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omments/modernComment_1B9_6E8AE756.xml" ContentType="application/vnd.ms-powerpoint.comment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omments/modernComment_1AC_B52D533B.xml" ContentType="application/vnd.ms-powerpoint.comments+xml"/>
  <Override PartName="/ppt/notesSlides/notesSlide10.xml" ContentType="application/vnd.openxmlformats-officedocument.presentationml.notesSlide+xml"/>
  <Override PartName="/ppt/comments/modernComment_1AD_AC28BB2A.xml" ContentType="application/vnd.ms-powerpoint.comments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omments/modernComment_1BA_C1E91D23.xml" ContentType="application/vnd.ms-powerpoint.comments+xml"/>
  <Override PartName="/ppt/comments/modernComment_1BB_EA6DCA66.xml" ContentType="application/vnd.ms-powerpoint.comment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omments/modernComment_1BC_CD1CC62D.xml" ContentType="application/vnd.ms-powerpoint.comments+xml"/>
  <Override PartName="/ppt/notesSlides/notesSlide19.xml" ContentType="application/vnd.openxmlformats-officedocument.presentationml.notesSlide+xml"/>
  <Override PartName="/ppt/comments/modernComment_18F_19DDBD7C.xml" ContentType="application/vnd.ms-powerpoint.comments+xml"/>
  <Override PartName="/ppt/notesSlides/notesSlide20.xml" ContentType="application/vnd.openxmlformats-officedocument.presentationml.notesSlide+xml"/>
  <Override PartName="/ppt/comments/modernComment_190_EDD74DB6.xml" ContentType="application/vnd.ms-powerpoint.comments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comments/modernComment_192_57E5D6EA.xml" ContentType="application/vnd.ms-powerpoint.comments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comments/modernComment_194_82EAA06E.xml" ContentType="application/vnd.ms-powerpoint.comments+xml"/>
  <Override PartName="/ppt/notesSlides/notesSlide25.xml" ContentType="application/vnd.openxmlformats-officedocument.presentationml.notesSlide+xml"/>
  <Override PartName="/ppt/comments/modernComment_195_B2FE672F.xml" ContentType="application/vnd.ms-powerpoint.comments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comments/modernComment_197_A21C0E9C.xml" ContentType="application/vnd.ms-powerpoint.comments+xml"/>
  <Override PartName="/ppt/comments/modernComment_118_2F64E3B2.xml" ContentType="application/vnd.ms-powerpoint.comments+xml"/>
  <Override PartName="/ppt/comments/modernComment_13D_2D0CA47A.xml" ContentType="application/vnd.ms-powerpoint.comments+xml"/>
  <Override PartName="/ppt/comments/modernComment_1BD_5E6A8762.xml" ContentType="application/vnd.ms-powerpoint.comments+xml"/>
  <Override PartName="/ppt/comments/modernComment_1A0_4517294.xml" ContentType="application/vnd.ms-powerpoint.comments+xml"/>
  <Override PartName="/ppt/comments/modernComment_1A3_D53DE147.xml" ContentType="application/vnd.ms-powerpoint.comments+xml"/>
  <Override PartName="/ppt/comments/modernComment_11B_1B4925B4.xml" ContentType="application/vnd.ms-powerpoint.comments+xml"/>
  <Override PartName="/ppt/comments/modernComment_1BE_70AC80DA.xml" ContentType="application/vnd.ms-powerpoint.comments+xml"/>
  <Override PartName="/ppt/comments/modernComment_1A4_154AA725.xml" ContentType="application/vnd.ms-powerpoint.comments+xml"/>
  <Override PartName="/ppt/comments/modernComment_11E_DEE0E1E7.xml" ContentType="application/vnd.ms-powerpoint.comments+xml"/>
  <Override PartName="/ppt/comments/modernComment_1A5_D868D82C.xml" ContentType="application/vnd.ms-powerpoint.comments+xml"/>
  <Override PartName="/ppt/comments/modernComment_11F_AB34913C.xml" ContentType="application/vnd.ms-powerpoint.comments+xml"/>
  <Override PartName="/ppt/comments/modernComment_1B7_C399133A.xml" ContentType="application/vnd.ms-powerpoint.comments+xml"/>
  <Override PartName="/ppt/comments/modernComment_1A6_1F12321A.xml" ContentType="application/vnd.ms-powerpoint.comments+xml"/>
  <Override PartName="/ppt/notesSlides/notesSlide28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0" r:id="rId5"/>
  </p:sldMasterIdLst>
  <p:notesMasterIdLst>
    <p:notesMasterId r:id="rId73"/>
  </p:notesMasterIdLst>
  <p:sldIdLst>
    <p:sldId id="257" r:id="rId6"/>
    <p:sldId id="409" r:id="rId7"/>
    <p:sldId id="271" r:id="rId8"/>
    <p:sldId id="256" r:id="rId9"/>
    <p:sldId id="440" r:id="rId10"/>
    <p:sldId id="425" r:id="rId11"/>
    <p:sldId id="441" r:id="rId12"/>
    <p:sldId id="426" r:id="rId13"/>
    <p:sldId id="427" r:id="rId14"/>
    <p:sldId id="428" r:id="rId15"/>
    <p:sldId id="429" r:id="rId16"/>
    <p:sldId id="430" r:id="rId17"/>
    <p:sldId id="410" r:id="rId18"/>
    <p:sldId id="397" r:id="rId19"/>
    <p:sldId id="442" r:id="rId20"/>
    <p:sldId id="443" r:id="rId21"/>
    <p:sldId id="259" r:id="rId22"/>
    <p:sldId id="260" r:id="rId23"/>
    <p:sldId id="261" r:id="rId24"/>
    <p:sldId id="263" r:id="rId25"/>
    <p:sldId id="264" r:id="rId26"/>
    <p:sldId id="408" r:id="rId27"/>
    <p:sldId id="398" r:id="rId28"/>
    <p:sldId id="444" r:id="rId29"/>
    <p:sldId id="399" r:id="rId30"/>
    <p:sldId id="400" r:id="rId31"/>
    <p:sldId id="401" r:id="rId32"/>
    <p:sldId id="402" r:id="rId33"/>
    <p:sldId id="403" r:id="rId34"/>
    <p:sldId id="404" r:id="rId35"/>
    <p:sldId id="405" r:id="rId36"/>
    <p:sldId id="406" r:id="rId37"/>
    <p:sldId id="407" r:id="rId38"/>
    <p:sldId id="280" r:id="rId39"/>
    <p:sldId id="279" r:id="rId40"/>
    <p:sldId id="281" r:id="rId41"/>
    <p:sldId id="312" r:id="rId42"/>
    <p:sldId id="282" r:id="rId43"/>
    <p:sldId id="313" r:id="rId44"/>
    <p:sldId id="314" r:id="rId45"/>
    <p:sldId id="315" r:id="rId46"/>
    <p:sldId id="316" r:id="rId47"/>
    <p:sldId id="317" r:id="rId48"/>
    <p:sldId id="413" r:id="rId49"/>
    <p:sldId id="445" r:id="rId50"/>
    <p:sldId id="304" r:id="rId51"/>
    <p:sldId id="415" r:id="rId52"/>
    <p:sldId id="305" r:id="rId53"/>
    <p:sldId id="320" r:id="rId54"/>
    <p:sldId id="416" r:id="rId55"/>
    <p:sldId id="308" r:id="rId56"/>
    <p:sldId id="418" r:id="rId57"/>
    <p:sldId id="309" r:id="rId58"/>
    <p:sldId id="419" r:id="rId59"/>
    <p:sldId id="283" r:id="rId60"/>
    <p:sldId id="446" r:id="rId61"/>
    <p:sldId id="447" r:id="rId62"/>
    <p:sldId id="285" r:id="rId63"/>
    <p:sldId id="420" r:id="rId64"/>
    <p:sldId id="286" r:id="rId65"/>
    <p:sldId id="421" r:id="rId66"/>
    <p:sldId id="287" r:id="rId67"/>
    <p:sldId id="439" r:id="rId68"/>
    <p:sldId id="310" r:id="rId69"/>
    <p:sldId id="422" r:id="rId70"/>
    <p:sldId id="424" r:id="rId71"/>
    <p:sldId id="412" r:id="rId72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ção Padrão" id="{5AFC2165-3674-4F8D-A05E-B82EA476622E}">
          <p14:sldIdLst>
            <p14:sldId id="257"/>
            <p14:sldId id="409"/>
            <p14:sldId id="271"/>
            <p14:sldId id="256"/>
            <p14:sldId id="440"/>
            <p14:sldId id="425"/>
            <p14:sldId id="441"/>
            <p14:sldId id="426"/>
            <p14:sldId id="427"/>
            <p14:sldId id="428"/>
            <p14:sldId id="429"/>
            <p14:sldId id="430"/>
            <p14:sldId id="410"/>
            <p14:sldId id="397"/>
            <p14:sldId id="442"/>
            <p14:sldId id="443"/>
            <p14:sldId id="259"/>
            <p14:sldId id="260"/>
            <p14:sldId id="261"/>
            <p14:sldId id="263"/>
            <p14:sldId id="264"/>
            <p14:sldId id="408"/>
            <p14:sldId id="398"/>
            <p14:sldId id="444"/>
            <p14:sldId id="399"/>
            <p14:sldId id="400"/>
            <p14:sldId id="401"/>
            <p14:sldId id="402"/>
            <p14:sldId id="403"/>
            <p14:sldId id="404"/>
            <p14:sldId id="405"/>
            <p14:sldId id="406"/>
            <p14:sldId id="407"/>
            <p14:sldId id="280"/>
            <p14:sldId id="279"/>
            <p14:sldId id="281"/>
            <p14:sldId id="312"/>
            <p14:sldId id="282"/>
            <p14:sldId id="313"/>
            <p14:sldId id="314"/>
            <p14:sldId id="315"/>
            <p14:sldId id="316"/>
            <p14:sldId id="317"/>
            <p14:sldId id="413"/>
            <p14:sldId id="445"/>
            <p14:sldId id="304"/>
            <p14:sldId id="415"/>
            <p14:sldId id="305"/>
            <p14:sldId id="320"/>
            <p14:sldId id="416"/>
            <p14:sldId id="308"/>
            <p14:sldId id="418"/>
            <p14:sldId id="309"/>
            <p14:sldId id="419"/>
            <p14:sldId id="283"/>
            <p14:sldId id="446"/>
            <p14:sldId id="447"/>
            <p14:sldId id="285"/>
            <p14:sldId id="420"/>
            <p14:sldId id="286"/>
            <p14:sldId id="421"/>
            <p14:sldId id="287"/>
            <p14:sldId id="439"/>
            <p14:sldId id="310"/>
            <p14:sldId id="422"/>
            <p14:sldId id="424"/>
            <p14:sldId id="412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63ACDE65-8416-5D25-5BD3-D430E0A59F67}" name="Kauane Cordeiro" initials="KC" userId="S::k.cordeiro@koelnmesse.com.br::d3e3b5ef-100f-42be-b8a7-340c3883f79e" providerId="AD"/>
  <p188:author id="{049BB79B-015B-EA20-DA55-B3BE07E3C55E}" name="Koelnmesse Brazil" initials="KB" userId="S::outlook2@koelnmesse.com.br::0f3de181-7e44-42ef-a08c-37b86759925f" providerId="AD"/>
  <p188:author id="{C87111DA-BED2-0D3A-063F-AEDA5081E776}" name="Guest User" initials="GU" userId="S::urn:spo:tenantanon#26c41fc0-0d2b-4b92-9b4d-dbfc0952d98a::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3A328"/>
    <a:srgbClr val="FAC8C9"/>
    <a:srgbClr val="E6E7E6"/>
    <a:srgbClr val="49C096"/>
    <a:srgbClr val="4C216D"/>
    <a:srgbClr val="5A2781"/>
    <a:srgbClr val="DF9B02"/>
    <a:srgbClr val="E10B17"/>
    <a:srgbClr val="DF1F26"/>
    <a:srgbClr val="EA212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0C74634-9648-5DED-534D-6DA5042146CF}" v="1" dt="2026-08-13T13:15:38.257"/>
    <p1510:client id="{64321573-CB0D-5E03-F2CF-10AE4A979DF7}" v="164" dt="2026-08-13T15:49:55.380"/>
    <p1510:client id="{AC348430-75B1-BF35-4D79-8743AA9F5C79}" v="48" dt="2026-08-13T16:34:44.998"/>
    <p1510:client id="{C02F3B1C-4CCC-BBE3-75C6-7C1CB97D4C91}" v="6" dt="2026-08-12T19:47:28.126"/>
    <p1510:client id="{D13337F6-7315-AEB1-15BC-80ADFE9CD16A}" v="1" dt="2026-08-12T20:06:11.049"/>
    <p1510:client id="{F20920CE-CAAF-8CA2-D2DE-B2E19CC99F9C}" v="241" dt="2026-08-13T15:18:27.907"/>
    <p1510:client id="{FE5E4076-DBCC-B462-3E55-D761B68DDFB5}" v="8" dt="2026-08-14T16:30:29.820"/>
    <p1510:client id="{FF4DFF13-61B1-10D3-FCBF-AFC23D6825A9}" v="4" dt="2026-08-14T15:00:12.59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7" d="100"/>
          <a:sy n="77" d="100"/>
        </p:scale>
        <p:origin x="43" y="1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1.xml"/><Relationship Id="rId21" Type="http://schemas.openxmlformats.org/officeDocument/2006/relationships/slide" Target="slides/slide16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63" Type="http://schemas.openxmlformats.org/officeDocument/2006/relationships/slide" Target="slides/slide58.xml"/><Relationship Id="rId68" Type="http://schemas.openxmlformats.org/officeDocument/2006/relationships/slide" Target="slides/slide63.xml"/><Relationship Id="rId16" Type="http://schemas.openxmlformats.org/officeDocument/2006/relationships/slide" Target="slides/slide1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slide" Target="slides/slide48.xml"/><Relationship Id="rId58" Type="http://schemas.openxmlformats.org/officeDocument/2006/relationships/slide" Target="slides/slide53.xml"/><Relationship Id="rId66" Type="http://schemas.openxmlformats.org/officeDocument/2006/relationships/slide" Target="slides/slide61.xml"/><Relationship Id="rId74" Type="http://schemas.openxmlformats.org/officeDocument/2006/relationships/presProps" Target="presProps.xml"/><Relationship Id="rId79" Type="http://schemas.microsoft.com/office/2018/10/relationships/authors" Target="authors.xml"/><Relationship Id="rId5" Type="http://schemas.openxmlformats.org/officeDocument/2006/relationships/slideMaster" Target="slideMasters/slideMaster2.xml"/><Relationship Id="rId61" Type="http://schemas.openxmlformats.org/officeDocument/2006/relationships/slide" Target="slides/slide56.xml"/><Relationship Id="rId19" Type="http://schemas.openxmlformats.org/officeDocument/2006/relationships/slide" Target="slides/slide1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slide" Target="slides/slide51.xml"/><Relationship Id="rId64" Type="http://schemas.openxmlformats.org/officeDocument/2006/relationships/slide" Target="slides/slide59.xml"/><Relationship Id="rId69" Type="http://schemas.openxmlformats.org/officeDocument/2006/relationships/slide" Target="slides/slide64.xml"/><Relationship Id="rId77" Type="http://schemas.openxmlformats.org/officeDocument/2006/relationships/tableStyles" Target="tableStyles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72" Type="http://schemas.openxmlformats.org/officeDocument/2006/relationships/slide" Target="slides/slide67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slide" Target="slides/slide54.xml"/><Relationship Id="rId67" Type="http://schemas.openxmlformats.org/officeDocument/2006/relationships/slide" Target="slides/slide62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62" Type="http://schemas.openxmlformats.org/officeDocument/2006/relationships/slide" Target="slides/slide57.xml"/><Relationship Id="rId70" Type="http://schemas.openxmlformats.org/officeDocument/2006/relationships/slide" Target="slides/slide65.xml"/><Relationship Id="rId75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slide" Target="slides/slide52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slide" Target="slides/slide55.xml"/><Relationship Id="rId65" Type="http://schemas.openxmlformats.org/officeDocument/2006/relationships/slide" Target="slides/slide60.xml"/><Relationship Id="rId73" Type="http://schemas.openxmlformats.org/officeDocument/2006/relationships/notesMaster" Target="notesMasters/notesMaster1.xml"/><Relationship Id="rId78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9" Type="http://schemas.openxmlformats.org/officeDocument/2006/relationships/slide" Target="slides/slide34.xml"/><Relationship Id="rId34" Type="http://schemas.openxmlformats.org/officeDocument/2006/relationships/slide" Target="slides/slide29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76" Type="http://schemas.openxmlformats.org/officeDocument/2006/relationships/theme" Target="theme/theme1.xml"/><Relationship Id="rId7" Type="http://schemas.openxmlformats.org/officeDocument/2006/relationships/slide" Target="slides/slide2.xml"/><Relationship Id="rId71" Type="http://schemas.openxmlformats.org/officeDocument/2006/relationships/slide" Target="slides/slide66.xml"/><Relationship Id="rId2" Type="http://schemas.openxmlformats.org/officeDocument/2006/relationships/customXml" Target="../customXml/item2.xml"/><Relationship Id="rId29" Type="http://schemas.openxmlformats.org/officeDocument/2006/relationships/slide" Target="slides/slide24.xml"/></Relationships>
</file>

<file path=ppt/comments/modernComment_1A0_4517294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99F92737-63DF-4325-B157-3F89D2A5F639}" authorId="{63ACDE65-8416-5D25-5BD3-D430E0A59F67}" created="2026-08-05T18:38:47.533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72446612" sldId="416"/>
      <ac:picMk id="3" creationId="{2E5B3607-7368-D34A-B12D-F705172EABD7}"/>
    </ac:deMkLst>
    <p188:txBody>
      <a:bodyPr/>
      <a:lstStyle/>
      <a:p>
        <a:r>
          <a:rPr lang="pt-BR"/>
          <a:t>Colocar nesse slide como destaque Capacidade para até 60 pessoas por sessão
Perfil: Compradores, supermercadistas, distribuidores, importadores, profissionais de food service, chefs, representantes da indústria e especialistas do setor.</a:t>
        </a:r>
      </a:p>
    </p188:txBody>
  </p188:cm>
</p188:cmLst>
</file>

<file path=ppt/comments/modernComment_1A3_D53DE147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3B5D5D0A-3D1D-4D2E-BC01-3F0533CC54D7}" authorId="{63ACDE65-8416-5D25-5BD3-D430E0A59F67}" created="2026-08-11T14:35:40.441">
    <pc:sldMkLst xmlns:pc="http://schemas.microsoft.com/office/powerpoint/2013/main/command">
      <pc:docMk/>
      <pc:sldMk cId="3577602375" sldId="419"/>
    </pc:sldMkLst>
    <p188:txBody>
      <a:bodyPr/>
      <a:lstStyle/>
      <a:p>
        <a:r>
          <a:rPr lang="pt-BR"/>
          <a:t>Imagens em baixa</a:t>
        </a:r>
      </a:p>
    </p188:txBody>
  </p188:cm>
</p188:cmLst>
</file>

<file path=ppt/comments/modernComment_1A4_154AA725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577BCA16-CFA4-487D-A2BD-3447104A4037}" authorId="{63ACDE65-8416-5D25-5BD3-D430E0A59F67}" created="2026-08-05T17:46:17.770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357213989" sldId="420"/>
      <ac:picMk id="3" creationId="{AE976AF5-B0C9-FC42-6D32-7780D5656B9F}"/>
    </ac:deMkLst>
    <p188:txBody>
      <a:bodyPr/>
      <a:lstStyle/>
      <a:p>
        <a:r>
          <a:rPr lang="pt-BR"/>
          <a:t>Usar apenas fotos das rodadas dentro do produto - Patrocinio das Rodadas. Tem fotos que foram tiradas fora desse espaço</a:t>
        </a:r>
      </a:p>
    </p188:txBody>
  </p188:cm>
</p188:cmLst>
</file>

<file path=ppt/comments/modernComment_1A5_D868D82C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83946995-9334-4634-83FC-C38E966627BF}" authorId="{63ACDE65-8416-5D25-5BD3-D430E0A59F67}" created="2026-08-05T17:47:05.466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3630749740" sldId="421"/>
      <ac:picMk id="3" creationId="{32886998-9546-D161-2195-F6E7A51CED95}"/>
    </ac:deMkLst>
    <p188:txBody>
      <a:bodyPr/>
      <a:lstStyle/>
      <a:p>
        <a:r>
          <a:rPr lang="pt-BR"/>
          <a:t>Idem Usar as fotos das rodadas dentro do produto - Patrocinio das Rodadas. Tem fotos que foram tiradas fora desse espaço</a:t>
        </a:r>
      </a:p>
    </p188:txBody>
  </p188:cm>
</p188:cmLst>
</file>

<file path=ppt/comments/modernComment_1A6_1F12321A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65FBDD96-7D6C-447E-9C49-0C1E58193462}" authorId="{63ACDE65-8416-5D25-5BD3-D430E0A59F67}" created="2026-08-11T14:34:38.266">
    <pc:sldMkLst xmlns:pc="http://schemas.microsoft.com/office/powerpoint/2013/main/command">
      <pc:docMk/>
      <pc:sldMk cId="521286170" sldId="422"/>
    </pc:sldMkLst>
    <p188:txBody>
      <a:bodyPr/>
      <a:lstStyle/>
      <a:p>
        <a:r>
          <a:rPr lang="pt-BR"/>
          <a:t>Imagens em baixa</a:t>
        </a:r>
      </a:p>
    </p188:txBody>
  </p188:cm>
</p188:cmLst>
</file>

<file path=ppt/comments/modernComment_1AC_B52D533B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340DF9A2-FD2B-4BC9-994D-8489B18CD908}" authorId="{63ACDE65-8416-5D25-5BD3-D430E0A59F67}" created="2026-08-05T13:37:57.451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3039646523" sldId="428"/>
      <ac:picMk id="4" creationId="{0641ACF9-1184-3DE0-0A41-BC5BF24FA0FE}"/>
    </ac:deMkLst>
    <p188:txBody>
      <a:bodyPr/>
      <a:lstStyle/>
      <a:p>
        <a:r>
          <a:rPr lang="pt-BR"/>
          <a:t> Usar algum modelo de 2026</a:t>
        </a:r>
      </a:p>
    </p188:txBody>
  </p188:cm>
</p188:cmLst>
</file>

<file path=ppt/comments/modernComment_1AD_AC28BB2A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42F2F06A-202C-4278-9B6D-0E417CF2FFD9}" authorId="{63ACDE65-8416-5D25-5BD3-D430E0A59F67}" created="2026-08-05T13:27:26.559">
    <pc:sldMkLst xmlns:pc="http://schemas.microsoft.com/office/powerpoint/2013/main/command">
      <pc:docMk/>
      <pc:sldMk cId="2888350506" sldId="429"/>
    </pc:sldMkLst>
    <p188:replyLst>
      <p188:reply id="{9054F7C7-C7A5-4878-A635-CB76E237CF7A}" authorId="{63ACDE65-8416-5D25-5BD3-D430E0A59F67}" created="2026-08-05T13:30:50.026">
        <p188:txBody>
          <a:bodyPr/>
          <a:lstStyle/>
          <a:p>
            <a:r>
              <a:rPr lang="pt-BR"/>
              <a:t>Link para o print:
https://inscricaodeeventos.com.br/koelnmesse/anuga/2026/usuario/index.php
Atualmente, a página exibe a mensagem:
“Evento encerrado em 09/04/2026. Em breve, inscrições abertas para 2027.”
Podemos substituir essa informação por um botão ilustrativo, ainda sem direcionamento, com uma chamada como: “INICIE SUA INSCRIÇÃO”? A ideia é utilizá-lo apenas para a composição visual da peça.</a:t>
            </a:r>
          </a:p>
        </p188:txBody>
      </p188:reply>
    </p188:replyLst>
    <p188:txBody>
      <a:bodyPr/>
      <a:lstStyle/>
      <a:p>
        <a:r>
          <a:rPr lang="pt-BR"/>
          <a:t>Página 10: Foto não condiz com o produto entregue  | Usar print da Frispy da edição de 2026 </a:t>
        </a:r>
      </a:p>
    </p188:txBody>
  </p188:cm>
</p188:cmLst>
</file>

<file path=ppt/comments/modernComment_1B7_C399133A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85FF6675-CA69-4AE6-ACF7-84D6177DD130}" authorId="{63ACDE65-8416-5D25-5BD3-D430E0A59F67}" created="2026-08-05T18:03:49.266">
    <pc:sldMkLst xmlns:pc="http://schemas.microsoft.com/office/powerpoint/2013/main/command">
      <pc:docMk/>
      <pc:sldMk cId="3281589050" sldId="439"/>
    </pc:sldMkLst>
    <p188:replyLst>
      <p188:reply id="{340DCE23-312B-48B3-BD36-2F3D7B0988B5}" authorId="{63ACDE65-8416-5D25-5BD3-D430E0A59F67}" created="2026-08-11T14:34:45.923">
        <p188:txBody>
          <a:bodyPr/>
          <a:lstStyle/>
          <a:p>
            <a:r>
              <a:rPr lang="pt-BR"/>
              <a:t>Imagens em baixa</a:t>
            </a:r>
          </a:p>
        </p188:txBody>
      </p188:reply>
    </p188:replyLst>
    <p188:txBody>
      <a:bodyPr/>
      <a:lstStyle/>
      <a:p>
        <a:r>
          <a:rPr lang="pt-BR"/>
          <a:t>Usar outra foto melhor, essa ta meio vazia </a:t>
        </a:r>
      </a:p>
    </p188:txBody>
  </p188:cm>
</p188:cmLst>
</file>

<file path=ppt/comments/modernComment_1B9_6E8AE756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EBED46DD-BDB3-4003-B434-B12D1E290890}" authorId="{63ACDE65-8416-5D25-5BD3-D430E0A59F67}" status="resolved" created="2026-08-05T13:22:24.623" complete="100000">
    <pc:sldMkLst xmlns:pc="http://schemas.microsoft.com/office/powerpoint/2013/main/command">
      <pc:docMk/>
      <pc:sldMk cId="3895279749" sldId="431"/>
    </pc:sldMkLst>
    <p188:txBody>
      <a:bodyPr/>
      <a:lstStyle/>
      <a:p>
        <a:r>
          <a:rPr lang="pt-BR"/>
          <a:t>Slides de 5 a 11: Aumentar a letra ocupando o espaço em branco. 
Vimos que tem uma cavalo e não entendemos a referencia, gostaríamos que fosse retirado ou trocado por um outro ícone na apresentação toda
Destacar um pouco mais o produto vendido</a:t>
        </a:r>
      </a:p>
    </p188:txBody>
  </p188:cm>
</p188:cmLst>
</file>

<file path=ppt/comments/modernComment_1BA_C1E91D23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C1C3BC7B-DB9A-4739-900C-BFB8B7B642C8}" authorId="{63ACDE65-8416-5D25-5BD3-D430E0A59F67}" created="2026-08-05T13:20:37.182">
    <pc:sldMkLst xmlns:pc="http://schemas.microsoft.com/office/powerpoint/2013/main/command">
      <pc:docMk/>
      <pc:sldMk cId="1140328104" sldId="440"/>
    </pc:sldMkLst>
    <p188:txBody>
      <a:bodyPr/>
      <a:lstStyle/>
      <a:p>
        <a:r>
          <a:rPr lang="pt-BR"/>
          <a:t>Diagramar esse slide com os dados</a:t>
        </a:r>
      </a:p>
    </p188:txBody>
  </p188:cm>
</p188:cmLst>
</file>

<file path=ppt/comments/modernComment_1BB_EA6DCA66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AE7738CD-A859-4EF8-ABD8-FAD0141185BA}" authorId="{63ACDE65-8416-5D25-5BD3-D430E0A59F67}" created="2026-08-05T13:20:37.182">
    <pc:sldMkLst xmlns:pc="http://schemas.microsoft.com/office/powerpoint/2013/main/command">
      <pc:docMk/>
      <pc:sldMk cId="1140328104" sldId="440"/>
    </pc:sldMkLst>
    <p188:replyLst>
      <p188:reply id="{51B0CC3C-0D5F-486C-A9DD-BFCF601F039F}" authorId="{63ACDE65-8416-5D25-5BD3-D430E0A59F67}" created="2026-08-05T14:07:52.156">
        <p188:txBody>
          <a:bodyPr/>
          <a:lstStyle/>
          <a:p>
            <a:r>
              <a:rPr lang="pt-BR"/>
              <a:t>Usar essa telinha de Ref. </a:t>
            </a:r>
          </a:p>
        </p188:txBody>
      </p188:reply>
      <p188:reply id="{E7C3911D-8F0C-4B3A-8908-000826A567FC}" authorId="{63ACDE65-8416-5D25-5BD3-D430E0A59F67}" created="2026-08-05T14:09:37.164">
        <p188:txBody>
          <a:bodyPr/>
          <a:lstStyle/>
          <a:p>
            <a:r>
              <a:rPr lang="pt-BR"/>
              <a:t>Focar ali no botão de coletor
</a:t>
            </a:r>
          </a:p>
        </p188:txBody>
      </p188:reply>
    </p188:replyLst>
    <p188:txBody>
      <a:bodyPr/>
      <a:lstStyle/>
      <a:p>
        <a:r>
          <a:rPr lang="pt-BR"/>
          <a:t>Diagramar esse slide com os dados</a:t>
        </a:r>
      </a:p>
    </p188:txBody>
  </p188:cm>
</p188:cmLst>
</file>

<file path=ppt/comments/modernComment_1BC_CD1CC62D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786102E7-0B14-43C6-961C-6D85AE188E22}" authorId="{63ACDE65-8416-5D25-5BD3-D430E0A59F67}" created="2026-08-05T13:20:37.182">
    <pc:sldMkLst xmlns:pc="http://schemas.microsoft.com/office/powerpoint/2013/main/command">
      <pc:docMk/>
      <pc:sldMk cId="1140328104" sldId="440"/>
    </pc:sldMkLst>
    <p188:txBody>
      <a:bodyPr/>
      <a:lstStyle/>
      <a:p>
        <a:r>
          <a:rPr lang="pt-BR"/>
          <a:t>Diagramar esse slide com os dados</a:t>
        </a:r>
      </a:p>
    </p188:txBody>
  </p188:cm>
</p188:cmLst>
</file>

<file path=ppt/comments/modernComment_1BD_5E6A8762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B5D85D29-B91D-476D-A21A-D817837A058A}" authorId="{63ACDE65-8416-5D25-5BD3-D430E0A59F67}" created="2026-08-05T13:20:37.182">
    <pc:sldMkLst xmlns:pc="http://schemas.microsoft.com/office/powerpoint/2013/main/command">
      <pc:docMk/>
      <pc:sldMk cId="1140328104" sldId="440"/>
    </pc:sldMkLst>
    <p188:txBody>
      <a:bodyPr/>
      <a:lstStyle/>
      <a:p>
        <a:r>
          <a:rPr lang="pt-BR"/>
          <a:t>Diagramar esse slide com os dados</a:t>
        </a:r>
      </a:p>
    </p188:txBody>
  </p188:cm>
</p188:cmLst>
</file>

<file path=ppt/comments/modernComment_1BE_70AC80DA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BD993852-C29C-420F-A39C-133424F2C319}" authorId="{63ACDE65-8416-5D25-5BD3-D430E0A59F67}" status="resolved" created="2026-08-05T17:26:33.434" complete="100000">
    <pc:sldMkLst xmlns:pc="http://schemas.microsoft.com/office/powerpoint/2013/main/command">
      <pc:docMk/>
      <pc:sldMk cId="1890353370" sldId="446"/>
    </pc:sldMkLst>
    <p188:txBody>
      <a:bodyPr/>
      <a:lstStyle/>
      <a:p>
        <a:r>
          <a:rPr lang="pt-BR"/>
          <a:t>Diagramar melhor esses dados</a:t>
        </a:r>
      </a:p>
    </p188:txBody>
  </p188:cm>
</p188:cmLst>
</file>

<file path=ppt/comments/modernComment_11B_1B4925B4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D8B3A61C-00B9-4BEE-9C96-D87569F8DAB2}" authorId="{63ACDE65-8416-5D25-5BD3-D430E0A59F67}" status="resolved" created="2026-08-05T17:31:26.247" complete="100000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457778612" sldId="283"/>
      <ac:picMk id="5" creationId="{5D4DCF27-DAF8-4426-0D3F-EB7FF467AC22}"/>
    </ac:deMkLst>
    <p188:txBody>
      <a:bodyPr/>
      <a:lstStyle/>
      <a:p>
        <a:r>
          <a:rPr lang="pt-BR"/>
          <a:t>Colocar logo dos parceiros, como esta na proposta ex: no slide</a:t>
        </a:r>
      </a:p>
    </p188:txBody>
  </p188:cm>
</p188:cmLst>
</file>

<file path=ppt/comments/modernComment_11E_DEE0E1E7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341869DC-27A6-4F39-97C4-62E47F5BC0A4}" authorId="{63ACDE65-8416-5D25-5BD3-D430E0A59F67}" created="2026-08-05T17:48:41.465">
    <pc:sldMkLst xmlns:pc="http://schemas.microsoft.com/office/powerpoint/2013/main/command">
      <pc:docMk/>
      <pc:sldMk cId="3739279847" sldId="286"/>
    </pc:sldMkLst>
    <p188:txBody>
      <a:bodyPr/>
      <a:lstStyle/>
      <a:p>
        <a:r>
          <a:rPr lang="pt-BR"/>
          <a:t>Mudar foto para café oficial que estava em 26 servindo ou agua, Acquíssima pode funcionar ou alguém com produto na mão </a:t>
        </a:r>
      </a:p>
    </p188:txBody>
  </p188:cm>
  <p188:cm id="{3C80213B-7304-440A-BEF2-E401AC771AD8}" authorId="{63ACDE65-8416-5D25-5BD3-D430E0A59F67}" created="2026-08-05T19:03:32.704">
    <pc:sldMkLst xmlns:pc="http://schemas.microsoft.com/office/powerpoint/2013/main/command">
      <pc:docMk/>
      <pc:sldMk cId="3739279847" sldId="286"/>
    </pc:sldMkLst>
    <p188:txBody>
      <a:bodyPr/>
      <a:lstStyle/>
      <a:p>
        <a:r>
          <a:rPr lang="pt-BR"/>
          <a:t>Usar essa foto do slide</a:t>
        </a:r>
      </a:p>
    </p188:txBody>
  </p188:cm>
</p188:cmLst>
</file>

<file path=ppt/comments/modernComment_11F_AB34913C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5CF475F9-DCD5-4A23-886C-498A84650272}" authorId="{63ACDE65-8416-5D25-5BD3-D430E0A59F67}" created="2026-08-05T18:02:50.898">
    <pc:sldMkLst xmlns:pc="http://schemas.microsoft.com/office/powerpoint/2013/main/command">
      <pc:docMk/>
      <pc:sldMk cId="2872348988" sldId="287"/>
    </pc:sldMkLst>
    <p188:txBody>
      <a:bodyPr/>
      <a:lstStyle/>
      <a:p>
        <a:r>
          <a:rPr lang="pt-BR"/>
          <a:t>Melhorar diagramação dos números </a:t>
        </a:r>
      </a:p>
    </p188:txBody>
  </p188:cm>
</p188:cmLst>
</file>

<file path=ppt/comments/modernComment_13D_2D0CA47A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946C0DC3-F678-486E-BE80-60CDA0612590}" authorId="{63ACDE65-8416-5D25-5BD3-D430E0A59F67}" created="2026-08-11T14:18:02.818">
    <pc:sldMkLst xmlns:pc="http://schemas.microsoft.com/office/powerpoint/2013/main/command">
      <pc:docMk/>
      <pc:sldMk cId="755803258" sldId="317"/>
    </pc:sldMkLst>
    <p188:replyLst>
      <p188:reply id="{92845F91-561F-4B04-98D0-C70934B00B29}" authorId="{63ACDE65-8416-5D25-5BD3-D430E0A59F67}" created="2026-08-11T14:36:17.756">
        <p188:txBody>
          <a:bodyPr/>
          <a:lstStyle/>
          <a:p>
            <a:r>
              <a:rPr lang="pt-BR"/>
              <a:t>Ignacio - Imagens em baixa</a:t>
            </a:r>
          </a:p>
        </p188:txBody>
      </p188:reply>
    </p188:replyLst>
    <p188:txBody>
      <a:bodyPr/>
      <a:lstStyle/>
      <a:p>
        <a:r>
          <a:rPr lang="pt-BR"/>
          <a:t>Verificar com o Cleber essa entrega, se é possivel, regras, localização dos banners e solicitar planta baixa para ajustar essa pág</a:t>
        </a:r>
      </a:p>
    </p188:txBody>
  </p188:cm>
</p188:cmLst>
</file>

<file path=ppt/comments/modernComment_18F_19DDBD7C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67153AB4-2A51-4067-81A5-41AE1FD34FFD}" authorId="{63ACDE65-8416-5D25-5BD3-D430E0A59F67}" created="2026-08-05T15:18:54.146">
    <pc:sldMkLst xmlns:pc="http://schemas.microsoft.com/office/powerpoint/2013/main/command">
      <pc:docMk/>
      <pc:sldMk cId="433962364" sldId="399"/>
    </pc:sldMkLst>
    <p188:txBody>
      <a:bodyPr/>
      <a:lstStyle/>
      <a:p>
        <a:r>
          <a:rPr lang="pt-BR"/>
          <a:t>https://drive.google.com/file/d/17DZFW2QkYCVCByOiZhraQjE_wCEu3z5E/view?usp=sharing Colocar essa e dar destaque</a:t>
        </a:r>
      </a:p>
    </p188:txBody>
  </p188:cm>
</p188:cmLst>
</file>

<file path=ppt/comments/modernComment_118_2F64E3B2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01D9669A-3A40-4A9D-88B5-229EB36E05F9}" authorId="{63ACDE65-8416-5D25-5BD3-D430E0A59F67}" created="2026-08-05T16:51:09.256">
    <pc:sldMkLst xmlns:pc="http://schemas.microsoft.com/office/powerpoint/2013/main/command">
      <pc:docMk/>
      <pc:sldMk cId="795141042" sldId="280"/>
    </pc:sldMkLst>
    <p188:txBody>
      <a:bodyPr/>
      <a:lstStyle/>
      <a:p>
        <a:r>
          <a:rPr lang="pt-BR"/>
          <a:t>Usar imagem da moça da Bauducco, já usamos ela em post </a:t>
        </a:r>
      </a:p>
    </p188:txBody>
  </p188:cm>
</p188:cmLst>
</file>

<file path=ppt/comments/modernComment_190_EDD74DB6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83844805-F649-431E-8BA6-783C42DAC27A}" authorId="{63ACDE65-8416-5D25-5BD3-D430E0A59F67}" created="2026-08-05T15:15:19.506">
    <pc:sldMkLst xmlns:pc="http://schemas.microsoft.com/office/powerpoint/2013/main/command">
      <pc:docMk/>
      <pc:sldMk cId="3990310326" sldId="400"/>
    </pc:sldMkLst>
    <p188:txBody>
      <a:bodyPr/>
      <a:lstStyle/>
      <a:p>
        <a:r>
          <a:rPr lang="pt-BR"/>
          <a:t>Ver se conseguimos uma foto de totem mas com mais movimento e mais pessoas</a:t>
        </a:r>
      </a:p>
    </p188:txBody>
  </p188:cm>
</p188:cmLst>
</file>

<file path=ppt/comments/modernComment_192_57E5D6EA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D5BA799C-F0F2-4B8F-9CEE-2AB0FE8A43D9}" authorId="{63ACDE65-8416-5D25-5BD3-D430E0A59F67}" created="2026-08-05T15:18:04.726">
    <pc:sldMkLst xmlns:pc="http://schemas.microsoft.com/office/powerpoint/2013/main/command">
      <pc:docMk/>
      <pc:sldMk cId="1474680554" sldId="402"/>
    </pc:sldMkLst>
    <p188:txBody>
      <a:bodyPr/>
      <a:lstStyle/>
      <a:p>
        <a:r>
          <a:rPr lang="pt-BR"/>
          <a:t>Usar imagem real - Precisamos mostrar o quanto fica visível durante a visitação - Segue referencia que usamos no ano passado e que funciona muito   https://drive.google.com/file/d/1ZVijBlLTANNSv3ROuu3mqboVPacDRP1E/view?usp=sharing </a:t>
        </a:r>
      </a:p>
    </p188:txBody>
  </p188:cm>
</p188:cmLst>
</file>

<file path=ppt/comments/modernComment_194_82EAA06E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632C77B7-7425-48EB-87A4-C7DF4C512D8C}" authorId="{63ACDE65-8416-5D25-5BD3-D430E0A59F67}" created="2026-08-05T16:41:40.469">
    <pc:sldMkLst xmlns:pc="http://schemas.microsoft.com/office/powerpoint/2013/main/command">
      <pc:docMk/>
      <pc:sldMk cId="2196414574" sldId="404"/>
    </pc:sldMkLst>
    <p188:txBody>
      <a:bodyPr/>
      <a:lstStyle/>
      <a:p>
        <a:r>
          <a:rPr lang="pt-BR"/>
          <a:t>Usar outra imagem da mega planta.  https://drive.google.com/file/d/1scqbNTxP8IxGDF9g9pW_j5mVj64GoqvJ/view?usp=sharing</a:t>
        </a:r>
      </a:p>
    </p188:txBody>
  </p188:cm>
</p188:cmLst>
</file>

<file path=ppt/comments/modernComment_195_B2FE672F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DA627C56-0F86-4F3C-BFB6-59985CF3CB58}" authorId="{63ACDE65-8416-5D25-5BD3-D430E0A59F67}" created="2026-08-05T16:45:08.941">
    <pc:sldMkLst xmlns:pc="http://schemas.microsoft.com/office/powerpoint/2013/main/command">
      <pc:docMk/>
      <pc:sldMk cId="3003017007" sldId="405"/>
    </pc:sldMkLst>
    <p188:txBody>
      <a:bodyPr/>
      <a:lstStyle/>
      <a:p>
        <a:r>
          <a:rPr lang="pt-BR"/>
          <a:t>Usar outra imagem de alguém com pocket Map</a:t>
        </a:r>
      </a:p>
    </p188:txBody>
  </p188:cm>
</p188:cmLst>
</file>

<file path=ppt/comments/modernComment_197_A21C0E9C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81082B2B-D087-43B8-87C1-D7161689BA74}" authorId="{63ACDE65-8416-5D25-5BD3-D430E0A59F67}" created="2026-08-05T16:50:21.281">
    <pc:sldMkLst xmlns:pc="http://schemas.microsoft.com/office/powerpoint/2013/main/command">
      <pc:docMk/>
      <pc:sldMk cId="2719747740" sldId="407"/>
    </pc:sldMkLst>
    <p188:txBody>
      <a:bodyPr/>
      <a:lstStyle/>
      <a:p>
        <a:r>
          <a:rPr lang="pt-BR"/>
          <a:t>Imagem não condiz com o produto - Banner interno e não externo https://drive.google.com/file/d/1bQX9lxOF-Qik5Dbd2yRESSeu77ylRSU0/view?usp=sharing </a:t>
        </a:r>
      </a:p>
    </p188:txBody>
  </p188:cm>
</p188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D8F5CF-2E7A-4B2C-8E3E-D7E71695E9C3}" type="datetimeFigureOut">
              <a:rPr lang="pt-BR" smtClean="0"/>
              <a:t>17/08/2026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A658FD-F57E-4653-97DD-76A2B31D0B6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451813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Fit Pueri Expo 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75AA24-5EA8-4DCE-B9D6-58ABCD980E8B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4229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6:notes"/>
          <p:cNvSpPr txBox="1">
            <a:spLocks noGrp="1"/>
          </p:cNvSpPr>
          <p:nvPr>
            <p:ph type="body" idx="1"/>
          </p:nvPr>
        </p:nvSpPr>
        <p:spPr>
          <a:xfrm>
            <a:off x="2010400" y="5371925"/>
            <a:ext cx="16083275" cy="508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46" name="Google Shape;146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283325" y="847725"/>
            <a:ext cx="7539038" cy="4241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3aeaef13e6c_2_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g3aeaef13e6c_2_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3aeaef13e6c_2_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g3aeaef13e6c_2_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495054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>
          <a:extLst>
            <a:ext uri="{FF2B5EF4-FFF2-40B4-BE49-F238E27FC236}">
              <a16:creationId xmlns:a16="http://schemas.microsoft.com/office/drawing/2014/main" id="{49C7CF63-908F-6B1B-2335-7E01E18F4B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3aeaef13e6c_2_75:notes">
            <a:extLst>
              <a:ext uri="{FF2B5EF4-FFF2-40B4-BE49-F238E27FC236}">
                <a16:creationId xmlns:a16="http://schemas.microsoft.com/office/drawing/2014/main" id="{17FD54B7-D6CA-34DD-05D0-2B2E4644B2A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g3aeaef13e6c_2_75:notes">
            <a:extLst>
              <a:ext uri="{FF2B5EF4-FFF2-40B4-BE49-F238E27FC236}">
                <a16:creationId xmlns:a16="http://schemas.microsoft.com/office/drawing/2014/main" id="{B0D6DFD7-0A6E-47C6-12E5-20C0273EEBE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788331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>
          <a:extLst>
            <a:ext uri="{FF2B5EF4-FFF2-40B4-BE49-F238E27FC236}">
              <a16:creationId xmlns:a16="http://schemas.microsoft.com/office/drawing/2014/main" id="{A3B65476-9681-46BF-8D52-F053156865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3aeaef13e6c_2_75:notes">
            <a:extLst>
              <a:ext uri="{FF2B5EF4-FFF2-40B4-BE49-F238E27FC236}">
                <a16:creationId xmlns:a16="http://schemas.microsoft.com/office/drawing/2014/main" id="{D544F88E-E379-1977-36C6-4FCB1CC9A63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g3aeaef13e6c_2_75:notes">
            <a:extLst>
              <a:ext uri="{FF2B5EF4-FFF2-40B4-BE49-F238E27FC236}">
                <a16:creationId xmlns:a16="http://schemas.microsoft.com/office/drawing/2014/main" id="{F947A9F1-9639-23B0-DBB7-9A304202BCA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434420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>
          <a:extLst>
            <a:ext uri="{FF2B5EF4-FFF2-40B4-BE49-F238E27FC236}">
              <a16:creationId xmlns:a16="http://schemas.microsoft.com/office/drawing/2014/main" id="{DF9E81A6-93C8-F50D-BA29-FC295F57AE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3aeaef13e6c_2_75:notes">
            <a:extLst>
              <a:ext uri="{FF2B5EF4-FFF2-40B4-BE49-F238E27FC236}">
                <a16:creationId xmlns:a16="http://schemas.microsoft.com/office/drawing/2014/main" id="{ABCEE521-6B1B-5F02-1BE2-1EC4CF237BA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g3aeaef13e6c_2_75:notes">
            <a:extLst>
              <a:ext uri="{FF2B5EF4-FFF2-40B4-BE49-F238E27FC236}">
                <a16:creationId xmlns:a16="http://schemas.microsoft.com/office/drawing/2014/main" id="{40EE200A-2D8E-24B7-7713-3FCB3352C69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268360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>
          <a:extLst>
            <a:ext uri="{FF2B5EF4-FFF2-40B4-BE49-F238E27FC236}">
              <a16:creationId xmlns:a16="http://schemas.microsoft.com/office/drawing/2014/main" id="{77700A16-507F-1D26-0067-FDF42D9962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3aeaef13e6c_2_75:notes">
            <a:extLst>
              <a:ext uri="{FF2B5EF4-FFF2-40B4-BE49-F238E27FC236}">
                <a16:creationId xmlns:a16="http://schemas.microsoft.com/office/drawing/2014/main" id="{23E3BFF2-FD9B-2BBD-F2DD-A526F5B657D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g3aeaef13e6c_2_75:notes">
            <a:extLst>
              <a:ext uri="{FF2B5EF4-FFF2-40B4-BE49-F238E27FC236}">
                <a16:creationId xmlns:a16="http://schemas.microsoft.com/office/drawing/2014/main" id="{685A5595-FA7A-A6ED-490B-04B39AD9C7E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364442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>
          <a:extLst>
            <a:ext uri="{FF2B5EF4-FFF2-40B4-BE49-F238E27FC236}">
              <a16:creationId xmlns:a16="http://schemas.microsoft.com/office/drawing/2014/main" id="{92B8D950-0E0E-A941-BB34-4157D6A5BC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3aeaef13e6c_2_75:notes">
            <a:extLst>
              <a:ext uri="{FF2B5EF4-FFF2-40B4-BE49-F238E27FC236}">
                <a16:creationId xmlns:a16="http://schemas.microsoft.com/office/drawing/2014/main" id="{1FDFDA38-98E9-D192-494D-46E50CFCCDF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g3aeaef13e6c_2_75:notes">
            <a:extLst>
              <a:ext uri="{FF2B5EF4-FFF2-40B4-BE49-F238E27FC236}">
                <a16:creationId xmlns:a16="http://schemas.microsoft.com/office/drawing/2014/main" id="{41A5F1B2-38FC-875D-E039-0A62BB9724F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7428472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>
          <a:extLst>
            <a:ext uri="{FF2B5EF4-FFF2-40B4-BE49-F238E27FC236}">
              <a16:creationId xmlns:a16="http://schemas.microsoft.com/office/drawing/2014/main" id="{C6E7AD80-C954-CF3F-AB62-913E3991DC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3aeaef13e6c_2_75:notes">
            <a:extLst>
              <a:ext uri="{FF2B5EF4-FFF2-40B4-BE49-F238E27FC236}">
                <a16:creationId xmlns:a16="http://schemas.microsoft.com/office/drawing/2014/main" id="{BA7A6B38-AFC0-B9CB-5D10-4298228A57E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g3aeaef13e6c_2_75:notes">
            <a:extLst>
              <a:ext uri="{FF2B5EF4-FFF2-40B4-BE49-F238E27FC236}">
                <a16:creationId xmlns:a16="http://schemas.microsoft.com/office/drawing/2014/main" id="{8EF6F4AD-A076-46C4-D87F-BF95C87E328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0734623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>
          <a:extLst>
            <a:ext uri="{FF2B5EF4-FFF2-40B4-BE49-F238E27FC236}">
              <a16:creationId xmlns:a16="http://schemas.microsoft.com/office/drawing/2014/main" id="{4232979A-725E-8182-1475-3ED5E30F63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3aeaef13e6c_2_75:notes">
            <a:extLst>
              <a:ext uri="{FF2B5EF4-FFF2-40B4-BE49-F238E27FC236}">
                <a16:creationId xmlns:a16="http://schemas.microsoft.com/office/drawing/2014/main" id="{1B592B2C-9613-6CF0-0D66-6EC3D687225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g3aeaef13e6c_2_75:notes">
            <a:extLst>
              <a:ext uri="{FF2B5EF4-FFF2-40B4-BE49-F238E27FC236}">
                <a16:creationId xmlns:a16="http://schemas.microsoft.com/office/drawing/2014/main" id="{1E9ECE9E-9ABB-37A4-5489-69780E275EC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4713815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3aeaef13e6c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pt-BR"/>
          </a:p>
        </p:txBody>
      </p:sp>
      <p:sp>
        <p:nvSpPr>
          <p:cNvPr id="132" name="Google Shape;132;g3aeaef13e6c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0797973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3aeaef13e6c_2_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" name="Google Shape;149;g3aeaef13e6c_2_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3719300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3aeaef13e6c_2_9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g3aeaef13e6c_2_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6955459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3aeaef13e6c_2_1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" name="Google Shape;165;g3aeaef13e6c_2_1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4760324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3aeaef13e6c_2_1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0" name="Google Shape;180;g3aeaef13e6c_2_1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2638146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3aeaef13e6c_2_1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6" name="Google Shape;186;g3aeaef13e6c_2_1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0002726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>
          <a:extLst>
            <a:ext uri="{FF2B5EF4-FFF2-40B4-BE49-F238E27FC236}">
              <a16:creationId xmlns:a16="http://schemas.microsoft.com/office/drawing/2014/main" id="{CEA01197-E0E0-61FA-D07B-613DD5E4EB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3aeaef13e6c_2_75:notes">
            <a:extLst>
              <a:ext uri="{FF2B5EF4-FFF2-40B4-BE49-F238E27FC236}">
                <a16:creationId xmlns:a16="http://schemas.microsoft.com/office/drawing/2014/main" id="{F21232A5-8136-DAE2-D0E9-C7F34DF5893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g3aeaef13e6c_2_75:notes">
            <a:extLst>
              <a:ext uri="{FF2B5EF4-FFF2-40B4-BE49-F238E27FC236}">
                <a16:creationId xmlns:a16="http://schemas.microsoft.com/office/drawing/2014/main" id="{A8363BB6-285B-0302-B635-A6B05DC2250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9253117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>
          <a:extLst>
            <a:ext uri="{FF2B5EF4-FFF2-40B4-BE49-F238E27FC236}">
              <a16:creationId xmlns:a16="http://schemas.microsoft.com/office/drawing/2014/main" id="{E05066BA-C194-1EA5-66F3-FEF32382C9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3aeaef13e6c_2_75:notes">
            <a:extLst>
              <a:ext uri="{FF2B5EF4-FFF2-40B4-BE49-F238E27FC236}">
                <a16:creationId xmlns:a16="http://schemas.microsoft.com/office/drawing/2014/main" id="{7DE6B0B1-EE72-C49C-6417-82E18755DF4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g3aeaef13e6c_2_75:notes">
            <a:extLst>
              <a:ext uri="{FF2B5EF4-FFF2-40B4-BE49-F238E27FC236}">
                <a16:creationId xmlns:a16="http://schemas.microsoft.com/office/drawing/2014/main" id="{2857B52C-D5B1-0099-4A6B-A3A45D1297E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2782680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>
          <a:extLst>
            <a:ext uri="{FF2B5EF4-FFF2-40B4-BE49-F238E27FC236}">
              <a16:creationId xmlns:a16="http://schemas.microsoft.com/office/drawing/2014/main" id="{0BF2D048-9D12-1EF6-6341-0A88930FA3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3aeaef13e6c_2_75:notes">
            <a:extLst>
              <a:ext uri="{FF2B5EF4-FFF2-40B4-BE49-F238E27FC236}">
                <a16:creationId xmlns:a16="http://schemas.microsoft.com/office/drawing/2014/main" id="{D7F52D67-B129-2B05-5C59-78631580288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g3aeaef13e6c_2_75:notes">
            <a:extLst>
              <a:ext uri="{FF2B5EF4-FFF2-40B4-BE49-F238E27FC236}">
                <a16:creationId xmlns:a16="http://schemas.microsoft.com/office/drawing/2014/main" id="{630A07BA-842D-EB97-4DCE-76D3D63055A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1815683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>
          <a:extLst>
            <a:ext uri="{FF2B5EF4-FFF2-40B4-BE49-F238E27FC236}">
              <a16:creationId xmlns:a16="http://schemas.microsoft.com/office/drawing/2014/main" id="{6FD351C2-7FA4-378E-E364-816D5E6022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3aeaef13e6c_2_75:notes">
            <a:extLst>
              <a:ext uri="{FF2B5EF4-FFF2-40B4-BE49-F238E27FC236}">
                <a16:creationId xmlns:a16="http://schemas.microsoft.com/office/drawing/2014/main" id="{194DE570-337A-7CB1-70F9-524DDA93674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g3aeaef13e6c_2_75:notes">
            <a:extLst>
              <a:ext uri="{FF2B5EF4-FFF2-40B4-BE49-F238E27FC236}">
                <a16:creationId xmlns:a16="http://schemas.microsoft.com/office/drawing/2014/main" id="{CFEE6E06-8E6E-82EA-96FE-5E853FC7D83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5644747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>
          <a:extLst>
            <a:ext uri="{FF2B5EF4-FFF2-40B4-BE49-F238E27FC236}">
              <a16:creationId xmlns:a16="http://schemas.microsoft.com/office/drawing/2014/main" id="{EBF01A44-7C1D-74C8-6CC2-59FBDE2DAD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3aeaef13e6c_2_75:notes">
            <a:extLst>
              <a:ext uri="{FF2B5EF4-FFF2-40B4-BE49-F238E27FC236}">
                <a16:creationId xmlns:a16="http://schemas.microsoft.com/office/drawing/2014/main" id="{E147BE8E-4109-51D9-DB69-5601094B041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g3aeaef13e6c_2_75:notes">
            <a:extLst>
              <a:ext uri="{FF2B5EF4-FFF2-40B4-BE49-F238E27FC236}">
                <a16:creationId xmlns:a16="http://schemas.microsoft.com/office/drawing/2014/main" id="{C57943BF-6919-4B1E-0D51-A1BC2815DB1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5975964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>
          <a:extLst>
            <a:ext uri="{FF2B5EF4-FFF2-40B4-BE49-F238E27FC236}">
              <a16:creationId xmlns:a16="http://schemas.microsoft.com/office/drawing/2014/main" id="{A9066525-D589-21C2-B1E3-03BF838961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3aeaef13e6c_2_75:notes">
            <a:extLst>
              <a:ext uri="{FF2B5EF4-FFF2-40B4-BE49-F238E27FC236}">
                <a16:creationId xmlns:a16="http://schemas.microsoft.com/office/drawing/2014/main" id="{FE831758-4B45-4CFF-B710-0F9B859D373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g3aeaef13e6c_2_75:notes">
            <a:extLst>
              <a:ext uri="{FF2B5EF4-FFF2-40B4-BE49-F238E27FC236}">
                <a16:creationId xmlns:a16="http://schemas.microsoft.com/office/drawing/2014/main" id="{84D3BC89-A203-4091-D365-2CE734F7B95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4508799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>
          <a:extLst>
            <a:ext uri="{FF2B5EF4-FFF2-40B4-BE49-F238E27FC236}">
              <a16:creationId xmlns:a16="http://schemas.microsoft.com/office/drawing/2014/main" id="{EFF22DF7-CC9C-9772-3A02-480FBECEAD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3aeaef13e6c_2_75:notes">
            <a:extLst>
              <a:ext uri="{FF2B5EF4-FFF2-40B4-BE49-F238E27FC236}">
                <a16:creationId xmlns:a16="http://schemas.microsoft.com/office/drawing/2014/main" id="{8BA474B4-D65D-F39E-4D4D-BCA191492FD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g3aeaef13e6c_2_75:notes">
            <a:extLst>
              <a:ext uri="{FF2B5EF4-FFF2-40B4-BE49-F238E27FC236}">
                <a16:creationId xmlns:a16="http://schemas.microsoft.com/office/drawing/2014/main" id="{60A5EC0F-1834-0507-7F4F-B0B6EB04DEB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9951449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>
          <a:extLst>
            <a:ext uri="{FF2B5EF4-FFF2-40B4-BE49-F238E27FC236}">
              <a16:creationId xmlns:a16="http://schemas.microsoft.com/office/drawing/2014/main" id="{241C714A-67B7-9E55-9C56-2B68E814E1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3aeaef13e6c_2_75:notes">
            <a:extLst>
              <a:ext uri="{FF2B5EF4-FFF2-40B4-BE49-F238E27FC236}">
                <a16:creationId xmlns:a16="http://schemas.microsoft.com/office/drawing/2014/main" id="{D5809707-0321-7F8A-D7C1-522F68B018E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g3aeaef13e6c_2_75:notes">
            <a:extLst>
              <a:ext uri="{FF2B5EF4-FFF2-40B4-BE49-F238E27FC236}">
                <a16:creationId xmlns:a16="http://schemas.microsoft.com/office/drawing/2014/main" id="{7213EDA1-9A3D-F1FD-7F41-75E70416C6E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6285774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>
          <a:extLst>
            <a:ext uri="{FF2B5EF4-FFF2-40B4-BE49-F238E27FC236}">
              <a16:creationId xmlns:a16="http://schemas.microsoft.com/office/drawing/2014/main" id="{706B555A-C1EC-B273-AFA0-F4A486C800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3aeaef13e6c_2_75:notes">
            <a:extLst>
              <a:ext uri="{FF2B5EF4-FFF2-40B4-BE49-F238E27FC236}">
                <a16:creationId xmlns:a16="http://schemas.microsoft.com/office/drawing/2014/main" id="{5203DA3F-9043-4568-6B94-ED7E3FBDCC5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g3aeaef13e6c_2_75:notes">
            <a:extLst>
              <a:ext uri="{FF2B5EF4-FFF2-40B4-BE49-F238E27FC236}">
                <a16:creationId xmlns:a16="http://schemas.microsoft.com/office/drawing/2014/main" id="{144E86A1-974B-FA15-D882-B568B4DA70D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9290477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>
          <a:extLst>
            <a:ext uri="{FF2B5EF4-FFF2-40B4-BE49-F238E27FC236}">
              <a16:creationId xmlns:a16="http://schemas.microsoft.com/office/drawing/2014/main" id="{47F84D0A-DA8C-6AA9-3B8A-08F50EBAAE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3aeaef13e6c_2_75:notes">
            <a:extLst>
              <a:ext uri="{FF2B5EF4-FFF2-40B4-BE49-F238E27FC236}">
                <a16:creationId xmlns:a16="http://schemas.microsoft.com/office/drawing/2014/main" id="{0158A22C-3EE3-D171-33A8-33F34339C92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g3aeaef13e6c_2_75:notes">
            <a:extLst>
              <a:ext uri="{FF2B5EF4-FFF2-40B4-BE49-F238E27FC236}">
                <a16:creationId xmlns:a16="http://schemas.microsoft.com/office/drawing/2014/main" id="{FE471C8F-1523-DA3F-C83C-E2CDBE86177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9698313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966448-39FE-3BD6-821B-192F90B0CB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F07D2D86-0795-D709-2431-246AF85916B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C75E9E34-E330-E248-4365-833A6E9DCD8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Fit Pueri Expo </a:t>
            </a: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2B93B3A7-F725-D5A2-D916-2AA80D5AE0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75AA24-5EA8-4DCE-B9D6-58ABCD980E8B}" type="slidenum">
              <a:rPr lang="pt-BR" smtClean="0"/>
              <a:t>67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095403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CCE6191-CE94-BCE9-74C8-32DF703895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3086AB1-E175-AB30-1726-9ECF5B85B1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4A72208-6B20-486E-596D-9489D48085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4C674-A59A-466E-8045-CE399414A9EE}" type="datetimeFigureOut">
              <a:rPr lang="pt-BR" smtClean="0"/>
              <a:t>17/08/2026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4A2A720-1021-0FAA-E842-51423734F3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2F75492-3D72-F580-9F2B-791DB8BE41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A7A04-D44E-485A-8BD0-6BA7243E2C3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025795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6BD2C52-66EB-7E91-BE77-3AD1A00CA0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B237D26-164D-B202-92B2-26553F6D58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8864CD9-18FB-9783-5388-F83DD92F27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4C674-A59A-466E-8045-CE399414A9EE}" type="datetimeFigureOut">
              <a:rPr lang="pt-BR" smtClean="0"/>
              <a:t>17/08/2026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594A5D3-A65E-2E60-F6C0-409B4D0D36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35EF4C9-F735-8F97-71CD-3331D21E12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A7A04-D44E-485A-8BD0-6BA7243E2C3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072521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5FF74E9-F324-9634-4E36-44D48C38C3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D737DBF2-905A-556D-E473-30757D01A9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6E336FA-3307-FF6A-5FC5-5AC1D5219F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4C674-A59A-466E-8045-CE399414A9EE}" type="datetimeFigureOut">
              <a:rPr lang="pt-BR" smtClean="0"/>
              <a:t>17/08/2026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A9FEC38-9D34-F560-9D0D-6C7CDFACC3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49647F6-0362-F7DE-83C8-8FE6222D8E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A7A04-D44E-485A-8BD0-6BA7243E2C3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960640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7A3A6E-5A38-3596-5316-C0A3BDE918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12446FA-411F-B3B6-8211-AD23B85CADB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5C854783-FF52-0706-C4A3-C40F77A56E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8FA482F1-ECF2-E5F4-91A4-12E8C602A3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4C674-A59A-466E-8045-CE399414A9EE}" type="datetimeFigureOut">
              <a:rPr lang="pt-BR" smtClean="0"/>
              <a:t>17/08/2026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1D3D17E-578C-B806-AA5D-CE82945FA4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7C0659B-6B58-63C7-DAC0-7F63D4C8D0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A7A04-D44E-485A-8BD0-6BA7243E2C3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856881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133156A-3BAD-A40D-8901-83792E5E18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0DC1DFC-1ACA-1533-107D-775200B263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88B41CFA-56A7-24F6-0095-C0BDCA934D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76E16C0E-CB07-999D-993D-2B85E729145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E2B85E40-20B6-C955-FADA-47D59FDC3D0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62649080-2735-B83A-0D4B-2D19D941D2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4C674-A59A-466E-8045-CE399414A9EE}" type="datetimeFigureOut">
              <a:rPr lang="pt-BR" smtClean="0"/>
              <a:t>17/08/2026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7730D3B3-179A-929D-59C6-9188BD6431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08F58BB4-C285-B06E-F759-29461F24F9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A7A04-D44E-485A-8BD0-6BA7243E2C3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11415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ED8278A-682A-2A2A-5F4A-8BA2F774F2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EE94F57D-313B-41DA-0D5F-8D4831D731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4C674-A59A-466E-8045-CE399414A9EE}" type="datetimeFigureOut">
              <a:rPr lang="pt-BR" smtClean="0"/>
              <a:t>17/08/2026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3A030815-C6C8-1F34-5F34-3CB0A6E995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97AE31D0-D95E-C3E7-ECC5-BAC95FD4AD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A7A04-D44E-485A-8BD0-6BA7243E2C3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034038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BACA7332-50BE-89B6-2FC2-F7765845EA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4C674-A59A-466E-8045-CE399414A9EE}" type="datetimeFigureOut">
              <a:rPr lang="pt-BR" smtClean="0"/>
              <a:t>17/08/2026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A09EBC17-D6F9-006F-AD5C-0CC110EF98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71410A57-5EB7-45DD-95A4-AFFC229C0A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A7A04-D44E-485A-8BD0-6BA7243E2C3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346065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7559A6A-7267-E436-DAFE-A3FD940B58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C7E787A-1030-1704-BA71-175D0876D7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792AB32E-277F-0E3B-C268-13547128FE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9E1892F1-6D60-D572-EFE3-6602F34769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4C674-A59A-466E-8045-CE399414A9EE}" type="datetimeFigureOut">
              <a:rPr lang="pt-BR" smtClean="0"/>
              <a:t>17/08/2026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999AC287-63AC-B08F-BF5C-FFBFF4784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85A0EAB-69E3-0741-55F3-46492A2DAA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A7A04-D44E-485A-8BD0-6BA7243E2C3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71300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553A61C-0BC3-EFAA-FB7C-D188C45B34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20B18FF5-E503-090E-9009-173BA42E2A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A31342DA-0BAE-CE57-A88B-1D2C03CFC1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B6F9C8A-52CB-BB42-E052-8BDB616F7E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4C674-A59A-466E-8045-CE399414A9EE}" type="datetimeFigureOut">
              <a:rPr lang="pt-BR" smtClean="0"/>
              <a:t>17/08/2026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A86027C-56DA-251A-3D7D-5B92EF5BC7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566003A-63DE-F0D5-2E9B-F3DB47DF8D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A7A04-D44E-485A-8BD0-6BA7243E2C3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85290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D054E31-F94D-ED6A-82B5-9E5CBD6308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702B0654-952B-3C44-FE7E-2360EA42F8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BCF4398-C349-A045-0C80-078F15065E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4C674-A59A-466E-8045-CE399414A9EE}" type="datetimeFigureOut">
              <a:rPr lang="pt-BR" smtClean="0"/>
              <a:t>17/08/2026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AB98FC8-AAD6-5D80-2013-D3345AB014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87D99E6-1810-40E2-2740-9450B1A5F3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A7A04-D44E-485A-8BD0-6BA7243E2C3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867051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ECFBA21F-AB1E-D50E-1A54-3393AB20ADD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2E81BAA0-63F3-2526-13DC-811E4881A8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14991E9-4001-EBA6-9F84-CBD0BA081C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4C674-A59A-466E-8045-CE399414A9EE}" type="datetimeFigureOut">
              <a:rPr lang="pt-BR" smtClean="0"/>
              <a:t>17/08/2026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F1904C0-7DCB-1ABD-4121-BB84C76226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37309A3-DD31-41FC-1096-9437333DCD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A7A04-D44E-485A-8BD0-6BA7243E2C3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385805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>
  <p:cSld name="Two Content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46"/>
          <p:cNvSpPr txBox="1">
            <a:spLocks noGrp="1"/>
          </p:cNvSpPr>
          <p:nvPr>
            <p:ph type="title"/>
          </p:nvPr>
        </p:nvSpPr>
        <p:spPr>
          <a:xfrm>
            <a:off x="977906" y="1420497"/>
            <a:ext cx="10236187" cy="7439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22" b="1" i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46"/>
          <p:cNvSpPr txBox="1">
            <a:spLocks noGrp="1"/>
          </p:cNvSpPr>
          <p:nvPr>
            <p:ph type="body" idx="1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277246" lvl="0" indent="-13862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554492" lvl="1" indent="-13862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831738" lvl="2" indent="-13862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108984" lvl="3" indent="-13862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1386230" lvl="4" indent="-13862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1663476" lvl="5" indent="-13862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1940723" lvl="6" indent="-13862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2217969" lvl="7" indent="-13862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2495215" lvl="8" indent="-13862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6"/>
          <p:cNvSpPr txBox="1">
            <a:spLocks noGrp="1"/>
          </p:cNvSpPr>
          <p:nvPr>
            <p:ph type="body" idx="2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277246" lvl="0" indent="-13862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554492" lvl="1" indent="-13862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831738" lvl="2" indent="-13862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108984" lvl="3" indent="-13862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1386230" lvl="4" indent="-13862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1663476" lvl="5" indent="-13862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1940723" lvl="6" indent="-13862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2217969" lvl="7" indent="-13862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2495215" lvl="8" indent="-13862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46"/>
          <p:cNvSpPr txBox="1">
            <a:spLocks noGrp="1"/>
          </p:cNvSpPr>
          <p:nvPr>
            <p:ph type="ftr" idx="11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6"/>
          <p:cNvSpPr txBox="1">
            <a:spLocks noGrp="1"/>
          </p:cNvSpPr>
          <p:nvPr>
            <p:ph type="dt" idx="10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6"/>
          <p:cNvSpPr txBox="1">
            <a:spLocks noGrp="1"/>
          </p:cNvSpPr>
          <p:nvPr>
            <p:ph type="sldNum" idx="12"/>
          </p:nvPr>
        </p:nvSpPr>
        <p:spPr>
          <a:xfrm>
            <a:off x="8778241" y="6377940"/>
            <a:ext cx="2804160" cy="1680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092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092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092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092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092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092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092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092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092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134582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Título" type="title">
  <p:cSld name="Slide de Título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867"/>
            </a:lvl3pPr>
            <a:lvl4pPr lvl="3" algn="ctr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pPr defTabSz="1219170">
              <a:buClr>
                <a:srgbClr val="000000"/>
              </a:buClr>
            </a:pPr>
            <a:endParaRPr lang="pt-BR" kern="0"/>
          </a:p>
        </p:txBody>
      </p:sp>
      <p:sp>
        <p:nvSpPr>
          <p:cNvPr id="60" name="Google Shape;60;p14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pPr defTabSz="1219170">
              <a:buClr>
                <a:srgbClr val="000000"/>
              </a:buClr>
            </a:pPr>
            <a:endParaRPr lang="pt-BR" kern="0"/>
          </a:p>
        </p:txBody>
      </p:sp>
      <p:sp>
        <p:nvSpPr>
          <p:cNvPr id="61" name="Google Shape;61;p14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defTabSz="1219170">
              <a:buClr>
                <a:srgbClr val="000000"/>
              </a:buClr>
            </a:pPr>
            <a:fld id="{00000000-1234-1234-1234-123412341234}" type="slidenum">
              <a:rPr lang="pt-BR" kern="0" smtClean="0"/>
              <a:pPr defTabSz="1219170">
                <a:buClr>
                  <a:srgbClr val="000000"/>
                </a:buClr>
              </a:pPr>
              <a:t>‹nº›</a:t>
            </a:fld>
            <a:endParaRPr lang="pt-BR" kern="0"/>
          </a:p>
        </p:txBody>
      </p:sp>
    </p:spTree>
    <p:extLst>
      <p:ext uri="{BB962C8B-B14F-4D97-AF65-F5344CB8AC3E}">
        <p14:creationId xmlns:p14="http://schemas.microsoft.com/office/powerpoint/2010/main" val="96819341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Conteúdo" type="obj">
  <p:cSld name="Título e Conteúdo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609585" lvl="0" indent="-423323" algn="l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1219170" lvl="1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828754" lvl="2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2438339" lvl="3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3047924" lvl="4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3657509" lvl="5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4267093" lvl="6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4876678" lvl="7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5486263" lvl="8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65" name="Google Shape;65;p15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pPr defTabSz="1219170">
              <a:buClr>
                <a:srgbClr val="000000"/>
              </a:buClr>
            </a:pPr>
            <a:endParaRPr lang="pt-BR" kern="0"/>
          </a:p>
        </p:txBody>
      </p:sp>
      <p:sp>
        <p:nvSpPr>
          <p:cNvPr id="66" name="Google Shape;66;p15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pPr defTabSz="1219170">
              <a:buClr>
                <a:srgbClr val="000000"/>
              </a:buClr>
            </a:pPr>
            <a:endParaRPr lang="pt-BR" kern="0"/>
          </a:p>
        </p:txBody>
      </p:sp>
      <p:sp>
        <p:nvSpPr>
          <p:cNvPr id="67" name="Google Shape;67;p15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defTabSz="1219170">
              <a:buClr>
                <a:srgbClr val="000000"/>
              </a:buClr>
            </a:pPr>
            <a:fld id="{00000000-1234-1234-1234-123412341234}" type="slidenum">
              <a:rPr lang="pt-BR" kern="0" smtClean="0"/>
              <a:pPr defTabSz="1219170">
                <a:buClr>
                  <a:srgbClr val="000000"/>
                </a:buClr>
              </a:pPr>
              <a:t>‹nº›</a:t>
            </a:fld>
            <a:endParaRPr lang="pt-BR" kern="0"/>
          </a:p>
        </p:txBody>
      </p:sp>
    </p:spTree>
    <p:extLst>
      <p:ext uri="{BB962C8B-B14F-4D97-AF65-F5344CB8AC3E}">
        <p14:creationId xmlns:p14="http://schemas.microsoft.com/office/powerpoint/2010/main" val="28552697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8A778090-63E7-09B4-643F-307EB4DFFB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DED46E8A-8C17-B2BB-BFC7-D58B117F10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36A80C9-4BD1-6E05-6806-B653941F894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0C4C674-A59A-466E-8045-CE399414A9EE}" type="datetimeFigureOut">
              <a:rPr lang="pt-BR" smtClean="0"/>
              <a:t>17/08/2026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BE23D09-17B7-01B5-8991-84291D1901F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D1400EA-8511-6975-40D3-EDA46D50ED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88A7A04-D44E-485A-8BD0-6BA7243E2C3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338687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Play"/>
              <a:buNone/>
              <a:defRPr sz="3300" b="0" i="0" u="none" strike="noStrike" cap="non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8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8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8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8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8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8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8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8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8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8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8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8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8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8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8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8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51051555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6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18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Relationship Id="rId9" Type="http://schemas.openxmlformats.org/officeDocument/2006/relationships/image" Target="../media/image3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microsoft.com/office/2018/10/relationships/comments" Target="../comments/modernComment_1B9_6E8AE756.xml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Relationship Id="rId9" Type="http://schemas.openxmlformats.org/officeDocument/2006/relationships/image" Target="../media/image2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18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32.png"/><Relationship Id="rId9" Type="http://schemas.openxmlformats.org/officeDocument/2006/relationships/image" Target="../media/image2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18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Relationship Id="rId9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microsoft.com/office/2018/10/relationships/comments" Target="../comments/modernComment_1AC_B52D533B.xml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png"/><Relationship Id="rId5" Type="http://schemas.openxmlformats.org/officeDocument/2006/relationships/image" Target="../media/image25.png"/><Relationship Id="rId4" Type="http://schemas.openxmlformats.org/officeDocument/2006/relationships/image" Target="../media/image18.png"/><Relationship Id="rId9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microsoft.com/office/2018/10/relationships/comments" Target="../comments/modernComment_1AD_AC28BB2A.xml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10" Type="http://schemas.openxmlformats.org/officeDocument/2006/relationships/image" Target="../media/image29.png"/><Relationship Id="rId4" Type="http://schemas.openxmlformats.org/officeDocument/2006/relationships/image" Target="../media/image18.png"/><Relationship Id="rId9" Type="http://schemas.openxmlformats.org/officeDocument/2006/relationships/image" Target="../media/image3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18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png"/><Relationship Id="rId5" Type="http://schemas.openxmlformats.org/officeDocument/2006/relationships/image" Target="../media/image25.png"/><Relationship Id="rId4" Type="http://schemas.openxmlformats.org/officeDocument/2006/relationships/image" Target="../media/image3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png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microsoft.com/office/2018/10/relationships/comments" Target="../comments/modernComment_1BA_C1E91D2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microsoft.com/office/2018/10/relationships/comments" Target="../comments/modernComment_1BB_EA6DCA6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44.png"/><Relationship Id="rId5" Type="http://schemas.openxmlformats.org/officeDocument/2006/relationships/image" Target="../media/image26.png"/><Relationship Id="rId4" Type="http://schemas.openxmlformats.org/officeDocument/2006/relationships/image" Target="../media/image4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44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41.png"/><Relationship Id="rId5" Type="http://schemas.openxmlformats.org/officeDocument/2006/relationships/image" Target="../media/image44.png"/><Relationship Id="rId4" Type="http://schemas.openxmlformats.org/officeDocument/2006/relationships/image" Target="../media/image47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18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49.png"/><Relationship Id="rId5" Type="http://schemas.openxmlformats.org/officeDocument/2006/relationships/image" Target="../media/image28.png"/><Relationship Id="rId4" Type="http://schemas.openxmlformats.org/officeDocument/2006/relationships/image" Target="../media/image4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44.png"/><Relationship Id="rId5" Type="http://schemas.openxmlformats.org/officeDocument/2006/relationships/image" Target="../media/image45.png"/><Relationship Id="rId4" Type="http://schemas.openxmlformats.org/officeDocument/2006/relationships/image" Target="../media/image50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37.png"/><Relationship Id="rId7" Type="http://schemas.openxmlformats.org/officeDocument/2006/relationships/image" Target="../media/image55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7.png"/><Relationship Id="rId4" Type="http://schemas.openxmlformats.org/officeDocument/2006/relationships/image" Target="../media/image16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13" Type="http://schemas.openxmlformats.org/officeDocument/2006/relationships/image" Target="../media/image66.png"/><Relationship Id="rId18" Type="http://schemas.openxmlformats.org/officeDocument/2006/relationships/image" Target="../media/image71.png"/><Relationship Id="rId3" Type="http://schemas.openxmlformats.org/officeDocument/2006/relationships/image" Target="../media/image18.png"/><Relationship Id="rId21" Type="http://schemas.openxmlformats.org/officeDocument/2006/relationships/image" Target="../media/image74.png"/><Relationship Id="rId7" Type="http://schemas.openxmlformats.org/officeDocument/2006/relationships/image" Target="../media/image60.png"/><Relationship Id="rId12" Type="http://schemas.openxmlformats.org/officeDocument/2006/relationships/image" Target="../media/image65.png"/><Relationship Id="rId17" Type="http://schemas.openxmlformats.org/officeDocument/2006/relationships/image" Target="../media/image70.png"/><Relationship Id="rId2" Type="http://schemas.microsoft.com/office/2018/10/relationships/comments" Target="../comments/modernComment_1BC_CD1CC62D.xml"/><Relationship Id="rId16" Type="http://schemas.openxmlformats.org/officeDocument/2006/relationships/image" Target="../media/image69.png"/><Relationship Id="rId20" Type="http://schemas.openxmlformats.org/officeDocument/2006/relationships/image" Target="../media/image7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png"/><Relationship Id="rId11" Type="http://schemas.openxmlformats.org/officeDocument/2006/relationships/image" Target="../media/image64.png"/><Relationship Id="rId5" Type="http://schemas.openxmlformats.org/officeDocument/2006/relationships/image" Target="../media/image58.png"/><Relationship Id="rId15" Type="http://schemas.openxmlformats.org/officeDocument/2006/relationships/image" Target="../media/image68.png"/><Relationship Id="rId23" Type="http://schemas.openxmlformats.org/officeDocument/2006/relationships/image" Target="../media/image76.png"/><Relationship Id="rId10" Type="http://schemas.openxmlformats.org/officeDocument/2006/relationships/image" Target="../media/image63.png"/><Relationship Id="rId19" Type="http://schemas.openxmlformats.org/officeDocument/2006/relationships/image" Target="../media/image72.png"/><Relationship Id="rId4" Type="http://schemas.openxmlformats.org/officeDocument/2006/relationships/image" Target="../media/image57.png"/><Relationship Id="rId9" Type="http://schemas.openxmlformats.org/officeDocument/2006/relationships/image" Target="../media/image62.png"/><Relationship Id="rId14" Type="http://schemas.openxmlformats.org/officeDocument/2006/relationships/image" Target="../media/image67.png"/><Relationship Id="rId22" Type="http://schemas.openxmlformats.org/officeDocument/2006/relationships/image" Target="../media/image75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3" Type="http://schemas.microsoft.com/office/2018/10/relationships/comments" Target="../comments/modernComment_18F_19DDBD7C.xml"/><Relationship Id="rId7" Type="http://schemas.openxmlformats.org/officeDocument/2006/relationships/image" Target="../media/image7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5" Type="http://schemas.openxmlformats.org/officeDocument/2006/relationships/image" Target="../media/image78.png"/><Relationship Id="rId4" Type="http://schemas.openxmlformats.org/officeDocument/2006/relationships/image" Target="../media/image77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microsoft.com/office/2018/10/relationships/comments" Target="../comments/modernComment_190_EDD74DB6.xml"/><Relationship Id="rId7" Type="http://schemas.openxmlformats.org/officeDocument/2006/relationships/image" Target="../media/image8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9.png"/><Relationship Id="rId5" Type="http://schemas.openxmlformats.org/officeDocument/2006/relationships/image" Target="../media/image78.png"/><Relationship Id="rId4" Type="http://schemas.openxmlformats.org/officeDocument/2006/relationships/image" Target="../media/image8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0.png"/><Relationship Id="rId5" Type="http://schemas.openxmlformats.org/officeDocument/2006/relationships/image" Target="../media/image79.png"/><Relationship Id="rId4" Type="http://schemas.openxmlformats.org/officeDocument/2006/relationships/image" Target="../media/image78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microsoft.com/office/2018/10/relationships/comments" Target="../comments/modernComment_192_57E5D6EA.xml"/><Relationship Id="rId7" Type="http://schemas.openxmlformats.org/officeDocument/2006/relationships/image" Target="../media/image8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9.png"/><Relationship Id="rId5" Type="http://schemas.openxmlformats.org/officeDocument/2006/relationships/image" Target="../media/image78.png"/><Relationship Id="rId4" Type="http://schemas.openxmlformats.org/officeDocument/2006/relationships/image" Target="../media/image83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84.png"/><Relationship Id="rId7" Type="http://schemas.openxmlformats.org/officeDocument/2006/relationships/image" Target="../media/image8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7.png"/><Relationship Id="rId5" Type="http://schemas.openxmlformats.org/officeDocument/2006/relationships/image" Target="../media/image86.png"/><Relationship Id="rId4" Type="http://schemas.openxmlformats.org/officeDocument/2006/relationships/image" Target="../media/image85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microsoft.com/office/2018/10/relationships/comments" Target="../comments/modernComment_194_82EAA06E.xml"/><Relationship Id="rId7" Type="http://schemas.openxmlformats.org/officeDocument/2006/relationships/image" Target="../media/image8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9.png"/><Relationship Id="rId5" Type="http://schemas.openxmlformats.org/officeDocument/2006/relationships/image" Target="../media/image89.png"/><Relationship Id="rId4" Type="http://schemas.openxmlformats.org/officeDocument/2006/relationships/image" Target="../media/image88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microsoft.com/office/2018/10/relationships/comments" Target="../comments/modernComment_195_B2FE672F.xml"/><Relationship Id="rId7" Type="http://schemas.openxmlformats.org/officeDocument/2006/relationships/image" Target="../media/image80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9.png"/><Relationship Id="rId5" Type="http://schemas.openxmlformats.org/officeDocument/2006/relationships/image" Target="../media/image89.png"/><Relationship Id="rId4" Type="http://schemas.openxmlformats.org/officeDocument/2006/relationships/image" Target="../media/image9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0.png"/><Relationship Id="rId5" Type="http://schemas.openxmlformats.org/officeDocument/2006/relationships/image" Target="../media/image93.png"/><Relationship Id="rId4" Type="http://schemas.openxmlformats.org/officeDocument/2006/relationships/image" Target="../media/image92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microsoft.com/office/2018/10/relationships/comments" Target="../comments/modernComment_197_A21C0E9C.xml"/><Relationship Id="rId7" Type="http://schemas.openxmlformats.org/officeDocument/2006/relationships/image" Target="../media/image80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9.png"/><Relationship Id="rId5" Type="http://schemas.openxmlformats.org/officeDocument/2006/relationships/image" Target="../media/image78.png"/><Relationship Id="rId4" Type="http://schemas.openxmlformats.org/officeDocument/2006/relationships/image" Target="../media/image9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microsoft.com/office/2018/10/relationships/comments" Target="../comments/modernComment_118_2F64E3B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80.png"/><Relationship Id="rId4" Type="http://schemas.openxmlformats.org/officeDocument/2006/relationships/image" Target="../media/image79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png"/><Relationship Id="rId4" Type="http://schemas.openxmlformats.org/officeDocument/2006/relationships/image" Target="../media/image80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80.png"/><Relationship Id="rId4" Type="http://schemas.openxmlformats.org/officeDocument/2006/relationships/image" Target="../media/image9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80.png"/><Relationship Id="rId4" Type="http://schemas.openxmlformats.org/officeDocument/2006/relationships/image" Target="../media/image78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png"/><Relationship Id="rId4" Type="http://schemas.openxmlformats.org/officeDocument/2006/relationships/image" Target="../media/image8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80.png"/><Relationship Id="rId4" Type="http://schemas.openxmlformats.org/officeDocument/2006/relationships/image" Target="../media/image78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80.png"/><Relationship Id="rId4" Type="http://schemas.openxmlformats.org/officeDocument/2006/relationships/image" Target="../media/image78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80.png"/><Relationship Id="rId4" Type="http://schemas.openxmlformats.org/officeDocument/2006/relationships/image" Target="../media/image78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80.png"/><Relationship Id="rId4" Type="http://schemas.openxmlformats.org/officeDocument/2006/relationships/image" Target="../media/image78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7" Type="http://schemas.openxmlformats.org/officeDocument/2006/relationships/image" Target="../media/image25.png"/><Relationship Id="rId2" Type="http://schemas.microsoft.com/office/2018/10/relationships/comments" Target="../comments/modernComment_13D_2D0CA47A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0.png"/><Relationship Id="rId5" Type="http://schemas.openxmlformats.org/officeDocument/2006/relationships/image" Target="../media/image78.png"/><Relationship Id="rId4" Type="http://schemas.openxmlformats.org/officeDocument/2006/relationships/image" Target="../media/image79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microsoft.com/office/2018/10/relationships/comments" Target="../comments/modernComment_1BD_5E6A876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6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9.jpeg"/><Relationship Id="rId4" Type="http://schemas.openxmlformats.org/officeDocument/2006/relationships/image" Target="../media/image80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3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0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png"/><Relationship Id="rId2" Type="http://schemas.microsoft.com/office/2018/10/relationships/comments" Target="../comments/modernComment_1A0_4517294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0.png"/><Relationship Id="rId5" Type="http://schemas.openxmlformats.org/officeDocument/2006/relationships/image" Target="../media/image25.png"/><Relationship Id="rId4" Type="http://schemas.openxmlformats.org/officeDocument/2006/relationships/image" Target="../media/image78.pn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png"/><Relationship Id="rId4" Type="http://schemas.openxmlformats.org/officeDocument/2006/relationships/image" Target="../media/image80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microsoft.com/office/2018/10/relationships/comments" Target="../comments/modernComment_1A3_D53DE147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png"/><Relationship Id="rId2" Type="http://schemas.microsoft.com/office/2018/10/relationships/comments" Target="../comments/modernComment_11B_1B4925B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3.png"/><Relationship Id="rId4" Type="http://schemas.openxmlformats.org/officeDocument/2006/relationships/image" Target="../media/image122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8.png"/><Relationship Id="rId13" Type="http://schemas.openxmlformats.org/officeDocument/2006/relationships/image" Target="../media/image133.png"/><Relationship Id="rId3" Type="http://schemas.openxmlformats.org/officeDocument/2006/relationships/image" Target="../media/image23.png"/><Relationship Id="rId7" Type="http://schemas.openxmlformats.org/officeDocument/2006/relationships/image" Target="../media/image127.png"/><Relationship Id="rId12" Type="http://schemas.openxmlformats.org/officeDocument/2006/relationships/image" Target="../media/image132.png"/><Relationship Id="rId2" Type="http://schemas.microsoft.com/office/2018/10/relationships/comments" Target="../comments/modernComment_1BE_70AC80DA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6.png"/><Relationship Id="rId11" Type="http://schemas.openxmlformats.org/officeDocument/2006/relationships/image" Target="../media/image131.png"/><Relationship Id="rId5" Type="http://schemas.openxmlformats.org/officeDocument/2006/relationships/image" Target="../media/image125.png"/><Relationship Id="rId15" Type="http://schemas.openxmlformats.org/officeDocument/2006/relationships/image" Target="../media/image135.png"/><Relationship Id="rId10" Type="http://schemas.openxmlformats.org/officeDocument/2006/relationships/image" Target="../media/image130.png"/><Relationship Id="rId4" Type="http://schemas.openxmlformats.org/officeDocument/2006/relationships/image" Target="../media/image124.png"/><Relationship Id="rId9" Type="http://schemas.openxmlformats.org/officeDocument/2006/relationships/image" Target="../media/image129.png"/><Relationship Id="rId14" Type="http://schemas.openxmlformats.org/officeDocument/2006/relationships/image" Target="../media/image134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13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png"/><Relationship Id="rId2" Type="http://schemas.openxmlformats.org/officeDocument/2006/relationships/image" Target="../media/image13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png"/><Relationship Id="rId4" Type="http://schemas.openxmlformats.org/officeDocument/2006/relationships/image" Target="../media/image80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png"/><Relationship Id="rId2" Type="http://schemas.microsoft.com/office/2018/10/relationships/comments" Target="../comments/modernComment_1A4_154AA725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png"/><Relationship Id="rId2" Type="http://schemas.microsoft.com/office/2018/10/relationships/comments" Target="../comments/modernComment_11E_DEE0E1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png"/><Relationship Id="rId4" Type="http://schemas.openxmlformats.org/officeDocument/2006/relationships/image" Target="../media/image80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png"/><Relationship Id="rId2" Type="http://schemas.microsoft.com/office/2018/10/relationships/comments" Target="../comments/modernComment_1A5_D868D82C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png"/><Relationship Id="rId7" Type="http://schemas.openxmlformats.org/officeDocument/2006/relationships/image" Target="../media/image146.png"/><Relationship Id="rId2" Type="http://schemas.microsoft.com/office/2018/10/relationships/comments" Target="../comments/modernComment_11F_AB34913C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5.png"/><Relationship Id="rId5" Type="http://schemas.openxmlformats.org/officeDocument/2006/relationships/image" Target="../media/image144.png"/><Relationship Id="rId4" Type="http://schemas.openxmlformats.org/officeDocument/2006/relationships/image" Target="../media/image143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7.png"/><Relationship Id="rId2" Type="http://schemas.microsoft.com/office/2018/10/relationships/comments" Target="../comments/modernComment_1B7_C399133A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png"/><Relationship Id="rId4" Type="http://schemas.openxmlformats.org/officeDocument/2006/relationships/image" Target="../media/image80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9.png"/><Relationship Id="rId2" Type="http://schemas.openxmlformats.org/officeDocument/2006/relationships/image" Target="../media/image14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png"/><Relationship Id="rId4" Type="http://schemas.openxmlformats.org/officeDocument/2006/relationships/image" Target="../media/image150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1.png"/><Relationship Id="rId2" Type="http://schemas.microsoft.com/office/2018/10/relationships/comments" Target="../comments/modernComment_1A6_1F12321A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5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3.png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.png"/><Relationship Id="rId7" Type="http://schemas.openxmlformats.org/officeDocument/2006/relationships/image" Target="../media/image155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4.png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75294CB4-E808-F68D-B431-D860A14810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16114" y="-365874"/>
            <a:ext cx="12192000" cy="3279006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C2EB9FC7-0F17-8CC5-0627-BFEC3B09F93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11089" y="-362857"/>
            <a:ext cx="9291881" cy="7620000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A4F28BAE-FFBE-A068-D87C-C6C73949F01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565719" y="6184446"/>
            <a:ext cx="1351190" cy="410936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DD5116CC-D2D5-1A28-290C-B4D42FC08AED}"/>
              </a:ext>
            </a:extLst>
          </p:cNvPr>
          <p:cNvSpPr txBox="1"/>
          <p:nvPr/>
        </p:nvSpPr>
        <p:spPr>
          <a:xfrm>
            <a:off x="448235" y="3386817"/>
            <a:ext cx="5573485" cy="86177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pt-BR" sz="5000" b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Merchandising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B46FD7C5-F792-3057-2D78-82C9CD16BE3D}"/>
              </a:ext>
            </a:extLst>
          </p:cNvPr>
          <p:cNvSpPr txBox="1"/>
          <p:nvPr/>
        </p:nvSpPr>
        <p:spPr>
          <a:xfrm>
            <a:off x="426462" y="3989158"/>
            <a:ext cx="3940628" cy="86177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5000" b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e Ativações</a:t>
            </a:r>
            <a:endParaRPr lang="pt-BR" sz="5000">
              <a:solidFill>
                <a:schemeClr val="bg1"/>
              </a:solidFill>
            </a:endParaRP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E7F0C68D-B71B-7054-FE58-6717B6DC2C8C}"/>
              </a:ext>
            </a:extLst>
          </p:cNvPr>
          <p:cNvSpPr txBox="1"/>
          <p:nvPr/>
        </p:nvSpPr>
        <p:spPr>
          <a:xfrm>
            <a:off x="442491" y="4789863"/>
            <a:ext cx="5122936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12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Sua marca destacada de uma forma inteligente!</a:t>
            </a:r>
            <a:endParaRPr lang="pt-BR" sz="1200">
              <a:solidFill>
                <a:schemeClr val="bg1"/>
              </a:solidFill>
              <a:latin typeface="Trebuchet MS"/>
            </a:endParaRPr>
          </a:p>
        </p:txBody>
      </p:sp>
      <p:pic>
        <p:nvPicPr>
          <p:cNvPr id="15" name="Imagem 14">
            <a:extLst>
              <a:ext uri="{FF2B5EF4-FFF2-40B4-BE49-F238E27FC236}">
                <a16:creationId xmlns:a16="http://schemas.microsoft.com/office/drawing/2014/main" id="{8289CF8B-507F-64AA-C4F6-865051D6FA5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522950" y="3571435"/>
            <a:ext cx="1988458" cy="1495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98925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" name="Google Shape;148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28" y="0"/>
            <a:ext cx="12191144" cy="685751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49" name="Google Shape;149;p6"/>
          <p:cNvGrpSpPr/>
          <p:nvPr/>
        </p:nvGrpSpPr>
        <p:grpSpPr>
          <a:xfrm>
            <a:off x="9677314" y="0"/>
            <a:ext cx="2505615" cy="6857615"/>
            <a:chOff x="15957901" y="0"/>
            <a:chExt cx="4131945" cy="11308715"/>
          </a:xfrm>
        </p:grpSpPr>
        <p:pic>
          <p:nvPicPr>
            <p:cNvPr id="150" name="Google Shape;150;p6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15957901" y="0"/>
              <a:ext cx="4131779" cy="1130855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1" name="Google Shape;151;p6"/>
            <p:cNvSpPr/>
            <p:nvPr/>
          </p:nvSpPr>
          <p:spPr>
            <a:xfrm>
              <a:off x="15957901" y="0"/>
              <a:ext cx="4131945" cy="11308715"/>
            </a:xfrm>
            <a:custGeom>
              <a:avLst/>
              <a:gdLst/>
              <a:ahLst/>
              <a:cxnLst/>
              <a:rect l="l" t="t" r="r" b="b"/>
              <a:pathLst>
                <a:path w="4131945" h="11308715" extrusionOk="0">
                  <a:moveTo>
                    <a:pt x="4131779" y="0"/>
                  </a:moveTo>
                  <a:lnTo>
                    <a:pt x="0" y="0"/>
                  </a:lnTo>
                  <a:lnTo>
                    <a:pt x="0" y="11308556"/>
                  </a:lnTo>
                  <a:lnTo>
                    <a:pt x="4131779" y="11308556"/>
                  </a:lnTo>
                  <a:lnTo>
                    <a:pt x="4131779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84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84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84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84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84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84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84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84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84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8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" name="Google Shape;152;p6"/>
            <p:cNvSpPr/>
            <p:nvPr/>
          </p:nvSpPr>
          <p:spPr>
            <a:xfrm>
              <a:off x="15957901" y="0"/>
              <a:ext cx="4131945" cy="11308715"/>
            </a:xfrm>
            <a:custGeom>
              <a:avLst/>
              <a:gdLst/>
              <a:ahLst/>
              <a:cxnLst/>
              <a:rect l="l" t="t" r="r" b="b"/>
              <a:pathLst>
                <a:path w="4131945" h="11308715" extrusionOk="0">
                  <a:moveTo>
                    <a:pt x="4131779" y="0"/>
                  </a:moveTo>
                  <a:lnTo>
                    <a:pt x="0" y="0"/>
                  </a:lnTo>
                  <a:lnTo>
                    <a:pt x="0" y="11308556"/>
                  </a:lnTo>
                  <a:lnTo>
                    <a:pt x="4131779" y="11308556"/>
                  </a:lnTo>
                  <a:lnTo>
                    <a:pt x="4131779" y="0"/>
                  </a:lnTo>
                  <a:close/>
                </a:path>
              </a:pathLst>
            </a:custGeom>
            <a:solidFill>
              <a:srgbClr val="E00A16">
                <a:alpha val="74901"/>
              </a:srgbClr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84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84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84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84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84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84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84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84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84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8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53" name="Google Shape;153;p6"/>
          <p:cNvSpPr/>
          <p:nvPr/>
        </p:nvSpPr>
        <p:spPr>
          <a:xfrm>
            <a:off x="2721032" y="1485313"/>
            <a:ext cx="607246" cy="293804"/>
          </a:xfrm>
          <a:custGeom>
            <a:avLst/>
            <a:gdLst/>
            <a:ahLst/>
            <a:cxnLst/>
            <a:rect l="l" t="t" r="r" b="b"/>
            <a:pathLst>
              <a:path w="1001395" h="484505" extrusionOk="0">
                <a:moveTo>
                  <a:pt x="318985" y="6400"/>
                </a:moveTo>
                <a:lnTo>
                  <a:pt x="267093" y="6400"/>
                </a:lnTo>
                <a:lnTo>
                  <a:pt x="253961" y="26898"/>
                </a:lnTo>
                <a:lnTo>
                  <a:pt x="238912" y="17475"/>
                </a:lnTo>
                <a:lnTo>
                  <a:pt x="238912" y="87757"/>
                </a:lnTo>
                <a:lnTo>
                  <a:pt x="238912" y="271589"/>
                </a:lnTo>
                <a:lnTo>
                  <a:pt x="226606" y="278879"/>
                </a:lnTo>
                <a:lnTo>
                  <a:pt x="212725" y="284073"/>
                </a:lnTo>
                <a:lnTo>
                  <a:pt x="197294" y="287197"/>
                </a:lnTo>
                <a:lnTo>
                  <a:pt x="180301" y="288239"/>
                </a:lnTo>
                <a:lnTo>
                  <a:pt x="137858" y="281559"/>
                </a:lnTo>
                <a:lnTo>
                  <a:pt x="107530" y="261505"/>
                </a:lnTo>
                <a:lnTo>
                  <a:pt x="89331" y="228066"/>
                </a:lnTo>
                <a:lnTo>
                  <a:pt x="83273" y="181267"/>
                </a:lnTo>
                <a:lnTo>
                  <a:pt x="84924" y="156781"/>
                </a:lnTo>
                <a:lnTo>
                  <a:pt x="98132" y="115544"/>
                </a:lnTo>
                <a:lnTo>
                  <a:pt x="124167" y="85280"/>
                </a:lnTo>
                <a:lnTo>
                  <a:pt x="160756" y="69837"/>
                </a:lnTo>
                <a:lnTo>
                  <a:pt x="182867" y="67906"/>
                </a:lnTo>
                <a:lnTo>
                  <a:pt x="199339" y="69138"/>
                </a:lnTo>
                <a:lnTo>
                  <a:pt x="214172" y="72859"/>
                </a:lnTo>
                <a:lnTo>
                  <a:pt x="227368" y="79070"/>
                </a:lnTo>
                <a:lnTo>
                  <a:pt x="238912" y="87757"/>
                </a:lnTo>
                <a:lnTo>
                  <a:pt x="238912" y="17475"/>
                </a:lnTo>
                <a:lnTo>
                  <a:pt x="235191" y="15138"/>
                </a:lnTo>
                <a:lnTo>
                  <a:pt x="215366" y="6731"/>
                </a:lnTo>
                <a:lnTo>
                  <a:pt x="194513" y="1676"/>
                </a:lnTo>
                <a:lnTo>
                  <a:pt x="172618" y="0"/>
                </a:lnTo>
                <a:lnTo>
                  <a:pt x="136512" y="3073"/>
                </a:lnTo>
                <a:lnTo>
                  <a:pt x="74460" y="27660"/>
                </a:lnTo>
                <a:lnTo>
                  <a:pt x="27292" y="75857"/>
                </a:lnTo>
                <a:lnTo>
                  <a:pt x="3035" y="141909"/>
                </a:lnTo>
                <a:lnTo>
                  <a:pt x="0" y="181267"/>
                </a:lnTo>
                <a:lnTo>
                  <a:pt x="2641" y="220560"/>
                </a:lnTo>
                <a:lnTo>
                  <a:pt x="23774" y="285013"/>
                </a:lnTo>
                <a:lnTo>
                  <a:pt x="65455" y="330149"/>
                </a:lnTo>
                <a:lnTo>
                  <a:pt x="124066" y="352971"/>
                </a:lnTo>
                <a:lnTo>
                  <a:pt x="159486" y="355815"/>
                </a:lnTo>
                <a:lnTo>
                  <a:pt x="183426" y="354825"/>
                </a:lnTo>
                <a:lnTo>
                  <a:pt x="204647" y="351815"/>
                </a:lnTo>
                <a:lnTo>
                  <a:pt x="223139" y="346811"/>
                </a:lnTo>
                <a:lnTo>
                  <a:pt x="238912" y="339813"/>
                </a:lnTo>
                <a:lnTo>
                  <a:pt x="238912" y="483920"/>
                </a:lnTo>
                <a:lnTo>
                  <a:pt x="318985" y="483920"/>
                </a:lnTo>
                <a:lnTo>
                  <a:pt x="318985" y="339813"/>
                </a:lnTo>
                <a:lnTo>
                  <a:pt x="318985" y="288239"/>
                </a:lnTo>
                <a:lnTo>
                  <a:pt x="318985" y="67906"/>
                </a:lnTo>
                <a:lnTo>
                  <a:pt x="318985" y="26898"/>
                </a:lnTo>
                <a:lnTo>
                  <a:pt x="318985" y="6400"/>
                </a:lnTo>
                <a:close/>
              </a:path>
              <a:path w="1001395" h="484505" extrusionOk="0">
                <a:moveTo>
                  <a:pt x="650913" y="6400"/>
                </a:moveTo>
                <a:lnTo>
                  <a:pt x="570839" y="6400"/>
                </a:lnTo>
                <a:lnTo>
                  <a:pt x="570839" y="242125"/>
                </a:lnTo>
                <a:lnTo>
                  <a:pt x="566013" y="251129"/>
                </a:lnTo>
                <a:lnTo>
                  <a:pt x="527850" y="280962"/>
                </a:lnTo>
                <a:lnTo>
                  <a:pt x="489178" y="288874"/>
                </a:lnTo>
                <a:lnTo>
                  <a:pt x="463257" y="284759"/>
                </a:lnTo>
                <a:lnTo>
                  <a:pt x="444741" y="272389"/>
                </a:lnTo>
                <a:lnTo>
                  <a:pt x="433628" y="251777"/>
                </a:lnTo>
                <a:lnTo>
                  <a:pt x="429920" y="222910"/>
                </a:lnTo>
                <a:lnTo>
                  <a:pt x="429920" y="6400"/>
                </a:lnTo>
                <a:lnTo>
                  <a:pt x="349859" y="6400"/>
                </a:lnTo>
                <a:lnTo>
                  <a:pt x="349859" y="228993"/>
                </a:lnTo>
                <a:lnTo>
                  <a:pt x="357327" y="284480"/>
                </a:lnTo>
                <a:lnTo>
                  <a:pt x="379730" y="324116"/>
                </a:lnTo>
                <a:lnTo>
                  <a:pt x="417055" y="347891"/>
                </a:lnTo>
                <a:lnTo>
                  <a:pt x="469328" y="355815"/>
                </a:lnTo>
                <a:lnTo>
                  <a:pt x="482117" y="355180"/>
                </a:lnTo>
                <a:lnTo>
                  <a:pt x="524090" y="345567"/>
                </a:lnTo>
                <a:lnTo>
                  <a:pt x="561555" y="327863"/>
                </a:lnTo>
                <a:lnTo>
                  <a:pt x="570839" y="320916"/>
                </a:lnTo>
                <a:lnTo>
                  <a:pt x="570839" y="349732"/>
                </a:lnTo>
                <a:lnTo>
                  <a:pt x="650913" y="349732"/>
                </a:lnTo>
                <a:lnTo>
                  <a:pt x="650913" y="6400"/>
                </a:lnTo>
                <a:close/>
              </a:path>
              <a:path w="1001395" h="484505" extrusionOk="0">
                <a:moveTo>
                  <a:pt x="1001090" y="157899"/>
                </a:moveTo>
                <a:lnTo>
                  <a:pt x="999820" y="143002"/>
                </a:lnTo>
                <a:lnTo>
                  <a:pt x="999744" y="142201"/>
                </a:lnTo>
                <a:lnTo>
                  <a:pt x="998270" y="124993"/>
                </a:lnTo>
                <a:lnTo>
                  <a:pt x="989799" y="95123"/>
                </a:lnTo>
                <a:lnTo>
                  <a:pt x="975690" y="68300"/>
                </a:lnTo>
                <a:lnTo>
                  <a:pt x="974547" y="66941"/>
                </a:lnTo>
                <a:lnTo>
                  <a:pt x="955929" y="44513"/>
                </a:lnTo>
                <a:lnTo>
                  <a:pt x="931506" y="25044"/>
                </a:lnTo>
                <a:lnTo>
                  <a:pt x="920711" y="19697"/>
                </a:lnTo>
                <a:lnTo>
                  <a:pt x="920711" y="142201"/>
                </a:lnTo>
                <a:lnTo>
                  <a:pt x="752246" y="142201"/>
                </a:lnTo>
                <a:lnTo>
                  <a:pt x="763816" y="109270"/>
                </a:lnTo>
                <a:lnTo>
                  <a:pt x="781862" y="85750"/>
                </a:lnTo>
                <a:lnTo>
                  <a:pt x="806411" y="71640"/>
                </a:lnTo>
                <a:lnTo>
                  <a:pt x="837438" y="66941"/>
                </a:lnTo>
                <a:lnTo>
                  <a:pt x="870750" y="71640"/>
                </a:lnTo>
                <a:lnTo>
                  <a:pt x="895731" y="85750"/>
                </a:lnTo>
                <a:lnTo>
                  <a:pt x="912380" y="109270"/>
                </a:lnTo>
                <a:lnTo>
                  <a:pt x="920711" y="142201"/>
                </a:lnTo>
                <a:lnTo>
                  <a:pt x="920711" y="19697"/>
                </a:lnTo>
                <a:lnTo>
                  <a:pt x="903414" y="11125"/>
                </a:lnTo>
                <a:lnTo>
                  <a:pt x="871626" y="2781"/>
                </a:lnTo>
                <a:lnTo>
                  <a:pt x="836155" y="0"/>
                </a:lnTo>
                <a:lnTo>
                  <a:pt x="802335" y="3136"/>
                </a:lnTo>
                <a:lnTo>
                  <a:pt x="742213" y="28282"/>
                </a:lnTo>
                <a:lnTo>
                  <a:pt x="693966" y="77343"/>
                </a:lnTo>
                <a:lnTo>
                  <a:pt x="668909" y="143002"/>
                </a:lnTo>
                <a:lnTo>
                  <a:pt x="665772" y="181597"/>
                </a:lnTo>
                <a:lnTo>
                  <a:pt x="668629" y="220472"/>
                </a:lnTo>
                <a:lnTo>
                  <a:pt x="691451" y="284607"/>
                </a:lnTo>
                <a:lnTo>
                  <a:pt x="736282" y="329971"/>
                </a:lnTo>
                <a:lnTo>
                  <a:pt x="798334" y="352945"/>
                </a:lnTo>
                <a:lnTo>
                  <a:pt x="835520" y="355815"/>
                </a:lnTo>
                <a:lnTo>
                  <a:pt x="874864" y="353682"/>
                </a:lnTo>
                <a:lnTo>
                  <a:pt x="909015" y="347256"/>
                </a:lnTo>
                <a:lnTo>
                  <a:pt x="937958" y="336550"/>
                </a:lnTo>
                <a:lnTo>
                  <a:pt x="961694" y="321551"/>
                </a:lnTo>
                <a:lnTo>
                  <a:pt x="945108" y="288886"/>
                </a:lnTo>
                <a:lnTo>
                  <a:pt x="930630" y="260388"/>
                </a:lnTo>
                <a:lnTo>
                  <a:pt x="914742" y="272859"/>
                </a:lnTo>
                <a:lnTo>
                  <a:pt x="895565" y="281762"/>
                </a:lnTo>
                <a:lnTo>
                  <a:pt x="873099" y="287108"/>
                </a:lnTo>
                <a:lnTo>
                  <a:pt x="847369" y="288886"/>
                </a:lnTo>
                <a:lnTo>
                  <a:pt x="826554" y="287464"/>
                </a:lnTo>
                <a:lnTo>
                  <a:pt x="777544" y="266141"/>
                </a:lnTo>
                <a:lnTo>
                  <a:pt x="751967" y="221767"/>
                </a:lnTo>
                <a:lnTo>
                  <a:pt x="749376" y="202412"/>
                </a:lnTo>
                <a:lnTo>
                  <a:pt x="994371" y="202412"/>
                </a:lnTo>
                <a:lnTo>
                  <a:pt x="997305" y="188455"/>
                </a:lnTo>
                <a:lnTo>
                  <a:pt x="999413" y="176390"/>
                </a:lnTo>
                <a:lnTo>
                  <a:pt x="1000671" y="166204"/>
                </a:lnTo>
                <a:lnTo>
                  <a:pt x="1001090" y="157899"/>
                </a:lnTo>
                <a:close/>
              </a:path>
            </a:pathLst>
          </a:custGeom>
          <a:solidFill>
            <a:srgbClr val="221F1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8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8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8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8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8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8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8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8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8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849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" name="Google Shape;154;p6"/>
          <p:cNvSpPr/>
          <p:nvPr/>
        </p:nvSpPr>
        <p:spPr>
          <a:xfrm>
            <a:off x="3413510" y="1408600"/>
            <a:ext cx="799009" cy="370432"/>
          </a:xfrm>
          <a:custGeom>
            <a:avLst/>
            <a:gdLst/>
            <a:ahLst/>
            <a:cxnLst/>
            <a:rect l="l" t="t" r="r" b="b"/>
            <a:pathLst>
              <a:path w="1317625" h="610869" extrusionOk="0">
                <a:moveTo>
                  <a:pt x="124904" y="132905"/>
                </a:moveTo>
                <a:lnTo>
                  <a:pt x="0" y="132905"/>
                </a:lnTo>
                <a:lnTo>
                  <a:pt x="0" y="198564"/>
                </a:lnTo>
                <a:lnTo>
                  <a:pt x="43878" y="198564"/>
                </a:lnTo>
                <a:lnTo>
                  <a:pt x="43878" y="475919"/>
                </a:lnTo>
                <a:lnTo>
                  <a:pt x="124904" y="475919"/>
                </a:lnTo>
                <a:lnTo>
                  <a:pt x="124904" y="132905"/>
                </a:lnTo>
                <a:close/>
              </a:path>
              <a:path w="1317625" h="610869" extrusionOk="0">
                <a:moveTo>
                  <a:pt x="131635" y="46443"/>
                </a:moveTo>
                <a:lnTo>
                  <a:pt x="110858" y="7658"/>
                </a:lnTo>
                <a:lnTo>
                  <a:pt x="85191" y="0"/>
                </a:lnTo>
                <a:lnTo>
                  <a:pt x="75920" y="850"/>
                </a:lnTo>
                <a:lnTo>
                  <a:pt x="42151" y="28625"/>
                </a:lnTo>
                <a:lnTo>
                  <a:pt x="38747" y="46443"/>
                </a:lnTo>
                <a:lnTo>
                  <a:pt x="39598" y="55702"/>
                </a:lnTo>
                <a:lnTo>
                  <a:pt x="67373" y="89471"/>
                </a:lnTo>
                <a:lnTo>
                  <a:pt x="85191" y="92875"/>
                </a:lnTo>
                <a:lnTo>
                  <a:pt x="94449" y="92024"/>
                </a:lnTo>
                <a:lnTo>
                  <a:pt x="128231" y="64262"/>
                </a:lnTo>
                <a:lnTo>
                  <a:pt x="131635" y="46443"/>
                </a:lnTo>
                <a:close/>
              </a:path>
              <a:path w="1317625" h="610869" extrusionOk="0">
                <a:moveTo>
                  <a:pt x="646099" y="249491"/>
                </a:moveTo>
                <a:lnTo>
                  <a:pt x="638136" y="198285"/>
                </a:lnTo>
                <a:lnTo>
                  <a:pt x="614248" y="159334"/>
                </a:lnTo>
                <a:lnTo>
                  <a:pt x="576008" y="134708"/>
                </a:lnTo>
                <a:lnTo>
                  <a:pt x="525043" y="126504"/>
                </a:lnTo>
                <a:lnTo>
                  <a:pt x="511594" y="127139"/>
                </a:lnTo>
                <a:lnTo>
                  <a:pt x="471233" y="136601"/>
                </a:lnTo>
                <a:lnTo>
                  <a:pt x="437540" y="155600"/>
                </a:lnTo>
                <a:lnTo>
                  <a:pt x="429272" y="163652"/>
                </a:lnTo>
                <a:lnTo>
                  <a:pt x="409879" y="147408"/>
                </a:lnTo>
                <a:lnTo>
                  <a:pt x="386283" y="135801"/>
                </a:lnTo>
                <a:lnTo>
                  <a:pt x="358482" y="128828"/>
                </a:lnTo>
                <a:lnTo>
                  <a:pt x="326478" y="126504"/>
                </a:lnTo>
                <a:lnTo>
                  <a:pt x="301282" y="128790"/>
                </a:lnTo>
                <a:lnTo>
                  <a:pt x="278523" y="135636"/>
                </a:lnTo>
                <a:lnTo>
                  <a:pt x="258203" y="147040"/>
                </a:lnTo>
                <a:lnTo>
                  <a:pt x="240334" y="163017"/>
                </a:lnTo>
                <a:lnTo>
                  <a:pt x="223989" y="132918"/>
                </a:lnTo>
                <a:lnTo>
                  <a:pt x="168897" y="132918"/>
                </a:lnTo>
                <a:lnTo>
                  <a:pt x="168897" y="475919"/>
                </a:lnTo>
                <a:lnTo>
                  <a:pt x="248970" y="475919"/>
                </a:lnTo>
                <a:lnTo>
                  <a:pt x="248970" y="229311"/>
                </a:lnTo>
                <a:lnTo>
                  <a:pt x="253580" y="222732"/>
                </a:lnTo>
                <a:lnTo>
                  <a:pt x="291846" y="196240"/>
                </a:lnTo>
                <a:lnTo>
                  <a:pt x="307581" y="193433"/>
                </a:lnTo>
                <a:lnTo>
                  <a:pt x="321030" y="194373"/>
                </a:lnTo>
                <a:lnTo>
                  <a:pt x="358635" y="216433"/>
                </a:lnTo>
                <a:lnTo>
                  <a:pt x="367474" y="248539"/>
                </a:lnTo>
                <a:lnTo>
                  <a:pt x="367474" y="475919"/>
                </a:lnTo>
                <a:lnTo>
                  <a:pt x="447535" y="475919"/>
                </a:lnTo>
                <a:lnTo>
                  <a:pt x="447535" y="228346"/>
                </a:lnTo>
                <a:lnTo>
                  <a:pt x="451523" y="221665"/>
                </a:lnTo>
                <a:lnTo>
                  <a:pt x="487895" y="196075"/>
                </a:lnTo>
                <a:lnTo>
                  <a:pt x="505510" y="193433"/>
                </a:lnTo>
                <a:lnTo>
                  <a:pt x="531990" y="197662"/>
                </a:lnTo>
                <a:lnTo>
                  <a:pt x="550900" y="210337"/>
                </a:lnTo>
                <a:lnTo>
                  <a:pt x="562254" y="231457"/>
                </a:lnTo>
                <a:lnTo>
                  <a:pt x="566039" y="261023"/>
                </a:lnTo>
                <a:lnTo>
                  <a:pt x="566039" y="475919"/>
                </a:lnTo>
                <a:lnTo>
                  <a:pt x="646099" y="475919"/>
                </a:lnTo>
                <a:lnTo>
                  <a:pt x="646099" y="249491"/>
                </a:lnTo>
                <a:close/>
              </a:path>
              <a:path w="1317625" h="610869" extrusionOk="0">
                <a:moveTo>
                  <a:pt x="995006" y="307136"/>
                </a:moveTo>
                <a:lnTo>
                  <a:pt x="990549" y="253060"/>
                </a:lnTo>
                <a:lnTo>
                  <a:pt x="990460" y="251942"/>
                </a:lnTo>
                <a:lnTo>
                  <a:pt x="976858" y="207010"/>
                </a:lnTo>
                <a:lnTo>
                  <a:pt x="976795" y="206781"/>
                </a:lnTo>
                <a:lnTo>
                  <a:pt x="968756" y="194398"/>
                </a:lnTo>
                <a:lnTo>
                  <a:pt x="954011" y="171665"/>
                </a:lnTo>
                <a:lnTo>
                  <a:pt x="934059" y="155968"/>
                </a:lnTo>
                <a:lnTo>
                  <a:pt x="922134" y="146583"/>
                </a:lnTo>
                <a:lnTo>
                  <a:pt x="911733" y="142773"/>
                </a:lnTo>
                <a:lnTo>
                  <a:pt x="911733" y="304901"/>
                </a:lnTo>
                <a:lnTo>
                  <a:pt x="910221" y="331495"/>
                </a:lnTo>
                <a:lnTo>
                  <a:pt x="898131" y="373202"/>
                </a:lnTo>
                <a:lnTo>
                  <a:pt x="855573" y="408152"/>
                </a:lnTo>
                <a:lnTo>
                  <a:pt x="807974" y="414756"/>
                </a:lnTo>
                <a:lnTo>
                  <a:pt x="793864" y="413651"/>
                </a:lnTo>
                <a:lnTo>
                  <a:pt x="780669" y="410349"/>
                </a:lnTo>
                <a:lnTo>
                  <a:pt x="768400" y="404837"/>
                </a:lnTo>
                <a:lnTo>
                  <a:pt x="757047" y="397129"/>
                </a:lnTo>
                <a:lnTo>
                  <a:pt x="757047" y="216827"/>
                </a:lnTo>
                <a:lnTo>
                  <a:pt x="794283" y="195808"/>
                </a:lnTo>
                <a:lnTo>
                  <a:pt x="834034" y="195961"/>
                </a:lnTo>
                <a:lnTo>
                  <a:pt x="873747" y="208368"/>
                </a:lnTo>
                <a:lnTo>
                  <a:pt x="905738" y="253060"/>
                </a:lnTo>
                <a:lnTo>
                  <a:pt x="911733" y="304901"/>
                </a:lnTo>
                <a:lnTo>
                  <a:pt x="911733" y="142773"/>
                </a:lnTo>
                <a:lnTo>
                  <a:pt x="881138" y="131533"/>
                </a:lnTo>
                <a:lnTo>
                  <a:pt x="831024" y="126504"/>
                </a:lnTo>
                <a:lnTo>
                  <a:pt x="809942" y="128346"/>
                </a:lnTo>
                <a:lnTo>
                  <a:pt x="790587" y="133870"/>
                </a:lnTo>
                <a:lnTo>
                  <a:pt x="772960" y="143078"/>
                </a:lnTo>
                <a:lnTo>
                  <a:pt x="757047" y="155968"/>
                </a:lnTo>
                <a:lnTo>
                  <a:pt x="757047" y="132905"/>
                </a:lnTo>
                <a:lnTo>
                  <a:pt x="676986" y="132905"/>
                </a:lnTo>
                <a:lnTo>
                  <a:pt x="676986" y="610438"/>
                </a:lnTo>
                <a:lnTo>
                  <a:pt x="757047" y="610438"/>
                </a:lnTo>
                <a:lnTo>
                  <a:pt x="757047" y="467271"/>
                </a:lnTo>
                <a:lnTo>
                  <a:pt x="772998" y="473862"/>
                </a:lnTo>
                <a:lnTo>
                  <a:pt x="789800" y="478561"/>
                </a:lnTo>
                <a:lnTo>
                  <a:pt x="807427" y="481380"/>
                </a:lnTo>
                <a:lnTo>
                  <a:pt x="825906" y="482320"/>
                </a:lnTo>
                <a:lnTo>
                  <a:pt x="863066" y="479475"/>
                </a:lnTo>
                <a:lnTo>
                  <a:pt x="896086" y="470954"/>
                </a:lnTo>
                <a:lnTo>
                  <a:pt x="903554" y="467271"/>
                </a:lnTo>
                <a:lnTo>
                  <a:pt x="924953" y="456742"/>
                </a:lnTo>
                <a:lnTo>
                  <a:pt x="967105" y="414756"/>
                </a:lnTo>
                <a:lnTo>
                  <a:pt x="992174" y="346837"/>
                </a:lnTo>
                <a:lnTo>
                  <a:pt x="995006" y="307136"/>
                </a:lnTo>
                <a:close/>
              </a:path>
              <a:path w="1317625" h="610869" extrusionOk="0">
                <a:moveTo>
                  <a:pt x="1317320" y="132905"/>
                </a:moveTo>
                <a:lnTo>
                  <a:pt x="1237246" y="132905"/>
                </a:lnTo>
                <a:lnTo>
                  <a:pt x="1237246" y="368630"/>
                </a:lnTo>
                <a:lnTo>
                  <a:pt x="1232420" y="377634"/>
                </a:lnTo>
                <a:lnTo>
                  <a:pt x="1194257" y="407466"/>
                </a:lnTo>
                <a:lnTo>
                  <a:pt x="1155585" y="415378"/>
                </a:lnTo>
                <a:lnTo>
                  <a:pt x="1129665" y="411264"/>
                </a:lnTo>
                <a:lnTo>
                  <a:pt x="1111148" y="398894"/>
                </a:lnTo>
                <a:lnTo>
                  <a:pt x="1100035" y="378282"/>
                </a:lnTo>
                <a:lnTo>
                  <a:pt x="1096327" y="349415"/>
                </a:lnTo>
                <a:lnTo>
                  <a:pt x="1096327" y="132905"/>
                </a:lnTo>
                <a:lnTo>
                  <a:pt x="1016266" y="132905"/>
                </a:lnTo>
                <a:lnTo>
                  <a:pt x="1016266" y="355498"/>
                </a:lnTo>
                <a:lnTo>
                  <a:pt x="1023734" y="410984"/>
                </a:lnTo>
                <a:lnTo>
                  <a:pt x="1046137" y="450621"/>
                </a:lnTo>
                <a:lnTo>
                  <a:pt x="1083462" y="474395"/>
                </a:lnTo>
                <a:lnTo>
                  <a:pt x="1135735" y="482320"/>
                </a:lnTo>
                <a:lnTo>
                  <a:pt x="1148524" y="481685"/>
                </a:lnTo>
                <a:lnTo>
                  <a:pt x="1190498" y="472071"/>
                </a:lnTo>
                <a:lnTo>
                  <a:pt x="1227963" y="454367"/>
                </a:lnTo>
                <a:lnTo>
                  <a:pt x="1237246" y="447421"/>
                </a:lnTo>
                <a:lnTo>
                  <a:pt x="1237246" y="476237"/>
                </a:lnTo>
                <a:lnTo>
                  <a:pt x="1317320" y="476237"/>
                </a:lnTo>
                <a:lnTo>
                  <a:pt x="1317320" y="132905"/>
                </a:lnTo>
                <a:close/>
              </a:path>
            </a:pathLst>
          </a:custGeom>
          <a:solidFill>
            <a:srgbClr val="221F1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8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8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8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8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8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8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8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8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8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849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5" name="Google Shape;155;p6"/>
          <p:cNvSpPr/>
          <p:nvPr/>
        </p:nvSpPr>
        <p:spPr>
          <a:xfrm>
            <a:off x="4243293" y="1400060"/>
            <a:ext cx="886034" cy="301120"/>
          </a:xfrm>
          <a:custGeom>
            <a:avLst/>
            <a:gdLst/>
            <a:ahLst/>
            <a:cxnLst/>
            <a:rect l="l" t="t" r="r" b="b"/>
            <a:pathLst>
              <a:path w="1461134" h="496569" extrusionOk="0">
                <a:moveTo>
                  <a:pt x="348894" y="393928"/>
                </a:moveTo>
                <a:lnTo>
                  <a:pt x="337718" y="346062"/>
                </a:lnTo>
                <a:lnTo>
                  <a:pt x="302856" y="309333"/>
                </a:lnTo>
                <a:lnTo>
                  <a:pt x="264020" y="289687"/>
                </a:lnTo>
                <a:lnTo>
                  <a:pt x="243408" y="281241"/>
                </a:lnTo>
                <a:lnTo>
                  <a:pt x="226720" y="273697"/>
                </a:lnTo>
                <a:lnTo>
                  <a:pt x="194767" y="250126"/>
                </a:lnTo>
                <a:lnTo>
                  <a:pt x="191325" y="237629"/>
                </a:lnTo>
                <a:lnTo>
                  <a:pt x="193941" y="223062"/>
                </a:lnTo>
                <a:lnTo>
                  <a:pt x="201815" y="212648"/>
                </a:lnTo>
                <a:lnTo>
                  <a:pt x="214922" y="206400"/>
                </a:lnTo>
                <a:lnTo>
                  <a:pt x="233286" y="204317"/>
                </a:lnTo>
                <a:lnTo>
                  <a:pt x="255384" y="205727"/>
                </a:lnTo>
                <a:lnTo>
                  <a:pt x="274916" y="209931"/>
                </a:lnTo>
                <a:lnTo>
                  <a:pt x="291896" y="216928"/>
                </a:lnTo>
                <a:lnTo>
                  <a:pt x="306311" y="226745"/>
                </a:lnTo>
                <a:lnTo>
                  <a:pt x="329361" y="164617"/>
                </a:lnTo>
                <a:lnTo>
                  <a:pt x="305422" y="154101"/>
                </a:lnTo>
                <a:lnTo>
                  <a:pt x="280682" y="146596"/>
                </a:lnTo>
                <a:lnTo>
                  <a:pt x="255143" y="142087"/>
                </a:lnTo>
                <a:lnTo>
                  <a:pt x="228803" y="140589"/>
                </a:lnTo>
                <a:lnTo>
                  <a:pt x="203555" y="142138"/>
                </a:lnTo>
                <a:lnTo>
                  <a:pt x="160159" y="154559"/>
                </a:lnTo>
                <a:lnTo>
                  <a:pt x="127152" y="179057"/>
                </a:lnTo>
                <a:lnTo>
                  <a:pt x="110185" y="213728"/>
                </a:lnTo>
                <a:lnTo>
                  <a:pt x="108064" y="234746"/>
                </a:lnTo>
                <a:lnTo>
                  <a:pt x="113601" y="266052"/>
                </a:lnTo>
                <a:lnTo>
                  <a:pt x="130238" y="293687"/>
                </a:lnTo>
                <a:lnTo>
                  <a:pt x="157962" y="317627"/>
                </a:lnTo>
                <a:lnTo>
                  <a:pt x="196773" y="337883"/>
                </a:lnTo>
                <a:lnTo>
                  <a:pt x="215442" y="346087"/>
                </a:lnTo>
                <a:lnTo>
                  <a:pt x="230797" y="353733"/>
                </a:lnTo>
                <a:lnTo>
                  <a:pt x="262115" y="381596"/>
                </a:lnTo>
                <a:lnTo>
                  <a:pt x="265633" y="399376"/>
                </a:lnTo>
                <a:lnTo>
                  <a:pt x="262712" y="413943"/>
                </a:lnTo>
                <a:lnTo>
                  <a:pt x="253949" y="424345"/>
                </a:lnTo>
                <a:lnTo>
                  <a:pt x="239331" y="430593"/>
                </a:lnTo>
                <a:lnTo>
                  <a:pt x="218871" y="432676"/>
                </a:lnTo>
                <a:lnTo>
                  <a:pt x="196875" y="430898"/>
                </a:lnTo>
                <a:lnTo>
                  <a:pt x="176034" y="425551"/>
                </a:lnTo>
                <a:lnTo>
                  <a:pt x="156362" y="416648"/>
                </a:lnTo>
                <a:lnTo>
                  <a:pt x="137845" y="404164"/>
                </a:lnTo>
                <a:lnTo>
                  <a:pt x="113449" y="458711"/>
                </a:lnTo>
                <a:lnTo>
                  <a:pt x="101320" y="451891"/>
                </a:lnTo>
                <a:lnTo>
                  <a:pt x="89509" y="436206"/>
                </a:lnTo>
                <a:lnTo>
                  <a:pt x="82423" y="414096"/>
                </a:lnTo>
                <a:lnTo>
                  <a:pt x="80060" y="385597"/>
                </a:lnTo>
                <a:lnTo>
                  <a:pt x="80060" y="0"/>
                </a:lnTo>
                <a:lnTo>
                  <a:pt x="0" y="19202"/>
                </a:lnTo>
                <a:lnTo>
                  <a:pt x="0" y="420827"/>
                </a:lnTo>
                <a:lnTo>
                  <a:pt x="3403" y="453898"/>
                </a:lnTo>
                <a:lnTo>
                  <a:pt x="13601" y="477507"/>
                </a:lnTo>
                <a:lnTo>
                  <a:pt x="30619" y="491680"/>
                </a:lnTo>
                <a:lnTo>
                  <a:pt x="54444" y="496404"/>
                </a:lnTo>
                <a:lnTo>
                  <a:pt x="75222" y="494207"/>
                </a:lnTo>
                <a:lnTo>
                  <a:pt x="92710" y="487603"/>
                </a:lnTo>
                <a:lnTo>
                  <a:pt x="106921" y="476592"/>
                </a:lnTo>
                <a:lnTo>
                  <a:pt x="112077" y="469315"/>
                </a:lnTo>
                <a:lnTo>
                  <a:pt x="124777" y="475818"/>
                </a:lnTo>
                <a:lnTo>
                  <a:pt x="162344" y="490804"/>
                </a:lnTo>
                <a:lnTo>
                  <a:pt x="200990" y="496062"/>
                </a:lnTo>
                <a:lnTo>
                  <a:pt x="217271" y="496404"/>
                </a:lnTo>
                <a:lnTo>
                  <a:pt x="246100" y="494703"/>
                </a:lnTo>
                <a:lnTo>
                  <a:pt x="294220" y="481012"/>
                </a:lnTo>
                <a:lnTo>
                  <a:pt x="328993" y="454063"/>
                </a:lnTo>
                <a:lnTo>
                  <a:pt x="346684" y="416521"/>
                </a:lnTo>
                <a:lnTo>
                  <a:pt x="348894" y="393928"/>
                </a:lnTo>
                <a:close/>
              </a:path>
              <a:path w="1461134" h="496569" extrusionOk="0">
                <a:moveTo>
                  <a:pt x="466242" y="146989"/>
                </a:moveTo>
                <a:lnTo>
                  <a:pt x="341337" y="146989"/>
                </a:lnTo>
                <a:lnTo>
                  <a:pt x="341337" y="212648"/>
                </a:lnTo>
                <a:lnTo>
                  <a:pt x="385229" y="212648"/>
                </a:lnTo>
                <a:lnTo>
                  <a:pt x="385229" y="490004"/>
                </a:lnTo>
                <a:lnTo>
                  <a:pt x="466242" y="490004"/>
                </a:lnTo>
                <a:lnTo>
                  <a:pt x="466242" y="146989"/>
                </a:lnTo>
                <a:close/>
              </a:path>
              <a:path w="1461134" h="496569" extrusionOk="0">
                <a:moveTo>
                  <a:pt x="472986" y="60528"/>
                </a:moveTo>
                <a:lnTo>
                  <a:pt x="452208" y="21742"/>
                </a:lnTo>
                <a:lnTo>
                  <a:pt x="426529" y="14084"/>
                </a:lnTo>
                <a:lnTo>
                  <a:pt x="417271" y="14935"/>
                </a:lnTo>
                <a:lnTo>
                  <a:pt x="383489" y="42710"/>
                </a:lnTo>
                <a:lnTo>
                  <a:pt x="380098" y="60528"/>
                </a:lnTo>
                <a:lnTo>
                  <a:pt x="380949" y="69786"/>
                </a:lnTo>
                <a:lnTo>
                  <a:pt x="408711" y="103555"/>
                </a:lnTo>
                <a:lnTo>
                  <a:pt x="426529" y="106959"/>
                </a:lnTo>
                <a:lnTo>
                  <a:pt x="435787" y="106108"/>
                </a:lnTo>
                <a:lnTo>
                  <a:pt x="469569" y="78346"/>
                </a:lnTo>
                <a:lnTo>
                  <a:pt x="472986" y="60528"/>
                </a:lnTo>
                <a:close/>
              </a:path>
              <a:path w="1461134" h="496569" extrusionOk="0">
                <a:moveTo>
                  <a:pt x="817384" y="317703"/>
                </a:moveTo>
                <a:lnTo>
                  <a:pt x="814679" y="278726"/>
                </a:lnTo>
                <a:lnTo>
                  <a:pt x="793064" y="213868"/>
                </a:lnTo>
                <a:lnTo>
                  <a:pt x="750354" y="167246"/>
                </a:lnTo>
                <a:lnTo>
                  <a:pt x="734110" y="158711"/>
                </a:lnTo>
                <a:lnTo>
                  <a:pt x="734110" y="317703"/>
                </a:lnTo>
                <a:lnTo>
                  <a:pt x="732739" y="343369"/>
                </a:lnTo>
                <a:lnTo>
                  <a:pt x="721779" y="385318"/>
                </a:lnTo>
                <a:lnTo>
                  <a:pt x="686358" y="423710"/>
                </a:lnTo>
                <a:lnTo>
                  <a:pt x="652767" y="431076"/>
                </a:lnTo>
                <a:lnTo>
                  <a:pt x="617042" y="423989"/>
                </a:lnTo>
                <a:lnTo>
                  <a:pt x="591515" y="402729"/>
                </a:lnTo>
                <a:lnTo>
                  <a:pt x="576199" y="367296"/>
                </a:lnTo>
                <a:lnTo>
                  <a:pt x="571093" y="317703"/>
                </a:lnTo>
                <a:lnTo>
                  <a:pt x="572477" y="292747"/>
                </a:lnTo>
                <a:lnTo>
                  <a:pt x="583526" y="251587"/>
                </a:lnTo>
                <a:lnTo>
                  <a:pt x="619137" y="213296"/>
                </a:lnTo>
                <a:lnTo>
                  <a:pt x="652767" y="205917"/>
                </a:lnTo>
                <a:lnTo>
                  <a:pt x="688352" y="212915"/>
                </a:lnTo>
                <a:lnTo>
                  <a:pt x="713778" y="233870"/>
                </a:lnTo>
                <a:lnTo>
                  <a:pt x="729030" y="268795"/>
                </a:lnTo>
                <a:lnTo>
                  <a:pt x="734110" y="317703"/>
                </a:lnTo>
                <a:lnTo>
                  <a:pt x="734110" y="158711"/>
                </a:lnTo>
                <a:lnTo>
                  <a:pt x="722185" y="152438"/>
                </a:lnTo>
                <a:lnTo>
                  <a:pt x="690092" y="143662"/>
                </a:lnTo>
                <a:lnTo>
                  <a:pt x="691146" y="143662"/>
                </a:lnTo>
                <a:lnTo>
                  <a:pt x="652767" y="140589"/>
                </a:lnTo>
                <a:lnTo>
                  <a:pt x="617435" y="143662"/>
                </a:lnTo>
                <a:lnTo>
                  <a:pt x="585711" y="152920"/>
                </a:lnTo>
                <a:lnTo>
                  <a:pt x="533158" y="189915"/>
                </a:lnTo>
                <a:lnTo>
                  <a:pt x="499160" y="246519"/>
                </a:lnTo>
                <a:lnTo>
                  <a:pt x="487832" y="317703"/>
                </a:lnTo>
                <a:lnTo>
                  <a:pt x="490550" y="356196"/>
                </a:lnTo>
                <a:lnTo>
                  <a:pt x="512241" y="421132"/>
                </a:lnTo>
                <a:lnTo>
                  <a:pt x="555091" y="468934"/>
                </a:lnTo>
                <a:lnTo>
                  <a:pt x="583526" y="484314"/>
                </a:lnTo>
                <a:lnTo>
                  <a:pt x="583730" y="484314"/>
                </a:lnTo>
                <a:lnTo>
                  <a:pt x="615975" y="493382"/>
                </a:lnTo>
                <a:lnTo>
                  <a:pt x="616229" y="493382"/>
                </a:lnTo>
                <a:lnTo>
                  <a:pt x="652767" y="496404"/>
                </a:lnTo>
                <a:lnTo>
                  <a:pt x="689013" y="493382"/>
                </a:lnTo>
                <a:lnTo>
                  <a:pt x="749300" y="469214"/>
                </a:lnTo>
                <a:lnTo>
                  <a:pt x="785787" y="431076"/>
                </a:lnTo>
                <a:lnTo>
                  <a:pt x="806373" y="391287"/>
                </a:lnTo>
                <a:lnTo>
                  <a:pt x="814628" y="356590"/>
                </a:lnTo>
                <a:lnTo>
                  <a:pt x="817384" y="317703"/>
                </a:lnTo>
                <a:close/>
              </a:path>
              <a:path w="1461134" h="496569" extrusionOk="0">
                <a:moveTo>
                  <a:pt x="1132979" y="279590"/>
                </a:moveTo>
                <a:lnTo>
                  <a:pt x="1124127" y="221183"/>
                </a:lnTo>
                <a:lnTo>
                  <a:pt x="1097597" y="177253"/>
                </a:lnTo>
                <a:lnTo>
                  <a:pt x="1055751" y="149758"/>
                </a:lnTo>
                <a:lnTo>
                  <a:pt x="1001026" y="140589"/>
                </a:lnTo>
                <a:lnTo>
                  <a:pt x="971105" y="142989"/>
                </a:lnTo>
                <a:lnTo>
                  <a:pt x="945070" y="150202"/>
                </a:lnTo>
                <a:lnTo>
                  <a:pt x="922909" y="162204"/>
                </a:lnTo>
                <a:lnTo>
                  <a:pt x="904633" y="179019"/>
                </a:lnTo>
                <a:lnTo>
                  <a:pt x="889901" y="147002"/>
                </a:lnTo>
                <a:lnTo>
                  <a:pt x="832256" y="147002"/>
                </a:lnTo>
                <a:lnTo>
                  <a:pt x="832256" y="490004"/>
                </a:lnTo>
                <a:lnTo>
                  <a:pt x="912304" y="490004"/>
                </a:lnTo>
                <a:lnTo>
                  <a:pt x="912304" y="242112"/>
                </a:lnTo>
                <a:lnTo>
                  <a:pt x="918464" y="235051"/>
                </a:lnTo>
                <a:lnTo>
                  <a:pt x="953401" y="213118"/>
                </a:lnTo>
                <a:lnTo>
                  <a:pt x="981163" y="207518"/>
                </a:lnTo>
                <a:lnTo>
                  <a:pt x="998893" y="208788"/>
                </a:lnTo>
                <a:lnTo>
                  <a:pt x="1036104" y="227711"/>
                </a:lnTo>
                <a:lnTo>
                  <a:pt x="1051864" y="271297"/>
                </a:lnTo>
                <a:lnTo>
                  <a:pt x="1052918" y="291757"/>
                </a:lnTo>
                <a:lnTo>
                  <a:pt x="1052918" y="490004"/>
                </a:lnTo>
                <a:lnTo>
                  <a:pt x="1132979" y="490004"/>
                </a:lnTo>
                <a:lnTo>
                  <a:pt x="1132979" y="279590"/>
                </a:lnTo>
                <a:close/>
              </a:path>
              <a:path w="1461134" h="496569" extrusionOk="0">
                <a:moveTo>
                  <a:pt x="1460741" y="471106"/>
                </a:moveTo>
                <a:lnTo>
                  <a:pt x="1438389" y="432676"/>
                </a:lnTo>
                <a:lnTo>
                  <a:pt x="1433283" y="386562"/>
                </a:lnTo>
                <a:lnTo>
                  <a:pt x="1433195" y="324434"/>
                </a:lnTo>
                <a:lnTo>
                  <a:pt x="1433195" y="311619"/>
                </a:lnTo>
                <a:lnTo>
                  <a:pt x="1431023" y="268058"/>
                </a:lnTo>
                <a:lnTo>
                  <a:pt x="1424076" y="227990"/>
                </a:lnTo>
                <a:lnTo>
                  <a:pt x="1396695" y="176301"/>
                </a:lnTo>
                <a:lnTo>
                  <a:pt x="1353464" y="151130"/>
                </a:lnTo>
                <a:lnTo>
                  <a:pt x="1353464" y="328587"/>
                </a:lnTo>
                <a:lnTo>
                  <a:pt x="1353464" y="360616"/>
                </a:lnTo>
                <a:lnTo>
                  <a:pt x="1348955" y="392137"/>
                </a:lnTo>
                <a:lnTo>
                  <a:pt x="1335443" y="414655"/>
                </a:lnTo>
                <a:lnTo>
                  <a:pt x="1312926" y="428167"/>
                </a:lnTo>
                <a:lnTo>
                  <a:pt x="1281404" y="432676"/>
                </a:lnTo>
                <a:lnTo>
                  <a:pt x="1257998" y="429793"/>
                </a:lnTo>
                <a:lnTo>
                  <a:pt x="1241285" y="421144"/>
                </a:lnTo>
                <a:lnTo>
                  <a:pt x="1231252" y="406730"/>
                </a:lnTo>
                <a:lnTo>
                  <a:pt x="1227912" y="386562"/>
                </a:lnTo>
                <a:lnTo>
                  <a:pt x="1233843" y="359384"/>
                </a:lnTo>
                <a:lnTo>
                  <a:pt x="1251610" y="339966"/>
                </a:lnTo>
                <a:lnTo>
                  <a:pt x="1281226" y="328320"/>
                </a:lnTo>
                <a:lnTo>
                  <a:pt x="1322705" y="324434"/>
                </a:lnTo>
                <a:lnTo>
                  <a:pt x="1328470" y="324688"/>
                </a:lnTo>
                <a:lnTo>
                  <a:pt x="1335519" y="325475"/>
                </a:lnTo>
                <a:lnTo>
                  <a:pt x="1343850" y="326771"/>
                </a:lnTo>
                <a:lnTo>
                  <a:pt x="1353464" y="328587"/>
                </a:lnTo>
                <a:lnTo>
                  <a:pt x="1353464" y="151130"/>
                </a:lnTo>
                <a:lnTo>
                  <a:pt x="1349692" y="149517"/>
                </a:lnTo>
                <a:lnTo>
                  <a:pt x="1318323" y="142824"/>
                </a:lnTo>
                <a:lnTo>
                  <a:pt x="1281709" y="140589"/>
                </a:lnTo>
                <a:lnTo>
                  <a:pt x="1254188" y="141833"/>
                </a:lnTo>
                <a:lnTo>
                  <a:pt x="1228636" y="145554"/>
                </a:lnTo>
                <a:lnTo>
                  <a:pt x="1205039" y="151765"/>
                </a:lnTo>
                <a:lnTo>
                  <a:pt x="1183398" y="160451"/>
                </a:lnTo>
                <a:lnTo>
                  <a:pt x="1200683" y="222592"/>
                </a:lnTo>
                <a:lnTo>
                  <a:pt x="1216825" y="215988"/>
                </a:lnTo>
                <a:lnTo>
                  <a:pt x="1234719" y="211315"/>
                </a:lnTo>
                <a:lnTo>
                  <a:pt x="1254607" y="208470"/>
                </a:lnTo>
                <a:lnTo>
                  <a:pt x="1276273" y="207530"/>
                </a:lnTo>
                <a:lnTo>
                  <a:pt x="1309763" y="211315"/>
                </a:lnTo>
                <a:lnTo>
                  <a:pt x="1333677" y="222656"/>
                </a:lnTo>
                <a:lnTo>
                  <a:pt x="1348028" y="241579"/>
                </a:lnTo>
                <a:lnTo>
                  <a:pt x="1352816" y="268058"/>
                </a:lnTo>
                <a:lnTo>
                  <a:pt x="1343520" y="265950"/>
                </a:lnTo>
                <a:lnTo>
                  <a:pt x="1334884" y="264452"/>
                </a:lnTo>
                <a:lnTo>
                  <a:pt x="1326870" y="263550"/>
                </a:lnTo>
                <a:lnTo>
                  <a:pt x="1319517" y="263245"/>
                </a:lnTo>
                <a:lnTo>
                  <a:pt x="1280706" y="265353"/>
                </a:lnTo>
                <a:lnTo>
                  <a:pt x="1217218" y="282168"/>
                </a:lnTo>
                <a:lnTo>
                  <a:pt x="1172972" y="315315"/>
                </a:lnTo>
                <a:lnTo>
                  <a:pt x="1150632" y="361924"/>
                </a:lnTo>
                <a:lnTo>
                  <a:pt x="1147838" y="390080"/>
                </a:lnTo>
                <a:lnTo>
                  <a:pt x="1149819" y="414096"/>
                </a:lnTo>
                <a:lnTo>
                  <a:pt x="1165682" y="453402"/>
                </a:lnTo>
                <a:lnTo>
                  <a:pt x="1196886" y="480822"/>
                </a:lnTo>
                <a:lnTo>
                  <a:pt x="1217396" y="489572"/>
                </a:lnTo>
                <a:lnTo>
                  <a:pt x="1217587" y="489572"/>
                </a:lnTo>
                <a:lnTo>
                  <a:pt x="1240447" y="494677"/>
                </a:lnTo>
                <a:lnTo>
                  <a:pt x="1266672" y="496404"/>
                </a:lnTo>
                <a:lnTo>
                  <a:pt x="1281252" y="495693"/>
                </a:lnTo>
                <a:lnTo>
                  <a:pt x="1295527" y="493560"/>
                </a:lnTo>
                <a:lnTo>
                  <a:pt x="1335709" y="478942"/>
                </a:lnTo>
                <a:lnTo>
                  <a:pt x="1361135" y="455739"/>
                </a:lnTo>
                <a:lnTo>
                  <a:pt x="1364107" y="463130"/>
                </a:lnTo>
                <a:lnTo>
                  <a:pt x="1394371" y="493204"/>
                </a:lnTo>
                <a:lnTo>
                  <a:pt x="1402651" y="495693"/>
                </a:lnTo>
                <a:lnTo>
                  <a:pt x="1403299" y="495693"/>
                </a:lnTo>
                <a:lnTo>
                  <a:pt x="1410792" y="496404"/>
                </a:lnTo>
                <a:lnTo>
                  <a:pt x="1450251" y="485076"/>
                </a:lnTo>
                <a:lnTo>
                  <a:pt x="1455623" y="478942"/>
                </a:lnTo>
                <a:lnTo>
                  <a:pt x="1460741" y="471106"/>
                </a:lnTo>
                <a:close/>
              </a:path>
            </a:pathLst>
          </a:custGeom>
          <a:solidFill>
            <a:srgbClr val="221F1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8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8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8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8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8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8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8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8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8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849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6" name="Google Shape;156;p6"/>
          <p:cNvSpPr/>
          <p:nvPr/>
        </p:nvSpPr>
        <p:spPr>
          <a:xfrm>
            <a:off x="5211398" y="1485307"/>
            <a:ext cx="199849" cy="216021"/>
          </a:xfrm>
          <a:custGeom>
            <a:avLst/>
            <a:gdLst/>
            <a:ahLst/>
            <a:cxnLst/>
            <a:rect l="l" t="t" r="r" b="b"/>
            <a:pathLst>
              <a:path w="329565" h="356235" extrusionOk="0">
                <a:moveTo>
                  <a:pt x="164937" y="0"/>
                </a:moveTo>
                <a:lnTo>
                  <a:pt x="97879" y="12334"/>
                </a:lnTo>
                <a:lnTo>
                  <a:pt x="45317" y="49328"/>
                </a:lnTo>
                <a:lnTo>
                  <a:pt x="11326" y="105937"/>
                </a:lnTo>
                <a:lnTo>
                  <a:pt x="0" y="177115"/>
                </a:lnTo>
                <a:lnTo>
                  <a:pt x="2711" y="215617"/>
                </a:lnTo>
                <a:lnTo>
                  <a:pt x="24406" y="280551"/>
                </a:lnTo>
                <a:lnTo>
                  <a:pt x="67261" y="328354"/>
                </a:lnTo>
                <a:lnTo>
                  <a:pt x="95695" y="343734"/>
                </a:lnTo>
                <a:lnTo>
                  <a:pt x="95898" y="343734"/>
                </a:lnTo>
                <a:lnTo>
                  <a:pt x="128138" y="352799"/>
                </a:lnTo>
                <a:lnTo>
                  <a:pt x="128391" y="352799"/>
                </a:lnTo>
                <a:lnTo>
                  <a:pt x="164937" y="355821"/>
                </a:lnTo>
                <a:lnTo>
                  <a:pt x="201175" y="352799"/>
                </a:lnTo>
                <a:lnTo>
                  <a:pt x="233351" y="343734"/>
                </a:lnTo>
                <a:lnTo>
                  <a:pt x="261463" y="328623"/>
                </a:lnTo>
                <a:lnTo>
                  <a:pt x="285509" y="307467"/>
                </a:lnTo>
                <a:lnTo>
                  <a:pt x="297952" y="290493"/>
                </a:lnTo>
                <a:lnTo>
                  <a:pt x="164937" y="290493"/>
                </a:lnTo>
                <a:lnTo>
                  <a:pt x="129205" y="283406"/>
                </a:lnTo>
                <a:lnTo>
                  <a:pt x="103682" y="262146"/>
                </a:lnTo>
                <a:lnTo>
                  <a:pt x="88369" y="226715"/>
                </a:lnTo>
                <a:lnTo>
                  <a:pt x="83264" y="177115"/>
                </a:lnTo>
                <a:lnTo>
                  <a:pt x="84646" y="152157"/>
                </a:lnTo>
                <a:lnTo>
                  <a:pt x="95695" y="111002"/>
                </a:lnTo>
                <a:lnTo>
                  <a:pt x="131307" y="72708"/>
                </a:lnTo>
                <a:lnTo>
                  <a:pt x="164937" y="65338"/>
                </a:lnTo>
                <a:lnTo>
                  <a:pt x="299424" y="65338"/>
                </a:lnTo>
                <a:lnTo>
                  <a:pt x="286315" y="47401"/>
                </a:lnTo>
                <a:lnTo>
                  <a:pt x="262517" y="26667"/>
                </a:lnTo>
                <a:lnTo>
                  <a:pt x="234351" y="11854"/>
                </a:lnTo>
                <a:lnTo>
                  <a:pt x="202261" y="3084"/>
                </a:lnTo>
                <a:lnTo>
                  <a:pt x="203315" y="3084"/>
                </a:lnTo>
                <a:lnTo>
                  <a:pt x="164937" y="0"/>
                </a:lnTo>
                <a:close/>
              </a:path>
              <a:path w="329565" h="356235" extrusionOk="0">
                <a:moveTo>
                  <a:pt x="299424" y="65338"/>
                </a:moveTo>
                <a:lnTo>
                  <a:pt x="164937" y="65338"/>
                </a:lnTo>
                <a:lnTo>
                  <a:pt x="200524" y="72325"/>
                </a:lnTo>
                <a:lnTo>
                  <a:pt x="225942" y="93285"/>
                </a:lnTo>
                <a:lnTo>
                  <a:pt x="241192" y="128215"/>
                </a:lnTo>
                <a:lnTo>
                  <a:pt x="246275" y="177115"/>
                </a:lnTo>
                <a:lnTo>
                  <a:pt x="244904" y="202779"/>
                </a:lnTo>
                <a:lnTo>
                  <a:pt x="233941" y="244735"/>
                </a:lnTo>
                <a:lnTo>
                  <a:pt x="198522" y="283127"/>
                </a:lnTo>
                <a:lnTo>
                  <a:pt x="164937" y="290493"/>
                </a:lnTo>
                <a:lnTo>
                  <a:pt x="297952" y="290493"/>
                </a:lnTo>
                <a:lnTo>
                  <a:pt x="304777" y="281184"/>
                </a:lnTo>
                <a:lnTo>
                  <a:pt x="318540" y="250697"/>
                </a:lnTo>
                <a:lnTo>
                  <a:pt x="326797" y="216007"/>
                </a:lnTo>
                <a:lnTo>
                  <a:pt x="329550" y="177115"/>
                </a:lnTo>
                <a:lnTo>
                  <a:pt x="326956" y="139704"/>
                </a:lnTo>
                <a:lnTo>
                  <a:pt x="326848" y="138144"/>
                </a:lnTo>
                <a:lnTo>
                  <a:pt x="318742" y="103533"/>
                </a:lnTo>
                <a:lnTo>
                  <a:pt x="305232" y="73285"/>
                </a:lnTo>
                <a:lnTo>
                  <a:pt x="299424" y="65338"/>
                </a:lnTo>
                <a:close/>
              </a:path>
            </a:pathLst>
          </a:custGeom>
          <a:solidFill>
            <a:srgbClr val="221F1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8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8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8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8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8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8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8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8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8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849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7" name="Google Shape;157;p6"/>
          <p:cNvSpPr/>
          <p:nvPr/>
        </p:nvSpPr>
        <p:spPr>
          <a:xfrm>
            <a:off x="5510240" y="1400060"/>
            <a:ext cx="1393934" cy="301120"/>
          </a:xfrm>
          <a:custGeom>
            <a:avLst/>
            <a:gdLst/>
            <a:ahLst/>
            <a:cxnLst/>
            <a:rect l="l" t="t" r="r" b="b"/>
            <a:pathLst>
              <a:path w="2298700" h="496569" extrusionOk="0">
                <a:moveTo>
                  <a:pt x="477202" y="263575"/>
                </a:moveTo>
                <a:lnTo>
                  <a:pt x="469239" y="212369"/>
                </a:lnTo>
                <a:lnTo>
                  <a:pt x="445350" y="173418"/>
                </a:lnTo>
                <a:lnTo>
                  <a:pt x="407111" y="148793"/>
                </a:lnTo>
                <a:lnTo>
                  <a:pt x="356146" y="140589"/>
                </a:lnTo>
                <a:lnTo>
                  <a:pt x="342696" y="141224"/>
                </a:lnTo>
                <a:lnTo>
                  <a:pt x="302336" y="150685"/>
                </a:lnTo>
                <a:lnTo>
                  <a:pt x="268643" y="169684"/>
                </a:lnTo>
                <a:lnTo>
                  <a:pt x="260388" y="177736"/>
                </a:lnTo>
                <a:lnTo>
                  <a:pt x="240995" y="161493"/>
                </a:lnTo>
                <a:lnTo>
                  <a:pt x="217398" y="149885"/>
                </a:lnTo>
                <a:lnTo>
                  <a:pt x="189585" y="142913"/>
                </a:lnTo>
                <a:lnTo>
                  <a:pt x="157581" y="140589"/>
                </a:lnTo>
                <a:lnTo>
                  <a:pt x="132384" y="142875"/>
                </a:lnTo>
                <a:lnTo>
                  <a:pt x="109626" y="149720"/>
                </a:lnTo>
                <a:lnTo>
                  <a:pt x="89306" y="161124"/>
                </a:lnTo>
                <a:lnTo>
                  <a:pt x="71437" y="177101"/>
                </a:lnTo>
                <a:lnTo>
                  <a:pt x="55092" y="147002"/>
                </a:lnTo>
                <a:lnTo>
                  <a:pt x="0" y="147002"/>
                </a:lnTo>
                <a:lnTo>
                  <a:pt x="0" y="490004"/>
                </a:lnTo>
                <a:lnTo>
                  <a:pt x="80073" y="490004"/>
                </a:lnTo>
                <a:lnTo>
                  <a:pt x="80073" y="243395"/>
                </a:lnTo>
                <a:lnTo>
                  <a:pt x="84696" y="236816"/>
                </a:lnTo>
                <a:lnTo>
                  <a:pt x="122948" y="210324"/>
                </a:lnTo>
                <a:lnTo>
                  <a:pt x="138684" y="207518"/>
                </a:lnTo>
                <a:lnTo>
                  <a:pt x="152133" y="208457"/>
                </a:lnTo>
                <a:lnTo>
                  <a:pt x="189738" y="230517"/>
                </a:lnTo>
                <a:lnTo>
                  <a:pt x="198577" y="262623"/>
                </a:lnTo>
                <a:lnTo>
                  <a:pt x="198577" y="490004"/>
                </a:lnTo>
                <a:lnTo>
                  <a:pt x="278650" y="490004"/>
                </a:lnTo>
                <a:lnTo>
                  <a:pt x="278650" y="242430"/>
                </a:lnTo>
                <a:lnTo>
                  <a:pt x="282625" y="235750"/>
                </a:lnTo>
                <a:lnTo>
                  <a:pt x="318998" y="210159"/>
                </a:lnTo>
                <a:lnTo>
                  <a:pt x="336613" y="207518"/>
                </a:lnTo>
                <a:lnTo>
                  <a:pt x="363093" y="211747"/>
                </a:lnTo>
                <a:lnTo>
                  <a:pt x="382016" y="224421"/>
                </a:lnTo>
                <a:lnTo>
                  <a:pt x="393357" y="245541"/>
                </a:lnTo>
                <a:lnTo>
                  <a:pt x="397141" y="275107"/>
                </a:lnTo>
                <a:lnTo>
                  <a:pt x="397141" y="490004"/>
                </a:lnTo>
                <a:lnTo>
                  <a:pt x="477202" y="490004"/>
                </a:lnTo>
                <a:lnTo>
                  <a:pt x="477202" y="263575"/>
                </a:lnTo>
                <a:close/>
              </a:path>
              <a:path w="2298700" h="496569" extrusionOk="0">
                <a:moveTo>
                  <a:pt x="827392" y="298488"/>
                </a:moveTo>
                <a:lnTo>
                  <a:pt x="826122" y="283591"/>
                </a:lnTo>
                <a:lnTo>
                  <a:pt x="826046" y="282790"/>
                </a:lnTo>
                <a:lnTo>
                  <a:pt x="824572" y="265582"/>
                </a:lnTo>
                <a:lnTo>
                  <a:pt x="816102" y="235712"/>
                </a:lnTo>
                <a:lnTo>
                  <a:pt x="801992" y="208889"/>
                </a:lnTo>
                <a:lnTo>
                  <a:pt x="800862" y="207530"/>
                </a:lnTo>
                <a:lnTo>
                  <a:pt x="782231" y="185102"/>
                </a:lnTo>
                <a:lnTo>
                  <a:pt x="757809" y="165633"/>
                </a:lnTo>
                <a:lnTo>
                  <a:pt x="747014" y="160286"/>
                </a:lnTo>
                <a:lnTo>
                  <a:pt x="747014" y="282790"/>
                </a:lnTo>
                <a:lnTo>
                  <a:pt x="578548" y="282790"/>
                </a:lnTo>
                <a:lnTo>
                  <a:pt x="590118" y="249859"/>
                </a:lnTo>
                <a:lnTo>
                  <a:pt x="608164" y="226339"/>
                </a:lnTo>
                <a:lnTo>
                  <a:pt x="632714" y="212229"/>
                </a:lnTo>
                <a:lnTo>
                  <a:pt x="663740" y="207530"/>
                </a:lnTo>
                <a:lnTo>
                  <a:pt x="697052" y="212229"/>
                </a:lnTo>
                <a:lnTo>
                  <a:pt x="722033" y="226339"/>
                </a:lnTo>
                <a:lnTo>
                  <a:pt x="738682" y="249859"/>
                </a:lnTo>
                <a:lnTo>
                  <a:pt x="747014" y="282790"/>
                </a:lnTo>
                <a:lnTo>
                  <a:pt x="747014" y="160286"/>
                </a:lnTo>
                <a:lnTo>
                  <a:pt x="729716" y="151714"/>
                </a:lnTo>
                <a:lnTo>
                  <a:pt x="697928" y="143370"/>
                </a:lnTo>
                <a:lnTo>
                  <a:pt x="662457" y="140589"/>
                </a:lnTo>
                <a:lnTo>
                  <a:pt x="628637" y="143725"/>
                </a:lnTo>
                <a:lnTo>
                  <a:pt x="568515" y="168871"/>
                </a:lnTo>
                <a:lnTo>
                  <a:pt x="520268" y="217932"/>
                </a:lnTo>
                <a:lnTo>
                  <a:pt x="495211" y="283591"/>
                </a:lnTo>
                <a:lnTo>
                  <a:pt x="492074" y="322186"/>
                </a:lnTo>
                <a:lnTo>
                  <a:pt x="494931" y="361061"/>
                </a:lnTo>
                <a:lnTo>
                  <a:pt x="517753" y="425196"/>
                </a:lnTo>
                <a:lnTo>
                  <a:pt x="562584" y="470560"/>
                </a:lnTo>
                <a:lnTo>
                  <a:pt x="624636" y="493534"/>
                </a:lnTo>
                <a:lnTo>
                  <a:pt x="661822" y="496404"/>
                </a:lnTo>
                <a:lnTo>
                  <a:pt x="701167" y="494271"/>
                </a:lnTo>
                <a:lnTo>
                  <a:pt x="735317" y="487845"/>
                </a:lnTo>
                <a:lnTo>
                  <a:pt x="764260" y="477139"/>
                </a:lnTo>
                <a:lnTo>
                  <a:pt x="787996" y="462140"/>
                </a:lnTo>
                <a:lnTo>
                  <a:pt x="771410" y="429475"/>
                </a:lnTo>
                <a:lnTo>
                  <a:pt x="756932" y="400977"/>
                </a:lnTo>
                <a:lnTo>
                  <a:pt x="741045" y="413448"/>
                </a:lnTo>
                <a:lnTo>
                  <a:pt x="721868" y="422351"/>
                </a:lnTo>
                <a:lnTo>
                  <a:pt x="699401" y="427697"/>
                </a:lnTo>
                <a:lnTo>
                  <a:pt x="673671" y="429475"/>
                </a:lnTo>
                <a:lnTo>
                  <a:pt x="652856" y="428053"/>
                </a:lnTo>
                <a:lnTo>
                  <a:pt x="603846" y="406730"/>
                </a:lnTo>
                <a:lnTo>
                  <a:pt x="578269" y="362356"/>
                </a:lnTo>
                <a:lnTo>
                  <a:pt x="575678" y="343001"/>
                </a:lnTo>
                <a:lnTo>
                  <a:pt x="820674" y="343001"/>
                </a:lnTo>
                <a:lnTo>
                  <a:pt x="823607" y="329044"/>
                </a:lnTo>
                <a:lnTo>
                  <a:pt x="825715" y="316979"/>
                </a:lnTo>
                <a:lnTo>
                  <a:pt x="826973" y="306793"/>
                </a:lnTo>
                <a:lnTo>
                  <a:pt x="827392" y="298488"/>
                </a:lnTo>
                <a:close/>
              </a:path>
              <a:path w="2298700" h="496569" extrusionOk="0">
                <a:moveTo>
                  <a:pt x="1074445" y="153073"/>
                </a:moveTo>
                <a:lnTo>
                  <a:pt x="1062355" y="147612"/>
                </a:lnTo>
                <a:lnTo>
                  <a:pt x="1047851" y="143713"/>
                </a:lnTo>
                <a:lnTo>
                  <a:pt x="1030960" y="141363"/>
                </a:lnTo>
                <a:lnTo>
                  <a:pt x="1011669" y="140589"/>
                </a:lnTo>
                <a:lnTo>
                  <a:pt x="985189" y="142951"/>
                </a:lnTo>
                <a:lnTo>
                  <a:pt x="961466" y="150037"/>
                </a:lnTo>
                <a:lnTo>
                  <a:pt x="940511" y="161848"/>
                </a:lnTo>
                <a:lnTo>
                  <a:pt x="922312" y="178384"/>
                </a:lnTo>
                <a:lnTo>
                  <a:pt x="922312" y="146989"/>
                </a:lnTo>
                <a:lnTo>
                  <a:pt x="842238" y="146989"/>
                </a:lnTo>
                <a:lnTo>
                  <a:pt x="842238" y="490004"/>
                </a:lnTo>
                <a:lnTo>
                  <a:pt x="922312" y="490004"/>
                </a:lnTo>
                <a:lnTo>
                  <a:pt x="922312" y="294640"/>
                </a:lnTo>
                <a:lnTo>
                  <a:pt x="923671" y="277088"/>
                </a:lnTo>
                <a:lnTo>
                  <a:pt x="943940" y="232829"/>
                </a:lnTo>
                <a:lnTo>
                  <a:pt x="979881" y="209105"/>
                </a:lnTo>
                <a:lnTo>
                  <a:pt x="993419" y="207530"/>
                </a:lnTo>
                <a:lnTo>
                  <a:pt x="1005967" y="208407"/>
                </a:lnTo>
                <a:lnTo>
                  <a:pt x="1018006" y="211048"/>
                </a:lnTo>
                <a:lnTo>
                  <a:pt x="1029512" y="215455"/>
                </a:lnTo>
                <a:lnTo>
                  <a:pt x="1040498" y="221615"/>
                </a:lnTo>
                <a:lnTo>
                  <a:pt x="1074445" y="153073"/>
                </a:lnTo>
                <a:close/>
              </a:path>
              <a:path w="2298700" h="496569" extrusionOk="0">
                <a:moveTo>
                  <a:pt x="1344879" y="463105"/>
                </a:moveTo>
                <a:lnTo>
                  <a:pt x="1315427" y="399999"/>
                </a:lnTo>
                <a:lnTo>
                  <a:pt x="1297787" y="412889"/>
                </a:lnTo>
                <a:lnTo>
                  <a:pt x="1278826" y="422109"/>
                </a:lnTo>
                <a:lnTo>
                  <a:pt x="1258557" y="427634"/>
                </a:lnTo>
                <a:lnTo>
                  <a:pt x="1236954" y="429475"/>
                </a:lnTo>
                <a:lnTo>
                  <a:pt x="1191971" y="422719"/>
                </a:lnTo>
                <a:lnTo>
                  <a:pt x="1159840" y="402488"/>
                </a:lnTo>
                <a:lnTo>
                  <a:pt x="1140574" y="368757"/>
                </a:lnTo>
                <a:lnTo>
                  <a:pt x="1134148" y="321551"/>
                </a:lnTo>
                <a:lnTo>
                  <a:pt x="1135799" y="296252"/>
                </a:lnTo>
                <a:lnTo>
                  <a:pt x="1149007" y="254381"/>
                </a:lnTo>
                <a:lnTo>
                  <a:pt x="1174965" y="224548"/>
                </a:lnTo>
                <a:lnTo>
                  <a:pt x="1210919" y="209423"/>
                </a:lnTo>
                <a:lnTo>
                  <a:pt x="1232471" y="207530"/>
                </a:lnTo>
                <a:lnTo>
                  <a:pt x="1254963" y="209194"/>
                </a:lnTo>
                <a:lnTo>
                  <a:pt x="1275067" y="214172"/>
                </a:lnTo>
                <a:lnTo>
                  <a:pt x="1292758" y="222478"/>
                </a:lnTo>
                <a:lnTo>
                  <a:pt x="1308049" y="234111"/>
                </a:lnTo>
                <a:lnTo>
                  <a:pt x="1342326" y="174218"/>
                </a:lnTo>
                <a:lnTo>
                  <a:pt x="1319237" y="159512"/>
                </a:lnTo>
                <a:lnTo>
                  <a:pt x="1294206" y="148996"/>
                </a:lnTo>
                <a:lnTo>
                  <a:pt x="1267193" y="142697"/>
                </a:lnTo>
                <a:lnTo>
                  <a:pt x="1238237" y="140589"/>
                </a:lnTo>
                <a:lnTo>
                  <a:pt x="1197114" y="143713"/>
                </a:lnTo>
                <a:lnTo>
                  <a:pt x="1128585" y="168694"/>
                </a:lnTo>
                <a:lnTo>
                  <a:pt x="1079157" y="217474"/>
                </a:lnTo>
                <a:lnTo>
                  <a:pt x="1054023" y="282968"/>
                </a:lnTo>
                <a:lnTo>
                  <a:pt x="1050874" y="321551"/>
                </a:lnTo>
                <a:lnTo>
                  <a:pt x="1053744" y="360451"/>
                </a:lnTo>
                <a:lnTo>
                  <a:pt x="1076731" y="424738"/>
                </a:lnTo>
                <a:lnTo>
                  <a:pt x="1121905" y="470382"/>
                </a:lnTo>
                <a:lnTo>
                  <a:pt x="1184592" y="493522"/>
                </a:lnTo>
                <a:lnTo>
                  <a:pt x="1222209" y="496404"/>
                </a:lnTo>
                <a:lnTo>
                  <a:pt x="1239405" y="496049"/>
                </a:lnTo>
                <a:lnTo>
                  <a:pt x="1283881" y="490639"/>
                </a:lnTo>
                <a:lnTo>
                  <a:pt x="1327975" y="472998"/>
                </a:lnTo>
                <a:lnTo>
                  <a:pt x="1344879" y="463105"/>
                </a:lnTo>
                <a:close/>
              </a:path>
              <a:path w="2298700" h="496569" extrusionOk="0">
                <a:moveTo>
                  <a:pt x="1650225" y="471106"/>
                </a:moveTo>
                <a:lnTo>
                  <a:pt x="1638173" y="459117"/>
                </a:lnTo>
                <a:lnTo>
                  <a:pt x="1636585" y="455739"/>
                </a:lnTo>
                <a:lnTo>
                  <a:pt x="1629562" y="440766"/>
                </a:lnTo>
                <a:lnTo>
                  <a:pt x="1627873" y="432676"/>
                </a:lnTo>
                <a:lnTo>
                  <a:pt x="1624393" y="416039"/>
                </a:lnTo>
                <a:lnTo>
                  <a:pt x="1622767" y="386562"/>
                </a:lnTo>
                <a:lnTo>
                  <a:pt x="1622679" y="324434"/>
                </a:lnTo>
                <a:lnTo>
                  <a:pt x="1622679" y="311619"/>
                </a:lnTo>
                <a:lnTo>
                  <a:pt x="1620507" y="268058"/>
                </a:lnTo>
                <a:lnTo>
                  <a:pt x="1620393" y="265811"/>
                </a:lnTo>
                <a:lnTo>
                  <a:pt x="1613547" y="227990"/>
                </a:lnTo>
                <a:lnTo>
                  <a:pt x="1605724" y="207530"/>
                </a:lnTo>
                <a:lnTo>
                  <a:pt x="1602143" y="198158"/>
                </a:lnTo>
                <a:lnTo>
                  <a:pt x="1586166" y="176301"/>
                </a:lnTo>
                <a:lnTo>
                  <a:pt x="1565300" y="160680"/>
                </a:lnTo>
                <a:lnTo>
                  <a:pt x="1542935" y="151130"/>
                </a:lnTo>
                <a:lnTo>
                  <a:pt x="1542935" y="328587"/>
                </a:lnTo>
                <a:lnTo>
                  <a:pt x="1542935" y="360616"/>
                </a:lnTo>
                <a:lnTo>
                  <a:pt x="1538439" y="392137"/>
                </a:lnTo>
                <a:lnTo>
                  <a:pt x="1524927" y="414655"/>
                </a:lnTo>
                <a:lnTo>
                  <a:pt x="1502410" y="428167"/>
                </a:lnTo>
                <a:lnTo>
                  <a:pt x="1470875" y="432676"/>
                </a:lnTo>
                <a:lnTo>
                  <a:pt x="1447469" y="429793"/>
                </a:lnTo>
                <a:lnTo>
                  <a:pt x="1430756" y="421144"/>
                </a:lnTo>
                <a:lnTo>
                  <a:pt x="1420736" y="406730"/>
                </a:lnTo>
                <a:lnTo>
                  <a:pt x="1417396" y="386562"/>
                </a:lnTo>
                <a:lnTo>
                  <a:pt x="1423314" y="359384"/>
                </a:lnTo>
                <a:lnTo>
                  <a:pt x="1441081" y="339966"/>
                </a:lnTo>
                <a:lnTo>
                  <a:pt x="1470710" y="328320"/>
                </a:lnTo>
                <a:lnTo>
                  <a:pt x="1512189" y="324434"/>
                </a:lnTo>
                <a:lnTo>
                  <a:pt x="1517954" y="324688"/>
                </a:lnTo>
                <a:lnTo>
                  <a:pt x="1525003" y="325475"/>
                </a:lnTo>
                <a:lnTo>
                  <a:pt x="1533321" y="326771"/>
                </a:lnTo>
                <a:lnTo>
                  <a:pt x="1542935" y="328587"/>
                </a:lnTo>
                <a:lnTo>
                  <a:pt x="1542935" y="151130"/>
                </a:lnTo>
                <a:lnTo>
                  <a:pt x="1539176" y="149517"/>
                </a:lnTo>
                <a:lnTo>
                  <a:pt x="1507807" y="142824"/>
                </a:lnTo>
                <a:lnTo>
                  <a:pt x="1471193" y="140589"/>
                </a:lnTo>
                <a:lnTo>
                  <a:pt x="1443672" y="141833"/>
                </a:lnTo>
                <a:lnTo>
                  <a:pt x="1418107" y="145554"/>
                </a:lnTo>
                <a:lnTo>
                  <a:pt x="1394510" y="151765"/>
                </a:lnTo>
                <a:lnTo>
                  <a:pt x="1372870" y="160451"/>
                </a:lnTo>
                <a:lnTo>
                  <a:pt x="1390167" y="222580"/>
                </a:lnTo>
                <a:lnTo>
                  <a:pt x="1406296" y="215988"/>
                </a:lnTo>
                <a:lnTo>
                  <a:pt x="1424190" y="211315"/>
                </a:lnTo>
                <a:lnTo>
                  <a:pt x="1444091" y="208470"/>
                </a:lnTo>
                <a:lnTo>
                  <a:pt x="1465745" y="207530"/>
                </a:lnTo>
                <a:lnTo>
                  <a:pt x="1499235" y="211315"/>
                </a:lnTo>
                <a:lnTo>
                  <a:pt x="1523161" y="222656"/>
                </a:lnTo>
                <a:lnTo>
                  <a:pt x="1537500" y="241579"/>
                </a:lnTo>
                <a:lnTo>
                  <a:pt x="1542288" y="268058"/>
                </a:lnTo>
                <a:lnTo>
                  <a:pt x="1533004" y="265950"/>
                </a:lnTo>
                <a:lnTo>
                  <a:pt x="1524355" y="264452"/>
                </a:lnTo>
                <a:lnTo>
                  <a:pt x="1516354" y="263550"/>
                </a:lnTo>
                <a:lnTo>
                  <a:pt x="1508988" y="263245"/>
                </a:lnTo>
                <a:lnTo>
                  <a:pt x="1470190" y="265353"/>
                </a:lnTo>
                <a:lnTo>
                  <a:pt x="1406690" y="282168"/>
                </a:lnTo>
                <a:lnTo>
                  <a:pt x="1362456" y="315315"/>
                </a:lnTo>
                <a:lnTo>
                  <a:pt x="1340116" y="361924"/>
                </a:lnTo>
                <a:lnTo>
                  <a:pt x="1337322" y="390080"/>
                </a:lnTo>
                <a:lnTo>
                  <a:pt x="1339303" y="414096"/>
                </a:lnTo>
                <a:lnTo>
                  <a:pt x="1355153" y="453402"/>
                </a:lnTo>
                <a:lnTo>
                  <a:pt x="1386370" y="480822"/>
                </a:lnTo>
                <a:lnTo>
                  <a:pt x="1406867" y="489572"/>
                </a:lnTo>
                <a:lnTo>
                  <a:pt x="1407058" y="489572"/>
                </a:lnTo>
                <a:lnTo>
                  <a:pt x="1429918" y="494677"/>
                </a:lnTo>
                <a:lnTo>
                  <a:pt x="1456143" y="496404"/>
                </a:lnTo>
                <a:lnTo>
                  <a:pt x="1470723" y="495693"/>
                </a:lnTo>
                <a:lnTo>
                  <a:pt x="1485011" y="493560"/>
                </a:lnTo>
                <a:lnTo>
                  <a:pt x="1525181" y="478942"/>
                </a:lnTo>
                <a:lnTo>
                  <a:pt x="1550619" y="455739"/>
                </a:lnTo>
                <a:lnTo>
                  <a:pt x="1553578" y="463130"/>
                </a:lnTo>
                <a:lnTo>
                  <a:pt x="1583842" y="493204"/>
                </a:lnTo>
                <a:lnTo>
                  <a:pt x="1592135" y="495693"/>
                </a:lnTo>
                <a:lnTo>
                  <a:pt x="1592783" y="495693"/>
                </a:lnTo>
                <a:lnTo>
                  <a:pt x="1600263" y="496404"/>
                </a:lnTo>
                <a:lnTo>
                  <a:pt x="1639735" y="485076"/>
                </a:lnTo>
                <a:lnTo>
                  <a:pt x="1645094" y="478942"/>
                </a:lnTo>
                <a:lnTo>
                  <a:pt x="1650225" y="471106"/>
                </a:lnTo>
                <a:close/>
              </a:path>
              <a:path w="2298700" h="496569" extrusionOk="0">
                <a:moveTo>
                  <a:pt x="1960689" y="0"/>
                </a:moveTo>
                <a:lnTo>
                  <a:pt x="1880628" y="19215"/>
                </a:lnTo>
                <a:lnTo>
                  <a:pt x="1880628" y="156603"/>
                </a:lnTo>
                <a:lnTo>
                  <a:pt x="1880628" y="228981"/>
                </a:lnTo>
                <a:lnTo>
                  <a:pt x="1880628" y="408012"/>
                </a:lnTo>
                <a:lnTo>
                  <a:pt x="1877339" y="411530"/>
                </a:lnTo>
                <a:lnTo>
                  <a:pt x="1836445" y="428396"/>
                </a:lnTo>
                <a:lnTo>
                  <a:pt x="1830336" y="428828"/>
                </a:lnTo>
                <a:lnTo>
                  <a:pt x="1785226" y="422148"/>
                </a:lnTo>
                <a:lnTo>
                  <a:pt x="1753006" y="402094"/>
                </a:lnTo>
                <a:lnTo>
                  <a:pt x="1733664" y="368655"/>
                </a:lnTo>
                <a:lnTo>
                  <a:pt x="1727225" y="321856"/>
                </a:lnTo>
                <a:lnTo>
                  <a:pt x="1728851" y="296062"/>
                </a:lnTo>
                <a:lnTo>
                  <a:pt x="1741817" y="254038"/>
                </a:lnTo>
                <a:lnTo>
                  <a:pt x="1767509" y="224967"/>
                </a:lnTo>
                <a:lnTo>
                  <a:pt x="1804504" y="210312"/>
                </a:lnTo>
                <a:lnTo>
                  <a:pt x="1827149" y="208483"/>
                </a:lnTo>
                <a:lnTo>
                  <a:pt x="1840928" y="209765"/>
                </a:lnTo>
                <a:lnTo>
                  <a:pt x="1854441" y="213614"/>
                </a:lnTo>
                <a:lnTo>
                  <a:pt x="1867674" y="220014"/>
                </a:lnTo>
                <a:lnTo>
                  <a:pt x="1880628" y="228981"/>
                </a:lnTo>
                <a:lnTo>
                  <a:pt x="1880628" y="156603"/>
                </a:lnTo>
                <a:lnTo>
                  <a:pt x="1864169" y="149606"/>
                </a:lnTo>
                <a:lnTo>
                  <a:pt x="1846834" y="144589"/>
                </a:lnTo>
                <a:lnTo>
                  <a:pt x="1828622" y="141592"/>
                </a:lnTo>
                <a:lnTo>
                  <a:pt x="1809521" y="140589"/>
                </a:lnTo>
                <a:lnTo>
                  <a:pt x="1775472" y="143776"/>
                </a:lnTo>
                <a:lnTo>
                  <a:pt x="1716303" y="169329"/>
                </a:lnTo>
                <a:lnTo>
                  <a:pt x="1670519" y="219113"/>
                </a:lnTo>
                <a:lnTo>
                  <a:pt x="1646897" y="285318"/>
                </a:lnTo>
                <a:lnTo>
                  <a:pt x="1643938" y="324104"/>
                </a:lnTo>
                <a:lnTo>
                  <a:pt x="1646516" y="362534"/>
                </a:lnTo>
                <a:lnTo>
                  <a:pt x="1667090" y="425958"/>
                </a:lnTo>
                <a:lnTo>
                  <a:pt x="1707591" y="470827"/>
                </a:lnTo>
                <a:lnTo>
                  <a:pt x="1764030" y="493572"/>
                </a:lnTo>
                <a:lnTo>
                  <a:pt x="1797989" y="496404"/>
                </a:lnTo>
                <a:lnTo>
                  <a:pt x="1810550" y="495896"/>
                </a:lnTo>
                <a:lnTo>
                  <a:pt x="1857984" y="483984"/>
                </a:lnTo>
                <a:lnTo>
                  <a:pt x="1880628" y="469188"/>
                </a:lnTo>
                <a:lnTo>
                  <a:pt x="1880628" y="490004"/>
                </a:lnTo>
                <a:lnTo>
                  <a:pt x="1960689" y="490004"/>
                </a:lnTo>
                <a:lnTo>
                  <a:pt x="1960689" y="469188"/>
                </a:lnTo>
                <a:lnTo>
                  <a:pt x="1960689" y="428828"/>
                </a:lnTo>
                <a:lnTo>
                  <a:pt x="1960689" y="208483"/>
                </a:lnTo>
                <a:lnTo>
                  <a:pt x="1960689" y="156603"/>
                </a:lnTo>
                <a:lnTo>
                  <a:pt x="1960689" y="0"/>
                </a:lnTo>
                <a:close/>
              </a:path>
              <a:path w="2298700" h="496569" extrusionOk="0">
                <a:moveTo>
                  <a:pt x="2298700" y="317703"/>
                </a:moveTo>
                <a:lnTo>
                  <a:pt x="2295995" y="278726"/>
                </a:lnTo>
                <a:lnTo>
                  <a:pt x="2274379" y="213868"/>
                </a:lnTo>
                <a:lnTo>
                  <a:pt x="2231669" y="167246"/>
                </a:lnTo>
                <a:lnTo>
                  <a:pt x="2215426" y="158711"/>
                </a:lnTo>
                <a:lnTo>
                  <a:pt x="2215426" y="317703"/>
                </a:lnTo>
                <a:lnTo>
                  <a:pt x="2214054" y="343369"/>
                </a:lnTo>
                <a:lnTo>
                  <a:pt x="2203094" y="385318"/>
                </a:lnTo>
                <a:lnTo>
                  <a:pt x="2167674" y="423710"/>
                </a:lnTo>
                <a:lnTo>
                  <a:pt x="2134082" y="431076"/>
                </a:lnTo>
                <a:lnTo>
                  <a:pt x="2098357" y="423989"/>
                </a:lnTo>
                <a:lnTo>
                  <a:pt x="2072830" y="402729"/>
                </a:lnTo>
                <a:lnTo>
                  <a:pt x="2057514" y="367296"/>
                </a:lnTo>
                <a:lnTo>
                  <a:pt x="2052408" y="317703"/>
                </a:lnTo>
                <a:lnTo>
                  <a:pt x="2053793" y="292747"/>
                </a:lnTo>
                <a:lnTo>
                  <a:pt x="2064842" y="251587"/>
                </a:lnTo>
                <a:lnTo>
                  <a:pt x="2100453" y="213296"/>
                </a:lnTo>
                <a:lnTo>
                  <a:pt x="2134082" y="205917"/>
                </a:lnTo>
                <a:lnTo>
                  <a:pt x="2169668" y="212915"/>
                </a:lnTo>
                <a:lnTo>
                  <a:pt x="2195093" y="233870"/>
                </a:lnTo>
                <a:lnTo>
                  <a:pt x="2210346" y="268795"/>
                </a:lnTo>
                <a:lnTo>
                  <a:pt x="2215426" y="317703"/>
                </a:lnTo>
                <a:lnTo>
                  <a:pt x="2215426" y="158711"/>
                </a:lnTo>
                <a:lnTo>
                  <a:pt x="2203500" y="152438"/>
                </a:lnTo>
                <a:lnTo>
                  <a:pt x="2171408" y="143662"/>
                </a:lnTo>
                <a:lnTo>
                  <a:pt x="2172462" y="143662"/>
                </a:lnTo>
                <a:lnTo>
                  <a:pt x="2134082" y="140589"/>
                </a:lnTo>
                <a:lnTo>
                  <a:pt x="2098738" y="143662"/>
                </a:lnTo>
                <a:lnTo>
                  <a:pt x="2067026" y="152920"/>
                </a:lnTo>
                <a:lnTo>
                  <a:pt x="2014461" y="189915"/>
                </a:lnTo>
                <a:lnTo>
                  <a:pt x="1980476" y="246519"/>
                </a:lnTo>
                <a:lnTo>
                  <a:pt x="1969147" y="317703"/>
                </a:lnTo>
                <a:lnTo>
                  <a:pt x="1971865" y="356196"/>
                </a:lnTo>
                <a:lnTo>
                  <a:pt x="1993557" y="421132"/>
                </a:lnTo>
                <a:lnTo>
                  <a:pt x="2036406" y="468934"/>
                </a:lnTo>
                <a:lnTo>
                  <a:pt x="2064842" y="484314"/>
                </a:lnTo>
                <a:lnTo>
                  <a:pt x="2065045" y="484314"/>
                </a:lnTo>
                <a:lnTo>
                  <a:pt x="2097290" y="493382"/>
                </a:lnTo>
                <a:lnTo>
                  <a:pt x="2097544" y="493382"/>
                </a:lnTo>
                <a:lnTo>
                  <a:pt x="2134082" y="496404"/>
                </a:lnTo>
                <a:lnTo>
                  <a:pt x="2170328" y="493382"/>
                </a:lnTo>
                <a:lnTo>
                  <a:pt x="2230615" y="469214"/>
                </a:lnTo>
                <a:lnTo>
                  <a:pt x="2267102" y="431076"/>
                </a:lnTo>
                <a:lnTo>
                  <a:pt x="2287689" y="391287"/>
                </a:lnTo>
                <a:lnTo>
                  <a:pt x="2295944" y="356590"/>
                </a:lnTo>
                <a:lnTo>
                  <a:pt x="2298700" y="317703"/>
                </a:lnTo>
                <a:close/>
              </a:path>
            </a:pathLst>
          </a:custGeom>
          <a:solidFill>
            <a:srgbClr val="221F1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8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8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8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8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8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8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8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8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8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849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" name="Google Shape;158;p6"/>
          <p:cNvSpPr/>
          <p:nvPr/>
        </p:nvSpPr>
        <p:spPr>
          <a:xfrm>
            <a:off x="7006101" y="1408793"/>
            <a:ext cx="1113222" cy="292649"/>
          </a:xfrm>
          <a:custGeom>
            <a:avLst/>
            <a:gdLst/>
            <a:ahLst/>
            <a:cxnLst/>
            <a:rect l="l" t="t" r="r" b="b"/>
            <a:pathLst>
              <a:path w="1835784" h="482600" extrusionOk="0">
                <a:moveTo>
                  <a:pt x="679094" y="475602"/>
                </a:moveTo>
                <a:lnTo>
                  <a:pt x="641362" y="380479"/>
                </a:lnTo>
                <a:lnTo>
                  <a:pt x="616077" y="316750"/>
                </a:lnTo>
                <a:lnTo>
                  <a:pt x="547357" y="143484"/>
                </a:lnTo>
                <a:lnTo>
                  <a:pt x="528574" y="96126"/>
                </a:lnTo>
                <a:lnTo>
                  <a:pt x="528574" y="316750"/>
                </a:lnTo>
                <a:lnTo>
                  <a:pt x="415836" y="316750"/>
                </a:lnTo>
                <a:lnTo>
                  <a:pt x="472198" y="143484"/>
                </a:lnTo>
                <a:lnTo>
                  <a:pt x="528574" y="316750"/>
                </a:lnTo>
                <a:lnTo>
                  <a:pt x="528574" y="96126"/>
                </a:lnTo>
                <a:lnTo>
                  <a:pt x="490448" y="0"/>
                </a:lnTo>
                <a:lnTo>
                  <a:pt x="453948" y="0"/>
                </a:lnTo>
                <a:lnTo>
                  <a:pt x="295287" y="403466"/>
                </a:lnTo>
                <a:lnTo>
                  <a:pt x="295287" y="401942"/>
                </a:lnTo>
                <a:lnTo>
                  <a:pt x="83261" y="401942"/>
                </a:lnTo>
                <a:lnTo>
                  <a:pt x="83261" y="6972"/>
                </a:lnTo>
                <a:lnTo>
                  <a:pt x="0" y="6972"/>
                </a:lnTo>
                <a:lnTo>
                  <a:pt x="0" y="401942"/>
                </a:lnTo>
                <a:lnTo>
                  <a:pt x="0" y="475602"/>
                </a:lnTo>
                <a:lnTo>
                  <a:pt x="266915" y="475602"/>
                </a:lnTo>
                <a:lnTo>
                  <a:pt x="295287" y="475602"/>
                </a:lnTo>
                <a:lnTo>
                  <a:pt x="359460" y="475602"/>
                </a:lnTo>
                <a:lnTo>
                  <a:pt x="392137" y="380479"/>
                </a:lnTo>
                <a:lnTo>
                  <a:pt x="552907" y="380479"/>
                </a:lnTo>
                <a:lnTo>
                  <a:pt x="587171" y="475602"/>
                </a:lnTo>
                <a:lnTo>
                  <a:pt x="679094" y="475602"/>
                </a:lnTo>
                <a:close/>
              </a:path>
              <a:path w="1835784" h="482600" extrusionOk="0">
                <a:moveTo>
                  <a:pt x="1026388" y="6731"/>
                </a:moveTo>
                <a:lnTo>
                  <a:pt x="637895" y="6731"/>
                </a:lnTo>
                <a:lnTo>
                  <a:pt x="637895" y="80391"/>
                </a:lnTo>
                <a:lnTo>
                  <a:pt x="787158" y="80391"/>
                </a:lnTo>
                <a:lnTo>
                  <a:pt x="787158" y="475361"/>
                </a:lnTo>
                <a:lnTo>
                  <a:pt x="870419" y="475361"/>
                </a:lnTo>
                <a:lnTo>
                  <a:pt x="870419" y="80391"/>
                </a:lnTo>
                <a:lnTo>
                  <a:pt x="1026388" y="80391"/>
                </a:lnTo>
                <a:lnTo>
                  <a:pt x="1026388" y="6731"/>
                </a:lnTo>
                <a:close/>
              </a:path>
              <a:path w="1835784" h="482600" extrusionOk="0">
                <a:moveTo>
                  <a:pt x="1835315" y="475919"/>
                </a:moveTo>
                <a:lnTo>
                  <a:pt x="1739544" y="6413"/>
                </a:lnTo>
                <a:lnTo>
                  <a:pt x="1695678" y="6413"/>
                </a:lnTo>
                <a:lnTo>
                  <a:pt x="1596402" y="322516"/>
                </a:lnTo>
                <a:lnTo>
                  <a:pt x="1494866" y="6413"/>
                </a:lnTo>
                <a:lnTo>
                  <a:pt x="1450670" y="6413"/>
                </a:lnTo>
                <a:lnTo>
                  <a:pt x="1370088" y="406806"/>
                </a:lnTo>
                <a:lnTo>
                  <a:pt x="1359649" y="380479"/>
                </a:lnTo>
                <a:lnTo>
                  <a:pt x="1334376" y="316750"/>
                </a:lnTo>
                <a:lnTo>
                  <a:pt x="1265643" y="143484"/>
                </a:lnTo>
                <a:lnTo>
                  <a:pt x="1246860" y="96126"/>
                </a:lnTo>
                <a:lnTo>
                  <a:pt x="1246860" y="316750"/>
                </a:lnTo>
                <a:lnTo>
                  <a:pt x="1134122" y="316750"/>
                </a:lnTo>
                <a:lnTo>
                  <a:pt x="1190485" y="143484"/>
                </a:lnTo>
                <a:lnTo>
                  <a:pt x="1246860" y="316750"/>
                </a:lnTo>
                <a:lnTo>
                  <a:pt x="1246860" y="96126"/>
                </a:lnTo>
                <a:lnTo>
                  <a:pt x="1208735" y="0"/>
                </a:lnTo>
                <a:lnTo>
                  <a:pt x="1172235" y="0"/>
                </a:lnTo>
                <a:lnTo>
                  <a:pt x="985202" y="475602"/>
                </a:lnTo>
                <a:lnTo>
                  <a:pt x="1077747" y="475602"/>
                </a:lnTo>
                <a:lnTo>
                  <a:pt x="1110424" y="380479"/>
                </a:lnTo>
                <a:lnTo>
                  <a:pt x="1271193" y="380479"/>
                </a:lnTo>
                <a:lnTo>
                  <a:pt x="1305458" y="475602"/>
                </a:lnTo>
                <a:lnTo>
                  <a:pt x="1356245" y="475602"/>
                </a:lnTo>
                <a:lnTo>
                  <a:pt x="1356182" y="475919"/>
                </a:lnTo>
                <a:lnTo>
                  <a:pt x="1436585" y="475919"/>
                </a:lnTo>
                <a:lnTo>
                  <a:pt x="1487182" y="222910"/>
                </a:lnTo>
                <a:lnTo>
                  <a:pt x="1581658" y="482003"/>
                </a:lnTo>
                <a:lnTo>
                  <a:pt x="1611452" y="482003"/>
                </a:lnTo>
                <a:lnTo>
                  <a:pt x="1705927" y="222910"/>
                </a:lnTo>
                <a:lnTo>
                  <a:pt x="1754606" y="475919"/>
                </a:lnTo>
                <a:lnTo>
                  <a:pt x="1835315" y="475919"/>
                </a:lnTo>
                <a:close/>
              </a:path>
            </a:pathLst>
          </a:custGeom>
          <a:solidFill>
            <a:srgbClr val="221F1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8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8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8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8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8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8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8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8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8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849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" name="Google Shape;159;p6"/>
          <p:cNvSpPr/>
          <p:nvPr/>
        </p:nvSpPr>
        <p:spPr>
          <a:xfrm>
            <a:off x="719358" y="669099"/>
            <a:ext cx="857154" cy="575286"/>
          </a:xfrm>
          <a:custGeom>
            <a:avLst/>
            <a:gdLst/>
            <a:ahLst/>
            <a:cxnLst/>
            <a:rect l="l" t="t" r="r" b="b"/>
            <a:pathLst>
              <a:path w="1413510" h="948689" extrusionOk="0">
                <a:moveTo>
                  <a:pt x="1413040" y="528840"/>
                </a:moveTo>
                <a:lnTo>
                  <a:pt x="1408633" y="466991"/>
                </a:lnTo>
                <a:lnTo>
                  <a:pt x="1395399" y="412369"/>
                </a:lnTo>
                <a:lnTo>
                  <a:pt x="1373339" y="364959"/>
                </a:lnTo>
                <a:lnTo>
                  <a:pt x="1342466" y="324789"/>
                </a:lnTo>
                <a:lnTo>
                  <a:pt x="1303959" y="292785"/>
                </a:lnTo>
                <a:lnTo>
                  <a:pt x="1259039" y="269938"/>
                </a:lnTo>
                <a:lnTo>
                  <a:pt x="1207681" y="256222"/>
                </a:lnTo>
                <a:lnTo>
                  <a:pt x="1149896" y="251650"/>
                </a:lnTo>
                <a:lnTo>
                  <a:pt x="1090218" y="256451"/>
                </a:lnTo>
                <a:lnTo>
                  <a:pt x="1038288" y="270814"/>
                </a:lnTo>
                <a:lnTo>
                  <a:pt x="994105" y="294767"/>
                </a:lnTo>
                <a:lnTo>
                  <a:pt x="957656" y="328295"/>
                </a:lnTo>
                <a:lnTo>
                  <a:pt x="928268" y="264426"/>
                </a:lnTo>
                <a:lnTo>
                  <a:pt x="813308" y="264426"/>
                </a:lnTo>
                <a:lnTo>
                  <a:pt x="813308" y="926566"/>
                </a:lnTo>
                <a:lnTo>
                  <a:pt x="746760" y="758761"/>
                </a:lnTo>
                <a:lnTo>
                  <a:pt x="696353" y="631672"/>
                </a:lnTo>
                <a:lnTo>
                  <a:pt x="559308" y="286143"/>
                </a:lnTo>
                <a:lnTo>
                  <a:pt x="521817" y="191617"/>
                </a:lnTo>
                <a:lnTo>
                  <a:pt x="521817" y="631672"/>
                </a:lnTo>
                <a:lnTo>
                  <a:pt x="297002" y="631672"/>
                </a:lnTo>
                <a:lnTo>
                  <a:pt x="409397" y="286143"/>
                </a:lnTo>
                <a:lnTo>
                  <a:pt x="521817" y="631672"/>
                </a:lnTo>
                <a:lnTo>
                  <a:pt x="521817" y="191617"/>
                </a:lnTo>
                <a:lnTo>
                  <a:pt x="445820" y="0"/>
                </a:lnTo>
                <a:lnTo>
                  <a:pt x="372999" y="0"/>
                </a:lnTo>
                <a:lnTo>
                  <a:pt x="0" y="948461"/>
                </a:lnTo>
                <a:lnTo>
                  <a:pt x="184581" y="948461"/>
                </a:lnTo>
                <a:lnTo>
                  <a:pt x="249732" y="758761"/>
                </a:lnTo>
                <a:lnTo>
                  <a:pt x="570357" y="758761"/>
                </a:lnTo>
                <a:lnTo>
                  <a:pt x="638695" y="948461"/>
                </a:lnTo>
                <a:lnTo>
                  <a:pt x="813308" y="948461"/>
                </a:lnTo>
                <a:lnTo>
                  <a:pt x="821994" y="948461"/>
                </a:lnTo>
                <a:lnTo>
                  <a:pt x="972985" y="948461"/>
                </a:lnTo>
                <a:lnTo>
                  <a:pt x="972985" y="454113"/>
                </a:lnTo>
                <a:lnTo>
                  <a:pt x="985253" y="440029"/>
                </a:lnTo>
                <a:lnTo>
                  <a:pt x="1016393" y="415442"/>
                </a:lnTo>
                <a:lnTo>
                  <a:pt x="1054912" y="396278"/>
                </a:lnTo>
                <a:lnTo>
                  <a:pt x="1092441" y="386372"/>
                </a:lnTo>
                <a:lnTo>
                  <a:pt x="1110297" y="385140"/>
                </a:lnTo>
                <a:lnTo>
                  <a:pt x="1145641" y="387654"/>
                </a:lnTo>
                <a:lnTo>
                  <a:pt x="1200416" y="407771"/>
                </a:lnTo>
                <a:lnTo>
                  <a:pt x="1234503" y="448449"/>
                </a:lnTo>
                <a:lnTo>
                  <a:pt x="1251267" y="512318"/>
                </a:lnTo>
                <a:lnTo>
                  <a:pt x="1253363" y="553110"/>
                </a:lnTo>
                <a:lnTo>
                  <a:pt x="1253363" y="948461"/>
                </a:lnTo>
                <a:lnTo>
                  <a:pt x="1413040" y="948461"/>
                </a:lnTo>
                <a:lnTo>
                  <a:pt x="1413040" y="528840"/>
                </a:lnTo>
                <a:close/>
              </a:path>
            </a:pathLst>
          </a:custGeom>
          <a:solidFill>
            <a:srgbClr val="EA2128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8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8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8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8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8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8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8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8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8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849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60" name="Google Shape;160;p6"/>
          <p:cNvGrpSpPr/>
          <p:nvPr/>
        </p:nvGrpSpPr>
        <p:grpSpPr>
          <a:xfrm>
            <a:off x="671757" y="797687"/>
            <a:ext cx="2048913" cy="903562"/>
            <a:chOff x="1107071" y="1315446"/>
            <a:chExt cx="3378810" cy="1490040"/>
          </a:xfrm>
        </p:grpSpPr>
        <p:sp>
          <p:nvSpPr>
            <p:cNvPr id="161" name="Google Shape;161;p6"/>
            <p:cNvSpPr/>
            <p:nvPr/>
          </p:nvSpPr>
          <p:spPr>
            <a:xfrm>
              <a:off x="1107071" y="2322886"/>
              <a:ext cx="3232150" cy="482600"/>
            </a:xfrm>
            <a:custGeom>
              <a:avLst/>
              <a:gdLst/>
              <a:ahLst/>
              <a:cxnLst/>
              <a:rect l="l" t="t" r="r" b="b"/>
              <a:pathLst>
                <a:path w="3232150" h="482600" extrusionOk="0">
                  <a:moveTo>
                    <a:pt x="294005" y="449021"/>
                  </a:moveTo>
                  <a:lnTo>
                    <a:pt x="264553" y="385914"/>
                  </a:lnTo>
                  <a:lnTo>
                    <a:pt x="246913" y="398805"/>
                  </a:lnTo>
                  <a:lnTo>
                    <a:pt x="227952" y="408025"/>
                  </a:lnTo>
                  <a:lnTo>
                    <a:pt x="207683" y="413550"/>
                  </a:lnTo>
                  <a:lnTo>
                    <a:pt x="186080" y="415391"/>
                  </a:lnTo>
                  <a:lnTo>
                    <a:pt x="141097" y="408635"/>
                  </a:lnTo>
                  <a:lnTo>
                    <a:pt x="108966" y="388404"/>
                  </a:lnTo>
                  <a:lnTo>
                    <a:pt x="89700" y="354672"/>
                  </a:lnTo>
                  <a:lnTo>
                    <a:pt x="83273" y="307467"/>
                  </a:lnTo>
                  <a:lnTo>
                    <a:pt x="84924" y="282168"/>
                  </a:lnTo>
                  <a:lnTo>
                    <a:pt x="98132" y="240296"/>
                  </a:lnTo>
                  <a:lnTo>
                    <a:pt x="124091" y="210464"/>
                  </a:lnTo>
                  <a:lnTo>
                    <a:pt x="160045" y="195338"/>
                  </a:lnTo>
                  <a:lnTo>
                    <a:pt x="181597" y="193446"/>
                  </a:lnTo>
                  <a:lnTo>
                    <a:pt x="204089" y="195110"/>
                  </a:lnTo>
                  <a:lnTo>
                    <a:pt x="224193" y="200088"/>
                  </a:lnTo>
                  <a:lnTo>
                    <a:pt x="241884" y="208394"/>
                  </a:lnTo>
                  <a:lnTo>
                    <a:pt x="257175" y="220027"/>
                  </a:lnTo>
                  <a:lnTo>
                    <a:pt x="291452" y="160134"/>
                  </a:lnTo>
                  <a:lnTo>
                    <a:pt x="268363" y="145427"/>
                  </a:lnTo>
                  <a:lnTo>
                    <a:pt x="243332" y="134912"/>
                  </a:lnTo>
                  <a:lnTo>
                    <a:pt x="216319" y="128612"/>
                  </a:lnTo>
                  <a:lnTo>
                    <a:pt x="187363" y="126504"/>
                  </a:lnTo>
                  <a:lnTo>
                    <a:pt x="146240" y="129628"/>
                  </a:lnTo>
                  <a:lnTo>
                    <a:pt x="77711" y="154609"/>
                  </a:lnTo>
                  <a:lnTo>
                    <a:pt x="28282" y="203390"/>
                  </a:lnTo>
                  <a:lnTo>
                    <a:pt x="3149" y="268884"/>
                  </a:lnTo>
                  <a:lnTo>
                    <a:pt x="0" y="307467"/>
                  </a:lnTo>
                  <a:lnTo>
                    <a:pt x="2870" y="346367"/>
                  </a:lnTo>
                  <a:lnTo>
                    <a:pt x="25857" y="410654"/>
                  </a:lnTo>
                  <a:lnTo>
                    <a:pt x="71031" y="456298"/>
                  </a:lnTo>
                  <a:lnTo>
                    <a:pt x="133718" y="479437"/>
                  </a:lnTo>
                  <a:lnTo>
                    <a:pt x="171335" y="482320"/>
                  </a:lnTo>
                  <a:lnTo>
                    <a:pt x="188531" y="481965"/>
                  </a:lnTo>
                  <a:lnTo>
                    <a:pt x="233006" y="476554"/>
                  </a:lnTo>
                  <a:lnTo>
                    <a:pt x="277101" y="458914"/>
                  </a:lnTo>
                  <a:lnTo>
                    <a:pt x="294005" y="449021"/>
                  </a:lnTo>
                  <a:close/>
                </a:path>
                <a:path w="3232150" h="482600" extrusionOk="0">
                  <a:moveTo>
                    <a:pt x="541058" y="138988"/>
                  </a:moveTo>
                  <a:lnTo>
                    <a:pt x="528967" y="133527"/>
                  </a:lnTo>
                  <a:lnTo>
                    <a:pt x="514477" y="129628"/>
                  </a:lnTo>
                  <a:lnTo>
                    <a:pt x="497586" y="127279"/>
                  </a:lnTo>
                  <a:lnTo>
                    <a:pt x="478294" y="126504"/>
                  </a:lnTo>
                  <a:lnTo>
                    <a:pt x="451802" y="128866"/>
                  </a:lnTo>
                  <a:lnTo>
                    <a:pt x="428091" y="135953"/>
                  </a:lnTo>
                  <a:lnTo>
                    <a:pt x="407123" y="147764"/>
                  </a:lnTo>
                  <a:lnTo>
                    <a:pt x="388924" y="164299"/>
                  </a:lnTo>
                  <a:lnTo>
                    <a:pt x="388924" y="132905"/>
                  </a:lnTo>
                  <a:lnTo>
                    <a:pt x="308864" y="132905"/>
                  </a:lnTo>
                  <a:lnTo>
                    <a:pt x="308864" y="475919"/>
                  </a:lnTo>
                  <a:lnTo>
                    <a:pt x="388924" y="475919"/>
                  </a:lnTo>
                  <a:lnTo>
                    <a:pt x="388924" y="280555"/>
                  </a:lnTo>
                  <a:lnTo>
                    <a:pt x="390283" y="263004"/>
                  </a:lnTo>
                  <a:lnTo>
                    <a:pt x="410552" y="218744"/>
                  </a:lnTo>
                  <a:lnTo>
                    <a:pt x="446493" y="195021"/>
                  </a:lnTo>
                  <a:lnTo>
                    <a:pt x="460044" y="193446"/>
                  </a:lnTo>
                  <a:lnTo>
                    <a:pt x="472592" y="194322"/>
                  </a:lnTo>
                  <a:lnTo>
                    <a:pt x="484619" y="196964"/>
                  </a:lnTo>
                  <a:lnTo>
                    <a:pt x="496125" y="201371"/>
                  </a:lnTo>
                  <a:lnTo>
                    <a:pt x="507111" y="207530"/>
                  </a:lnTo>
                  <a:lnTo>
                    <a:pt x="541058" y="138988"/>
                  </a:lnTo>
                  <a:close/>
                </a:path>
                <a:path w="3232150" h="482600" extrusionOk="0">
                  <a:moveTo>
                    <a:pt x="852817" y="284403"/>
                  </a:moveTo>
                  <a:lnTo>
                    <a:pt x="851535" y="269506"/>
                  </a:lnTo>
                  <a:lnTo>
                    <a:pt x="851471" y="268706"/>
                  </a:lnTo>
                  <a:lnTo>
                    <a:pt x="849985" y="251498"/>
                  </a:lnTo>
                  <a:lnTo>
                    <a:pt x="841514" y="221627"/>
                  </a:lnTo>
                  <a:lnTo>
                    <a:pt x="827405" y="194805"/>
                  </a:lnTo>
                  <a:lnTo>
                    <a:pt x="826274" y="193446"/>
                  </a:lnTo>
                  <a:lnTo>
                    <a:pt x="807656" y="171018"/>
                  </a:lnTo>
                  <a:lnTo>
                    <a:pt x="783234" y="151549"/>
                  </a:lnTo>
                  <a:lnTo>
                    <a:pt x="772426" y="146202"/>
                  </a:lnTo>
                  <a:lnTo>
                    <a:pt x="772426" y="268706"/>
                  </a:lnTo>
                  <a:lnTo>
                    <a:pt x="603961" y="268706"/>
                  </a:lnTo>
                  <a:lnTo>
                    <a:pt x="615530" y="235775"/>
                  </a:lnTo>
                  <a:lnTo>
                    <a:pt x="633590" y="212255"/>
                  </a:lnTo>
                  <a:lnTo>
                    <a:pt x="658126" y="198145"/>
                  </a:lnTo>
                  <a:lnTo>
                    <a:pt x="689165" y="193446"/>
                  </a:lnTo>
                  <a:lnTo>
                    <a:pt x="722464" y="198145"/>
                  </a:lnTo>
                  <a:lnTo>
                    <a:pt x="747445" y="212255"/>
                  </a:lnTo>
                  <a:lnTo>
                    <a:pt x="764095" y="235775"/>
                  </a:lnTo>
                  <a:lnTo>
                    <a:pt x="772426" y="268706"/>
                  </a:lnTo>
                  <a:lnTo>
                    <a:pt x="772426" y="146202"/>
                  </a:lnTo>
                  <a:lnTo>
                    <a:pt x="755129" y="137629"/>
                  </a:lnTo>
                  <a:lnTo>
                    <a:pt x="723341" y="129286"/>
                  </a:lnTo>
                  <a:lnTo>
                    <a:pt x="687870" y="126504"/>
                  </a:lnTo>
                  <a:lnTo>
                    <a:pt x="654062" y="129641"/>
                  </a:lnTo>
                  <a:lnTo>
                    <a:pt x="593928" y="154787"/>
                  </a:lnTo>
                  <a:lnTo>
                    <a:pt x="545680" y="203847"/>
                  </a:lnTo>
                  <a:lnTo>
                    <a:pt x="520623" y="269506"/>
                  </a:lnTo>
                  <a:lnTo>
                    <a:pt x="517486" y="308102"/>
                  </a:lnTo>
                  <a:lnTo>
                    <a:pt x="520344" y="346976"/>
                  </a:lnTo>
                  <a:lnTo>
                    <a:pt x="543166" y="411111"/>
                  </a:lnTo>
                  <a:lnTo>
                    <a:pt x="587997" y="456476"/>
                  </a:lnTo>
                  <a:lnTo>
                    <a:pt x="650049" y="479450"/>
                  </a:lnTo>
                  <a:lnTo>
                    <a:pt x="687235" y="482320"/>
                  </a:lnTo>
                  <a:lnTo>
                    <a:pt x="726592" y="480187"/>
                  </a:lnTo>
                  <a:lnTo>
                    <a:pt x="760730" y="473760"/>
                  </a:lnTo>
                  <a:lnTo>
                    <a:pt x="789673" y="463054"/>
                  </a:lnTo>
                  <a:lnTo>
                    <a:pt x="813422" y="448056"/>
                  </a:lnTo>
                  <a:lnTo>
                    <a:pt x="796836" y="415391"/>
                  </a:lnTo>
                  <a:lnTo>
                    <a:pt x="782358" y="386892"/>
                  </a:lnTo>
                  <a:lnTo>
                    <a:pt x="766457" y="399364"/>
                  </a:lnTo>
                  <a:lnTo>
                    <a:pt x="747280" y="408266"/>
                  </a:lnTo>
                  <a:lnTo>
                    <a:pt x="724827" y="413613"/>
                  </a:lnTo>
                  <a:lnTo>
                    <a:pt x="699084" y="415391"/>
                  </a:lnTo>
                  <a:lnTo>
                    <a:pt x="678268" y="413969"/>
                  </a:lnTo>
                  <a:lnTo>
                    <a:pt x="629272" y="392645"/>
                  </a:lnTo>
                  <a:lnTo>
                    <a:pt x="603681" y="348272"/>
                  </a:lnTo>
                  <a:lnTo>
                    <a:pt x="601091" y="328917"/>
                  </a:lnTo>
                  <a:lnTo>
                    <a:pt x="846086" y="328917"/>
                  </a:lnTo>
                  <a:lnTo>
                    <a:pt x="849033" y="314960"/>
                  </a:lnTo>
                  <a:lnTo>
                    <a:pt x="851128" y="302895"/>
                  </a:lnTo>
                  <a:lnTo>
                    <a:pt x="852385" y="292709"/>
                  </a:lnTo>
                  <a:lnTo>
                    <a:pt x="852817" y="284403"/>
                  </a:lnTo>
                  <a:close/>
                </a:path>
                <a:path w="3232150" h="482600" extrusionOk="0">
                  <a:moveTo>
                    <a:pt x="1086091" y="379844"/>
                  </a:moveTo>
                  <a:lnTo>
                    <a:pt x="1074915" y="331978"/>
                  </a:lnTo>
                  <a:lnTo>
                    <a:pt x="1040053" y="295249"/>
                  </a:lnTo>
                  <a:lnTo>
                    <a:pt x="1001217" y="275602"/>
                  </a:lnTo>
                  <a:lnTo>
                    <a:pt x="980605" y="267157"/>
                  </a:lnTo>
                  <a:lnTo>
                    <a:pt x="963904" y="259613"/>
                  </a:lnTo>
                  <a:lnTo>
                    <a:pt x="931964" y="236042"/>
                  </a:lnTo>
                  <a:lnTo>
                    <a:pt x="928522" y="223545"/>
                  </a:lnTo>
                  <a:lnTo>
                    <a:pt x="931138" y="208978"/>
                  </a:lnTo>
                  <a:lnTo>
                    <a:pt x="939012" y="198564"/>
                  </a:lnTo>
                  <a:lnTo>
                    <a:pt x="952119" y="192316"/>
                  </a:lnTo>
                  <a:lnTo>
                    <a:pt x="970470" y="190233"/>
                  </a:lnTo>
                  <a:lnTo>
                    <a:pt x="992568" y="191643"/>
                  </a:lnTo>
                  <a:lnTo>
                    <a:pt x="1012113" y="195846"/>
                  </a:lnTo>
                  <a:lnTo>
                    <a:pt x="1029081" y="202844"/>
                  </a:lnTo>
                  <a:lnTo>
                    <a:pt x="1043495" y="212661"/>
                  </a:lnTo>
                  <a:lnTo>
                    <a:pt x="1066558" y="150533"/>
                  </a:lnTo>
                  <a:lnTo>
                    <a:pt x="1042619" y="140017"/>
                  </a:lnTo>
                  <a:lnTo>
                    <a:pt x="1017879" y="132511"/>
                  </a:lnTo>
                  <a:lnTo>
                    <a:pt x="992327" y="128003"/>
                  </a:lnTo>
                  <a:lnTo>
                    <a:pt x="965987" y="126504"/>
                  </a:lnTo>
                  <a:lnTo>
                    <a:pt x="940752" y="128054"/>
                  </a:lnTo>
                  <a:lnTo>
                    <a:pt x="897356" y="140474"/>
                  </a:lnTo>
                  <a:lnTo>
                    <a:pt x="864349" y="164973"/>
                  </a:lnTo>
                  <a:lnTo>
                    <a:pt x="847369" y="199644"/>
                  </a:lnTo>
                  <a:lnTo>
                    <a:pt x="845248" y="220662"/>
                  </a:lnTo>
                  <a:lnTo>
                    <a:pt x="850798" y="251968"/>
                  </a:lnTo>
                  <a:lnTo>
                    <a:pt x="867435" y="279603"/>
                  </a:lnTo>
                  <a:lnTo>
                    <a:pt x="895159" y="303542"/>
                  </a:lnTo>
                  <a:lnTo>
                    <a:pt x="933970" y="323799"/>
                  </a:lnTo>
                  <a:lnTo>
                    <a:pt x="952639" y="332003"/>
                  </a:lnTo>
                  <a:lnTo>
                    <a:pt x="967994" y="339648"/>
                  </a:lnTo>
                  <a:lnTo>
                    <a:pt x="999299" y="367512"/>
                  </a:lnTo>
                  <a:lnTo>
                    <a:pt x="1002830" y="385292"/>
                  </a:lnTo>
                  <a:lnTo>
                    <a:pt x="999909" y="399859"/>
                  </a:lnTo>
                  <a:lnTo>
                    <a:pt x="991133" y="410260"/>
                  </a:lnTo>
                  <a:lnTo>
                    <a:pt x="976528" y="416509"/>
                  </a:lnTo>
                  <a:lnTo>
                    <a:pt x="956068" y="418592"/>
                  </a:lnTo>
                  <a:lnTo>
                    <a:pt x="934072" y="416814"/>
                  </a:lnTo>
                  <a:lnTo>
                    <a:pt x="913231" y="411467"/>
                  </a:lnTo>
                  <a:lnTo>
                    <a:pt x="893559" y="402564"/>
                  </a:lnTo>
                  <a:lnTo>
                    <a:pt x="875042" y="390080"/>
                  </a:lnTo>
                  <a:lnTo>
                    <a:pt x="846531" y="453821"/>
                  </a:lnTo>
                  <a:lnTo>
                    <a:pt x="888479" y="473189"/>
                  </a:lnTo>
                  <a:lnTo>
                    <a:pt x="938174" y="481977"/>
                  </a:lnTo>
                  <a:lnTo>
                    <a:pt x="954468" y="482320"/>
                  </a:lnTo>
                  <a:lnTo>
                    <a:pt x="983297" y="480618"/>
                  </a:lnTo>
                  <a:lnTo>
                    <a:pt x="1031417" y="466928"/>
                  </a:lnTo>
                  <a:lnTo>
                    <a:pt x="1066177" y="439978"/>
                  </a:lnTo>
                  <a:lnTo>
                    <a:pt x="1083881" y="402437"/>
                  </a:lnTo>
                  <a:lnTo>
                    <a:pt x="1086091" y="379844"/>
                  </a:lnTo>
                  <a:close/>
                </a:path>
                <a:path w="3232150" h="482600" extrusionOk="0">
                  <a:moveTo>
                    <a:pt x="1489887" y="132905"/>
                  </a:moveTo>
                  <a:lnTo>
                    <a:pt x="1364983" y="132905"/>
                  </a:lnTo>
                  <a:lnTo>
                    <a:pt x="1364983" y="156959"/>
                  </a:lnTo>
                  <a:lnTo>
                    <a:pt x="1346898" y="145427"/>
                  </a:lnTo>
                  <a:lnTo>
                    <a:pt x="1321854" y="134912"/>
                  </a:lnTo>
                  <a:lnTo>
                    <a:pt x="1294853" y="128612"/>
                  </a:lnTo>
                  <a:lnTo>
                    <a:pt x="1265885" y="126504"/>
                  </a:lnTo>
                  <a:lnTo>
                    <a:pt x="1224775" y="129628"/>
                  </a:lnTo>
                  <a:lnTo>
                    <a:pt x="1156233" y="154609"/>
                  </a:lnTo>
                  <a:lnTo>
                    <a:pt x="1106817" y="203390"/>
                  </a:lnTo>
                  <a:lnTo>
                    <a:pt x="1081684" y="268884"/>
                  </a:lnTo>
                  <a:lnTo>
                    <a:pt x="1078534" y="307467"/>
                  </a:lnTo>
                  <a:lnTo>
                    <a:pt x="1081405" y="346367"/>
                  </a:lnTo>
                  <a:lnTo>
                    <a:pt x="1104379" y="410654"/>
                  </a:lnTo>
                  <a:lnTo>
                    <a:pt x="1149553" y="456298"/>
                  </a:lnTo>
                  <a:lnTo>
                    <a:pt x="1212253" y="479437"/>
                  </a:lnTo>
                  <a:lnTo>
                    <a:pt x="1249870" y="482320"/>
                  </a:lnTo>
                  <a:lnTo>
                    <a:pt x="1267053" y="481965"/>
                  </a:lnTo>
                  <a:lnTo>
                    <a:pt x="1311529" y="476554"/>
                  </a:lnTo>
                  <a:lnTo>
                    <a:pt x="1355636" y="458914"/>
                  </a:lnTo>
                  <a:lnTo>
                    <a:pt x="1372539" y="449021"/>
                  </a:lnTo>
                  <a:lnTo>
                    <a:pt x="1343075" y="385914"/>
                  </a:lnTo>
                  <a:lnTo>
                    <a:pt x="1325448" y="398805"/>
                  </a:lnTo>
                  <a:lnTo>
                    <a:pt x="1306487" y="408025"/>
                  </a:lnTo>
                  <a:lnTo>
                    <a:pt x="1286205" y="413550"/>
                  </a:lnTo>
                  <a:lnTo>
                    <a:pt x="1264615" y="415391"/>
                  </a:lnTo>
                  <a:lnTo>
                    <a:pt x="1219631" y="408635"/>
                  </a:lnTo>
                  <a:lnTo>
                    <a:pt x="1187500" y="388404"/>
                  </a:lnTo>
                  <a:lnTo>
                    <a:pt x="1168222" y="354672"/>
                  </a:lnTo>
                  <a:lnTo>
                    <a:pt x="1161796" y="307467"/>
                  </a:lnTo>
                  <a:lnTo>
                    <a:pt x="1163447" y="282168"/>
                  </a:lnTo>
                  <a:lnTo>
                    <a:pt x="1176667" y="240296"/>
                  </a:lnTo>
                  <a:lnTo>
                    <a:pt x="1202626" y="210464"/>
                  </a:lnTo>
                  <a:lnTo>
                    <a:pt x="1238580" y="195338"/>
                  </a:lnTo>
                  <a:lnTo>
                    <a:pt x="1260132" y="193446"/>
                  </a:lnTo>
                  <a:lnTo>
                    <a:pt x="1282623" y="195110"/>
                  </a:lnTo>
                  <a:lnTo>
                    <a:pt x="1302727" y="200088"/>
                  </a:lnTo>
                  <a:lnTo>
                    <a:pt x="1320419" y="208394"/>
                  </a:lnTo>
                  <a:lnTo>
                    <a:pt x="1335709" y="220027"/>
                  </a:lnTo>
                  <a:lnTo>
                    <a:pt x="1364983" y="168884"/>
                  </a:lnTo>
                  <a:lnTo>
                    <a:pt x="1364983" y="198564"/>
                  </a:lnTo>
                  <a:lnTo>
                    <a:pt x="1408861" y="198564"/>
                  </a:lnTo>
                  <a:lnTo>
                    <a:pt x="1408861" y="475919"/>
                  </a:lnTo>
                  <a:lnTo>
                    <a:pt x="1489887" y="475919"/>
                  </a:lnTo>
                  <a:lnTo>
                    <a:pt x="1489887" y="132905"/>
                  </a:lnTo>
                  <a:close/>
                </a:path>
                <a:path w="3232150" h="482600" extrusionOk="0">
                  <a:moveTo>
                    <a:pt x="1496618" y="46443"/>
                  </a:moveTo>
                  <a:lnTo>
                    <a:pt x="1475841" y="7658"/>
                  </a:lnTo>
                  <a:lnTo>
                    <a:pt x="1450174" y="0"/>
                  </a:lnTo>
                  <a:lnTo>
                    <a:pt x="1440903" y="850"/>
                  </a:lnTo>
                  <a:lnTo>
                    <a:pt x="1407134" y="28625"/>
                  </a:lnTo>
                  <a:lnTo>
                    <a:pt x="1403731" y="46443"/>
                  </a:lnTo>
                  <a:lnTo>
                    <a:pt x="1404581" y="55702"/>
                  </a:lnTo>
                  <a:lnTo>
                    <a:pt x="1432356" y="89471"/>
                  </a:lnTo>
                  <a:lnTo>
                    <a:pt x="1450174" y="92875"/>
                  </a:lnTo>
                  <a:lnTo>
                    <a:pt x="1459433" y="92024"/>
                  </a:lnTo>
                  <a:lnTo>
                    <a:pt x="1493215" y="64262"/>
                  </a:lnTo>
                  <a:lnTo>
                    <a:pt x="1496618" y="46443"/>
                  </a:lnTo>
                  <a:close/>
                </a:path>
                <a:path w="3232150" h="482600" extrusionOk="0">
                  <a:moveTo>
                    <a:pt x="2011083" y="249491"/>
                  </a:moveTo>
                  <a:lnTo>
                    <a:pt x="2003120" y="198285"/>
                  </a:lnTo>
                  <a:lnTo>
                    <a:pt x="1979231" y="159334"/>
                  </a:lnTo>
                  <a:lnTo>
                    <a:pt x="1940991" y="134708"/>
                  </a:lnTo>
                  <a:lnTo>
                    <a:pt x="1890026" y="126504"/>
                  </a:lnTo>
                  <a:lnTo>
                    <a:pt x="1876577" y="127139"/>
                  </a:lnTo>
                  <a:lnTo>
                    <a:pt x="1836216" y="136601"/>
                  </a:lnTo>
                  <a:lnTo>
                    <a:pt x="1802523" y="155600"/>
                  </a:lnTo>
                  <a:lnTo>
                    <a:pt x="1794268" y="163652"/>
                  </a:lnTo>
                  <a:lnTo>
                    <a:pt x="1774863" y="147408"/>
                  </a:lnTo>
                  <a:lnTo>
                    <a:pt x="1751266" y="135801"/>
                  </a:lnTo>
                  <a:lnTo>
                    <a:pt x="1723466" y="128828"/>
                  </a:lnTo>
                  <a:lnTo>
                    <a:pt x="1691462" y="126504"/>
                  </a:lnTo>
                  <a:lnTo>
                    <a:pt x="1666265" y="128790"/>
                  </a:lnTo>
                  <a:lnTo>
                    <a:pt x="1643507" y="135636"/>
                  </a:lnTo>
                  <a:lnTo>
                    <a:pt x="1623187" y="147040"/>
                  </a:lnTo>
                  <a:lnTo>
                    <a:pt x="1605318" y="163017"/>
                  </a:lnTo>
                  <a:lnTo>
                    <a:pt x="1588973" y="132918"/>
                  </a:lnTo>
                  <a:lnTo>
                    <a:pt x="1533880" y="132918"/>
                  </a:lnTo>
                  <a:lnTo>
                    <a:pt x="1533880" y="475919"/>
                  </a:lnTo>
                  <a:lnTo>
                    <a:pt x="1613954" y="475919"/>
                  </a:lnTo>
                  <a:lnTo>
                    <a:pt x="1613954" y="229311"/>
                  </a:lnTo>
                  <a:lnTo>
                    <a:pt x="1618564" y="222732"/>
                  </a:lnTo>
                  <a:lnTo>
                    <a:pt x="1656829" y="196240"/>
                  </a:lnTo>
                  <a:lnTo>
                    <a:pt x="1672564" y="193433"/>
                  </a:lnTo>
                  <a:lnTo>
                    <a:pt x="1686013" y="194373"/>
                  </a:lnTo>
                  <a:lnTo>
                    <a:pt x="1723618" y="216433"/>
                  </a:lnTo>
                  <a:lnTo>
                    <a:pt x="1732457" y="248539"/>
                  </a:lnTo>
                  <a:lnTo>
                    <a:pt x="1732457" y="475919"/>
                  </a:lnTo>
                  <a:lnTo>
                    <a:pt x="1812518" y="475919"/>
                  </a:lnTo>
                  <a:lnTo>
                    <a:pt x="1812518" y="228346"/>
                  </a:lnTo>
                  <a:lnTo>
                    <a:pt x="1816506" y="221665"/>
                  </a:lnTo>
                  <a:lnTo>
                    <a:pt x="1852879" y="196075"/>
                  </a:lnTo>
                  <a:lnTo>
                    <a:pt x="1870494" y="193433"/>
                  </a:lnTo>
                  <a:lnTo>
                    <a:pt x="1896973" y="197662"/>
                  </a:lnTo>
                  <a:lnTo>
                    <a:pt x="1915883" y="210337"/>
                  </a:lnTo>
                  <a:lnTo>
                    <a:pt x="1927237" y="231457"/>
                  </a:lnTo>
                  <a:lnTo>
                    <a:pt x="1931022" y="261023"/>
                  </a:lnTo>
                  <a:lnTo>
                    <a:pt x="1931022" y="475919"/>
                  </a:lnTo>
                  <a:lnTo>
                    <a:pt x="2011083" y="475919"/>
                  </a:lnTo>
                  <a:lnTo>
                    <a:pt x="2011083" y="249491"/>
                  </a:lnTo>
                  <a:close/>
                </a:path>
                <a:path w="3232150" h="482600" extrusionOk="0">
                  <a:moveTo>
                    <a:pt x="2361273" y="284403"/>
                  </a:moveTo>
                  <a:lnTo>
                    <a:pt x="2359990" y="269506"/>
                  </a:lnTo>
                  <a:lnTo>
                    <a:pt x="2359926" y="268706"/>
                  </a:lnTo>
                  <a:lnTo>
                    <a:pt x="2358453" y="251498"/>
                  </a:lnTo>
                  <a:lnTo>
                    <a:pt x="2349982" y="221627"/>
                  </a:lnTo>
                  <a:lnTo>
                    <a:pt x="2335873" y="194805"/>
                  </a:lnTo>
                  <a:lnTo>
                    <a:pt x="2334730" y="193446"/>
                  </a:lnTo>
                  <a:lnTo>
                    <a:pt x="2316111" y="171018"/>
                  </a:lnTo>
                  <a:lnTo>
                    <a:pt x="2291689" y="151549"/>
                  </a:lnTo>
                  <a:lnTo>
                    <a:pt x="2280894" y="146202"/>
                  </a:lnTo>
                  <a:lnTo>
                    <a:pt x="2280894" y="268706"/>
                  </a:lnTo>
                  <a:lnTo>
                    <a:pt x="2112429" y="268706"/>
                  </a:lnTo>
                  <a:lnTo>
                    <a:pt x="2123998" y="235775"/>
                  </a:lnTo>
                  <a:lnTo>
                    <a:pt x="2142045" y="212255"/>
                  </a:lnTo>
                  <a:lnTo>
                    <a:pt x="2166594" y="198145"/>
                  </a:lnTo>
                  <a:lnTo>
                    <a:pt x="2197620" y="193446"/>
                  </a:lnTo>
                  <a:lnTo>
                    <a:pt x="2230932" y="198145"/>
                  </a:lnTo>
                  <a:lnTo>
                    <a:pt x="2255913" y="212255"/>
                  </a:lnTo>
                  <a:lnTo>
                    <a:pt x="2272563" y="235775"/>
                  </a:lnTo>
                  <a:lnTo>
                    <a:pt x="2280894" y="268706"/>
                  </a:lnTo>
                  <a:lnTo>
                    <a:pt x="2280894" y="146202"/>
                  </a:lnTo>
                  <a:lnTo>
                    <a:pt x="2263597" y="137629"/>
                  </a:lnTo>
                  <a:lnTo>
                    <a:pt x="2231809" y="129286"/>
                  </a:lnTo>
                  <a:lnTo>
                    <a:pt x="2196338" y="126504"/>
                  </a:lnTo>
                  <a:lnTo>
                    <a:pt x="2162518" y="129641"/>
                  </a:lnTo>
                  <a:lnTo>
                    <a:pt x="2102396" y="154787"/>
                  </a:lnTo>
                  <a:lnTo>
                    <a:pt x="2054148" y="203847"/>
                  </a:lnTo>
                  <a:lnTo>
                    <a:pt x="2029091" y="269506"/>
                  </a:lnTo>
                  <a:lnTo>
                    <a:pt x="2025954" y="308102"/>
                  </a:lnTo>
                  <a:lnTo>
                    <a:pt x="2028812" y="346976"/>
                  </a:lnTo>
                  <a:lnTo>
                    <a:pt x="2051634" y="411111"/>
                  </a:lnTo>
                  <a:lnTo>
                    <a:pt x="2096465" y="456476"/>
                  </a:lnTo>
                  <a:lnTo>
                    <a:pt x="2158517" y="479450"/>
                  </a:lnTo>
                  <a:lnTo>
                    <a:pt x="2195703" y="482320"/>
                  </a:lnTo>
                  <a:lnTo>
                    <a:pt x="2235047" y="480187"/>
                  </a:lnTo>
                  <a:lnTo>
                    <a:pt x="2269198" y="473760"/>
                  </a:lnTo>
                  <a:lnTo>
                    <a:pt x="2298141" y="463054"/>
                  </a:lnTo>
                  <a:lnTo>
                    <a:pt x="2321877" y="448056"/>
                  </a:lnTo>
                  <a:lnTo>
                    <a:pt x="2305291" y="415391"/>
                  </a:lnTo>
                  <a:lnTo>
                    <a:pt x="2290813" y="386892"/>
                  </a:lnTo>
                  <a:lnTo>
                    <a:pt x="2274925" y="399364"/>
                  </a:lnTo>
                  <a:lnTo>
                    <a:pt x="2255748" y="408266"/>
                  </a:lnTo>
                  <a:lnTo>
                    <a:pt x="2233282" y="413613"/>
                  </a:lnTo>
                  <a:lnTo>
                    <a:pt x="2207552" y="415391"/>
                  </a:lnTo>
                  <a:lnTo>
                    <a:pt x="2186724" y="413969"/>
                  </a:lnTo>
                  <a:lnTo>
                    <a:pt x="2137727" y="392645"/>
                  </a:lnTo>
                  <a:lnTo>
                    <a:pt x="2112149" y="348272"/>
                  </a:lnTo>
                  <a:lnTo>
                    <a:pt x="2109559" y="328917"/>
                  </a:lnTo>
                  <a:lnTo>
                    <a:pt x="2354554" y="328917"/>
                  </a:lnTo>
                  <a:lnTo>
                    <a:pt x="2357488" y="314960"/>
                  </a:lnTo>
                  <a:lnTo>
                    <a:pt x="2359596" y="302895"/>
                  </a:lnTo>
                  <a:lnTo>
                    <a:pt x="2360853" y="292709"/>
                  </a:lnTo>
                  <a:lnTo>
                    <a:pt x="2361273" y="284403"/>
                  </a:lnTo>
                  <a:close/>
                </a:path>
                <a:path w="3232150" h="482600" extrusionOk="0">
                  <a:moveTo>
                    <a:pt x="2676855" y="265506"/>
                  </a:moveTo>
                  <a:lnTo>
                    <a:pt x="2668016" y="207098"/>
                  </a:lnTo>
                  <a:lnTo>
                    <a:pt x="2641473" y="163169"/>
                  </a:lnTo>
                  <a:lnTo>
                    <a:pt x="2599639" y="135674"/>
                  </a:lnTo>
                  <a:lnTo>
                    <a:pt x="2544915" y="126504"/>
                  </a:lnTo>
                  <a:lnTo>
                    <a:pt x="2514981" y="128905"/>
                  </a:lnTo>
                  <a:lnTo>
                    <a:pt x="2488946" y="136118"/>
                  </a:lnTo>
                  <a:lnTo>
                    <a:pt x="2466784" y="148120"/>
                  </a:lnTo>
                  <a:lnTo>
                    <a:pt x="2448509" y="164934"/>
                  </a:lnTo>
                  <a:lnTo>
                    <a:pt x="2433777" y="132918"/>
                  </a:lnTo>
                  <a:lnTo>
                    <a:pt x="2376132" y="132918"/>
                  </a:lnTo>
                  <a:lnTo>
                    <a:pt x="2376132" y="475919"/>
                  </a:lnTo>
                  <a:lnTo>
                    <a:pt x="2456192" y="475919"/>
                  </a:lnTo>
                  <a:lnTo>
                    <a:pt x="2456192" y="228028"/>
                  </a:lnTo>
                  <a:lnTo>
                    <a:pt x="2462352" y="220967"/>
                  </a:lnTo>
                  <a:lnTo>
                    <a:pt x="2497277" y="199034"/>
                  </a:lnTo>
                  <a:lnTo>
                    <a:pt x="2525052" y="193433"/>
                  </a:lnTo>
                  <a:lnTo>
                    <a:pt x="2542781" y="194703"/>
                  </a:lnTo>
                  <a:lnTo>
                    <a:pt x="2579992" y="213626"/>
                  </a:lnTo>
                  <a:lnTo>
                    <a:pt x="2595740" y="257213"/>
                  </a:lnTo>
                  <a:lnTo>
                    <a:pt x="2596794" y="277672"/>
                  </a:lnTo>
                  <a:lnTo>
                    <a:pt x="2596794" y="475919"/>
                  </a:lnTo>
                  <a:lnTo>
                    <a:pt x="2676855" y="475919"/>
                  </a:lnTo>
                  <a:lnTo>
                    <a:pt x="2676855" y="265506"/>
                  </a:lnTo>
                  <a:close/>
                </a:path>
                <a:path w="3232150" h="482600" extrusionOk="0">
                  <a:moveTo>
                    <a:pt x="2912059" y="399059"/>
                  </a:moveTo>
                  <a:lnTo>
                    <a:pt x="2899333" y="405930"/>
                  </a:lnTo>
                  <a:lnTo>
                    <a:pt x="2886125" y="410832"/>
                  </a:lnTo>
                  <a:lnTo>
                    <a:pt x="2872448" y="413778"/>
                  </a:lnTo>
                  <a:lnTo>
                    <a:pt x="2858274" y="414756"/>
                  </a:lnTo>
                  <a:lnTo>
                    <a:pt x="2844939" y="413804"/>
                  </a:lnTo>
                  <a:lnTo>
                    <a:pt x="2812859" y="390575"/>
                  </a:lnTo>
                  <a:lnTo>
                    <a:pt x="2806382" y="347484"/>
                  </a:lnTo>
                  <a:lnTo>
                    <a:pt x="2806382" y="197281"/>
                  </a:lnTo>
                  <a:lnTo>
                    <a:pt x="2900540" y="197281"/>
                  </a:lnTo>
                  <a:lnTo>
                    <a:pt x="2900540" y="132905"/>
                  </a:lnTo>
                  <a:lnTo>
                    <a:pt x="2806382" y="132905"/>
                  </a:lnTo>
                  <a:lnTo>
                    <a:pt x="2806382" y="33629"/>
                  </a:lnTo>
                  <a:lnTo>
                    <a:pt x="2726309" y="63106"/>
                  </a:lnTo>
                  <a:lnTo>
                    <a:pt x="2726309" y="132905"/>
                  </a:lnTo>
                  <a:lnTo>
                    <a:pt x="2686608" y="132905"/>
                  </a:lnTo>
                  <a:lnTo>
                    <a:pt x="2686608" y="197281"/>
                  </a:lnTo>
                  <a:lnTo>
                    <a:pt x="2726309" y="197281"/>
                  </a:lnTo>
                  <a:lnTo>
                    <a:pt x="2726309" y="370878"/>
                  </a:lnTo>
                  <a:lnTo>
                    <a:pt x="2728036" y="396087"/>
                  </a:lnTo>
                  <a:lnTo>
                    <a:pt x="2741803" y="437324"/>
                  </a:lnTo>
                  <a:lnTo>
                    <a:pt x="2769108" y="466026"/>
                  </a:lnTo>
                  <a:lnTo>
                    <a:pt x="2808503" y="480517"/>
                  </a:lnTo>
                  <a:lnTo>
                    <a:pt x="2832646" y="482320"/>
                  </a:lnTo>
                  <a:lnTo>
                    <a:pt x="2856941" y="481723"/>
                  </a:lnTo>
                  <a:lnTo>
                    <a:pt x="2878277" y="479920"/>
                  </a:lnTo>
                  <a:lnTo>
                    <a:pt x="2896654" y="476923"/>
                  </a:lnTo>
                  <a:lnTo>
                    <a:pt x="2912059" y="472719"/>
                  </a:lnTo>
                  <a:lnTo>
                    <a:pt x="2912059" y="399059"/>
                  </a:lnTo>
                  <a:close/>
                </a:path>
                <a:path w="3232150" h="482600" extrusionOk="0">
                  <a:moveTo>
                    <a:pt x="3232137" y="303618"/>
                  </a:moveTo>
                  <a:lnTo>
                    <a:pt x="3229432" y="264642"/>
                  </a:lnTo>
                  <a:lnTo>
                    <a:pt x="3207816" y="199783"/>
                  </a:lnTo>
                  <a:lnTo>
                    <a:pt x="3165106" y="153162"/>
                  </a:lnTo>
                  <a:lnTo>
                    <a:pt x="3148863" y="144627"/>
                  </a:lnTo>
                  <a:lnTo>
                    <a:pt x="3148863" y="303618"/>
                  </a:lnTo>
                  <a:lnTo>
                    <a:pt x="3147491" y="329285"/>
                  </a:lnTo>
                  <a:lnTo>
                    <a:pt x="3136531" y="371233"/>
                  </a:lnTo>
                  <a:lnTo>
                    <a:pt x="3101111" y="409625"/>
                  </a:lnTo>
                  <a:lnTo>
                    <a:pt x="3067520" y="416991"/>
                  </a:lnTo>
                  <a:lnTo>
                    <a:pt x="3031794" y="409905"/>
                  </a:lnTo>
                  <a:lnTo>
                    <a:pt x="3006267" y="388645"/>
                  </a:lnTo>
                  <a:lnTo>
                    <a:pt x="2990951" y="353212"/>
                  </a:lnTo>
                  <a:lnTo>
                    <a:pt x="2985846" y="303618"/>
                  </a:lnTo>
                  <a:lnTo>
                    <a:pt x="2987230" y="278663"/>
                  </a:lnTo>
                  <a:lnTo>
                    <a:pt x="2998279" y="237502"/>
                  </a:lnTo>
                  <a:lnTo>
                    <a:pt x="3033890" y="199212"/>
                  </a:lnTo>
                  <a:lnTo>
                    <a:pt x="3067520" y="191833"/>
                  </a:lnTo>
                  <a:lnTo>
                    <a:pt x="3103105" y="198831"/>
                  </a:lnTo>
                  <a:lnTo>
                    <a:pt x="3128530" y="219786"/>
                  </a:lnTo>
                  <a:lnTo>
                    <a:pt x="3143783" y="254711"/>
                  </a:lnTo>
                  <a:lnTo>
                    <a:pt x="3148863" y="303618"/>
                  </a:lnTo>
                  <a:lnTo>
                    <a:pt x="3148863" y="144627"/>
                  </a:lnTo>
                  <a:lnTo>
                    <a:pt x="3136938" y="138353"/>
                  </a:lnTo>
                  <a:lnTo>
                    <a:pt x="3104845" y="129578"/>
                  </a:lnTo>
                  <a:lnTo>
                    <a:pt x="3105899" y="129578"/>
                  </a:lnTo>
                  <a:lnTo>
                    <a:pt x="3067520" y="126504"/>
                  </a:lnTo>
                  <a:lnTo>
                    <a:pt x="3032188" y="129578"/>
                  </a:lnTo>
                  <a:lnTo>
                    <a:pt x="3000464" y="138836"/>
                  </a:lnTo>
                  <a:lnTo>
                    <a:pt x="2947911" y="175831"/>
                  </a:lnTo>
                  <a:lnTo>
                    <a:pt x="2913913" y="232435"/>
                  </a:lnTo>
                  <a:lnTo>
                    <a:pt x="2902585" y="303618"/>
                  </a:lnTo>
                  <a:lnTo>
                    <a:pt x="2905302" y="342112"/>
                  </a:lnTo>
                  <a:lnTo>
                    <a:pt x="2926994" y="407047"/>
                  </a:lnTo>
                  <a:lnTo>
                    <a:pt x="2969844" y="454850"/>
                  </a:lnTo>
                  <a:lnTo>
                    <a:pt x="2998279" y="470230"/>
                  </a:lnTo>
                  <a:lnTo>
                    <a:pt x="2998482" y="470230"/>
                  </a:lnTo>
                  <a:lnTo>
                    <a:pt x="3030728" y="479298"/>
                  </a:lnTo>
                  <a:lnTo>
                    <a:pt x="3030982" y="479298"/>
                  </a:lnTo>
                  <a:lnTo>
                    <a:pt x="3067520" y="482320"/>
                  </a:lnTo>
                  <a:lnTo>
                    <a:pt x="3103765" y="479298"/>
                  </a:lnTo>
                  <a:lnTo>
                    <a:pt x="3164052" y="455129"/>
                  </a:lnTo>
                  <a:lnTo>
                    <a:pt x="3200539" y="416991"/>
                  </a:lnTo>
                  <a:lnTo>
                    <a:pt x="3221126" y="377202"/>
                  </a:lnTo>
                  <a:lnTo>
                    <a:pt x="3229381" y="342506"/>
                  </a:lnTo>
                  <a:lnTo>
                    <a:pt x="3232137" y="303618"/>
                  </a:lnTo>
                  <a:close/>
                </a:path>
              </a:pathLst>
            </a:custGeom>
            <a:solidFill>
              <a:srgbClr val="221F1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84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84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84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84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84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84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84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84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84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8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2" name="Google Shape;162;p6"/>
            <p:cNvSpPr/>
            <p:nvPr/>
          </p:nvSpPr>
          <p:spPr>
            <a:xfrm>
              <a:off x="2672956" y="1315446"/>
              <a:ext cx="1812925" cy="1005205"/>
            </a:xfrm>
            <a:custGeom>
              <a:avLst/>
              <a:gdLst/>
              <a:ahLst/>
              <a:cxnLst/>
              <a:rect l="l" t="t" r="r" b="b"/>
              <a:pathLst>
                <a:path w="1812925" h="1005205" extrusionOk="0">
                  <a:moveTo>
                    <a:pt x="600367" y="52374"/>
                  </a:moveTo>
                  <a:lnTo>
                    <a:pt x="440690" y="52374"/>
                  </a:lnTo>
                  <a:lnTo>
                    <a:pt x="440690" y="522452"/>
                  </a:lnTo>
                  <a:lnTo>
                    <a:pt x="431076" y="540410"/>
                  </a:lnTo>
                  <a:lnTo>
                    <a:pt x="400088" y="572985"/>
                  </a:lnTo>
                  <a:lnTo>
                    <a:pt x="354939" y="599897"/>
                  </a:lnTo>
                  <a:lnTo>
                    <a:pt x="304482" y="613943"/>
                  </a:lnTo>
                  <a:lnTo>
                    <a:pt x="277825" y="615696"/>
                  </a:lnTo>
                  <a:lnTo>
                    <a:pt x="226123" y="607479"/>
                  </a:lnTo>
                  <a:lnTo>
                    <a:pt x="189204" y="582815"/>
                  </a:lnTo>
                  <a:lnTo>
                    <a:pt x="167055" y="541693"/>
                  </a:lnTo>
                  <a:lnTo>
                    <a:pt x="159664" y="484124"/>
                  </a:lnTo>
                  <a:lnTo>
                    <a:pt x="159664" y="52374"/>
                  </a:lnTo>
                  <a:lnTo>
                    <a:pt x="0" y="52374"/>
                  </a:lnTo>
                  <a:lnTo>
                    <a:pt x="0" y="496265"/>
                  </a:lnTo>
                  <a:lnTo>
                    <a:pt x="2933" y="549338"/>
                  </a:lnTo>
                  <a:lnTo>
                    <a:pt x="11760" y="596176"/>
                  </a:lnTo>
                  <a:lnTo>
                    <a:pt x="26466" y="636778"/>
                  </a:lnTo>
                  <a:lnTo>
                    <a:pt x="47053" y="671118"/>
                  </a:lnTo>
                  <a:lnTo>
                    <a:pt x="73520" y="699223"/>
                  </a:lnTo>
                  <a:lnTo>
                    <a:pt x="105879" y="721080"/>
                  </a:lnTo>
                  <a:lnTo>
                    <a:pt x="144106" y="736688"/>
                  </a:lnTo>
                  <a:lnTo>
                    <a:pt x="188226" y="746061"/>
                  </a:lnTo>
                  <a:lnTo>
                    <a:pt x="238226" y="749185"/>
                  </a:lnTo>
                  <a:lnTo>
                    <a:pt x="263740" y="747903"/>
                  </a:lnTo>
                  <a:lnTo>
                    <a:pt x="318350" y="737692"/>
                  </a:lnTo>
                  <a:lnTo>
                    <a:pt x="375551" y="718007"/>
                  </a:lnTo>
                  <a:lnTo>
                    <a:pt x="422173" y="693420"/>
                  </a:lnTo>
                  <a:lnTo>
                    <a:pt x="440690" y="679564"/>
                  </a:lnTo>
                  <a:lnTo>
                    <a:pt x="440690" y="737044"/>
                  </a:lnTo>
                  <a:lnTo>
                    <a:pt x="600367" y="737044"/>
                  </a:lnTo>
                  <a:lnTo>
                    <a:pt x="600367" y="52374"/>
                  </a:lnTo>
                  <a:close/>
                </a:path>
                <a:path w="1812925" h="1005205" extrusionOk="0">
                  <a:moveTo>
                    <a:pt x="1225892" y="100279"/>
                  </a:moveTo>
                  <a:lnTo>
                    <a:pt x="1195628" y="72809"/>
                  </a:lnTo>
                  <a:lnTo>
                    <a:pt x="1115402" y="0"/>
                  </a:lnTo>
                  <a:lnTo>
                    <a:pt x="1052804" y="72809"/>
                  </a:lnTo>
                  <a:lnTo>
                    <a:pt x="1025347" y="60210"/>
                  </a:lnTo>
                  <a:lnTo>
                    <a:pt x="1025347" y="292519"/>
                  </a:lnTo>
                  <a:lnTo>
                    <a:pt x="1023480" y="321360"/>
                  </a:lnTo>
                  <a:lnTo>
                    <a:pt x="1023429" y="322148"/>
                  </a:lnTo>
                  <a:lnTo>
                    <a:pt x="1008100" y="371322"/>
                  </a:lnTo>
                  <a:lnTo>
                    <a:pt x="977722" y="406527"/>
                  </a:lnTo>
                  <a:lnTo>
                    <a:pt x="933970" y="424408"/>
                  </a:lnTo>
                  <a:lnTo>
                    <a:pt x="907186" y="426643"/>
                  </a:lnTo>
                  <a:lnTo>
                    <a:pt x="880922" y="424408"/>
                  </a:lnTo>
                  <a:lnTo>
                    <a:pt x="880427" y="424408"/>
                  </a:lnTo>
                  <a:lnTo>
                    <a:pt x="835037" y="405993"/>
                  </a:lnTo>
                  <a:lnTo>
                    <a:pt x="802144" y="370065"/>
                  </a:lnTo>
                  <a:lnTo>
                    <a:pt x="785380" y="321360"/>
                  </a:lnTo>
                  <a:lnTo>
                    <a:pt x="783272" y="292519"/>
                  </a:lnTo>
                  <a:lnTo>
                    <a:pt x="785355" y="267652"/>
                  </a:lnTo>
                  <a:lnTo>
                    <a:pt x="785431" y="266611"/>
                  </a:lnTo>
                  <a:lnTo>
                    <a:pt x="802678" y="222224"/>
                  </a:lnTo>
                  <a:lnTo>
                    <a:pt x="836295" y="188658"/>
                  </a:lnTo>
                  <a:lnTo>
                    <a:pt x="880706" y="171500"/>
                  </a:lnTo>
                  <a:lnTo>
                    <a:pt x="880021" y="171500"/>
                  </a:lnTo>
                  <a:lnTo>
                    <a:pt x="907186" y="169252"/>
                  </a:lnTo>
                  <a:lnTo>
                    <a:pt x="932154" y="171500"/>
                  </a:lnTo>
                  <a:lnTo>
                    <a:pt x="954684" y="178206"/>
                  </a:lnTo>
                  <a:lnTo>
                    <a:pt x="992454" y="205028"/>
                  </a:lnTo>
                  <a:lnTo>
                    <a:pt x="1017117" y="244779"/>
                  </a:lnTo>
                  <a:lnTo>
                    <a:pt x="1025296" y="291884"/>
                  </a:lnTo>
                  <a:lnTo>
                    <a:pt x="1025347" y="292519"/>
                  </a:lnTo>
                  <a:lnTo>
                    <a:pt x="1025347" y="60210"/>
                  </a:lnTo>
                  <a:lnTo>
                    <a:pt x="1019949" y="57721"/>
                  </a:lnTo>
                  <a:lnTo>
                    <a:pt x="983348" y="46939"/>
                  </a:lnTo>
                  <a:lnTo>
                    <a:pt x="942987" y="40474"/>
                  </a:lnTo>
                  <a:lnTo>
                    <a:pt x="898893" y="38315"/>
                  </a:lnTo>
                  <a:lnTo>
                    <a:pt x="842441" y="42811"/>
                  </a:lnTo>
                  <a:lnTo>
                    <a:pt x="790625" y="56286"/>
                  </a:lnTo>
                  <a:lnTo>
                    <a:pt x="743445" y="78740"/>
                  </a:lnTo>
                  <a:lnTo>
                    <a:pt x="700887" y="110172"/>
                  </a:lnTo>
                  <a:lnTo>
                    <a:pt x="665683" y="148475"/>
                  </a:lnTo>
                  <a:lnTo>
                    <a:pt x="640537" y="191528"/>
                  </a:lnTo>
                  <a:lnTo>
                    <a:pt x="625449" y="239331"/>
                  </a:lnTo>
                  <a:lnTo>
                    <a:pt x="620420" y="291884"/>
                  </a:lnTo>
                  <a:lnTo>
                    <a:pt x="625094" y="345046"/>
                  </a:lnTo>
                  <a:lnTo>
                    <a:pt x="639114" y="393153"/>
                  </a:lnTo>
                  <a:lnTo>
                    <a:pt x="662495" y="436206"/>
                  </a:lnTo>
                  <a:lnTo>
                    <a:pt x="695210" y="474192"/>
                  </a:lnTo>
                  <a:lnTo>
                    <a:pt x="737285" y="507123"/>
                  </a:lnTo>
                  <a:lnTo>
                    <a:pt x="719645" y="515861"/>
                  </a:lnTo>
                  <a:lnTo>
                    <a:pt x="687717" y="539813"/>
                  </a:lnTo>
                  <a:lnTo>
                    <a:pt x="661416" y="571385"/>
                  </a:lnTo>
                  <a:lnTo>
                    <a:pt x="645960" y="621449"/>
                  </a:lnTo>
                  <a:lnTo>
                    <a:pt x="652551" y="663981"/>
                  </a:lnTo>
                  <a:lnTo>
                    <a:pt x="672325" y="697077"/>
                  </a:lnTo>
                  <a:lnTo>
                    <a:pt x="705281" y="720699"/>
                  </a:lnTo>
                  <a:lnTo>
                    <a:pt x="751420" y="734885"/>
                  </a:lnTo>
                  <a:lnTo>
                    <a:pt x="810742" y="739609"/>
                  </a:lnTo>
                  <a:lnTo>
                    <a:pt x="825792" y="739203"/>
                  </a:lnTo>
                  <a:lnTo>
                    <a:pt x="844118" y="738009"/>
                  </a:lnTo>
                  <a:lnTo>
                    <a:pt x="865708" y="736003"/>
                  </a:lnTo>
                  <a:lnTo>
                    <a:pt x="915454" y="730427"/>
                  </a:lnTo>
                  <a:lnTo>
                    <a:pt x="937044" y="728433"/>
                  </a:lnTo>
                  <a:lnTo>
                    <a:pt x="955370" y="727227"/>
                  </a:lnTo>
                  <a:lnTo>
                    <a:pt x="970419" y="726833"/>
                  </a:lnTo>
                  <a:lnTo>
                    <a:pt x="1013726" y="730618"/>
                  </a:lnTo>
                  <a:lnTo>
                    <a:pt x="1044663" y="741997"/>
                  </a:lnTo>
                  <a:lnTo>
                    <a:pt x="1063231" y="760958"/>
                  </a:lnTo>
                  <a:lnTo>
                    <a:pt x="1069416" y="787501"/>
                  </a:lnTo>
                  <a:lnTo>
                    <a:pt x="1066622" y="804430"/>
                  </a:lnTo>
                  <a:lnTo>
                    <a:pt x="1024712" y="843711"/>
                  </a:lnTo>
                  <a:lnTo>
                    <a:pt x="973937" y="859040"/>
                  </a:lnTo>
                  <a:lnTo>
                    <a:pt x="911021" y="864146"/>
                  </a:lnTo>
                  <a:lnTo>
                    <a:pt x="860806" y="859358"/>
                  </a:lnTo>
                  <a:lnTo>
                    <a:pt x="812977" y="844981"/>
                  </a:lnTo>
                  <a:lnTo>
                    <a:pt x="767562" y="821029"/>
                  </a:lnTo>
                  <a:lnTo>
                    <a:pt x="724522" y="787501"/>
                  </a:lnTo>
                  <a:lnTo>
                    <a:pt x="623608" y="912050"/>
                  </a:lnTo>
                  <a:lnTo>
                    <a:pt x="666813" y="940346"/>
                  </a:lnTo>
                  <a:lnTo>
                    <a:pt x="711682" y="963498"/>
                  </a:lnTo>
                  <a:lnTo>
                    <a:pt x="758215" y="981506"/>
                  </a:lnTo>
                  <a:lnTo>
                    <a:pt x="806424" y="994371"/>
                  </a:lnTo>
                  <a:lnTo>
                    <a:pt x="856297" y="1002080"/>
                  </a:lnTo>
                  <a:lnTo>
                    <a:pt x="907834" y="1004658"/>
                  </a:lnTo>
                  <a:lnTo>
                    <a:pt x="958926" y="1002296"/>
                  </a:lnTo>
                  <a:lnTo>
                    <a:pt x="1006944" y="995210"/>
                  </a:lnTo>
                  <a:lnTo>
                    <a:pt x="1051915" y="983386"/>
                  </a:lnTo>
                  <a:lnTo>
                    <a:pt x="1093812" y="966851"/>
                  </a:lnTo>
                  <a:lnTo>
                    <a:pt x="1132636" y="945578"/>
                  </a:lnTo>
                  <a:lnTo>
                    <a:pt x="1173441" y="913269"/>
                  </a:lnTo>
                  <a:lnTo>
                    <a:pt x="1202575" y="875398"/>
                  </a:lnTo>
                  <a:lnTo>
                    <a:pt x="1220063" y="831989"/>
                  </a:lnTo>
                  <a:lnTo>
                    <a:pt x="1225892" y="783031"/>
                  </a:lnTo>
                  <a:lnTo>
                    <a:pt x="1221130" y="733386"/>
                  </a:lnTo>
                  <a:lnTo>
                    <a:pt x="1206868" y="691375"/>
                  </a:lnTo>
                  <a:lnTo>
                    <a:pt x="1183081" y="657009"/>
                  </a:lnTo>
                  <a:lnTo>
                    <a:pt x="1149769" y="630262"/>
                  </a:lnTo>
                  <a:lnTo>
                    <a:pt x="1115669" y="615061"/>
                  </a:lnTo>
                  <a:lnTo>
                    <a:pt x="1106957" y="611174"/>
                  </a:lnTo>
                  <a:lnTo>
                    <a:pt x="1054620" y="599719"/>
                  </a:lnTo>
                  <a:lnTo>
                    <a:pt x="992771" y="595896"/>
                  </a:lnTo>
                  <a:lnTo>
                    <a:pt x="975321" y="596493"/>
                  </a:lnTo>
                  <a:lnTo>
                    <a:pt x="956208" y="598284"/>
                  </a:lnTo>
                  <a:lnTo>
                    <a:pt x="935405" y="601281"/>
                  </a:lnTo>
                  <a:lnTo>
                    <a:pt x="891298" y="609663"/>
                  </a:lnTo>
                  <a:lnTo>
                    <a:pt x="873010" y="612660"/>
                  </a:lnTo>
                  <a:lnTo>
                    <a:pt x="858088" y="614464"/>
                  </a:lnTo>
                  <a:lnTo>
                    <a:pt x="846518" y="615061"/>
                  </a:lnTo>
                  <a:lnTo>
                    <a:pt x="827227" y="613460"/>
                  </a:lnTo>
                  <a:lnTo>
                    <a:pt x="813460" y="608672"/>
                  </a:lnTo>
                  <a:lnTo>
                    <a:pt x="805192" y="600684"/>
                  </a:lnTo>
                  <a:lnTo>
                    <a:pt x="802436" y="589508"/>
                  </a:lnTo>
                  <a:lnTo>
                    <a:pt x="804291" y="582231"/>
                  </a:lnTo>
                  <a:lnTo>
                    <a:pt x="845426" y="555078"/>
                  </a:lnTo>
                  <a:lnTo>
                    <a:pt x="866317" y="547357"/>
                  </a:lnTo>
                  <a:lnTo>
                    <a:pt x="892505" y="551192"/>
                  </a:lnTo>
                  <a:lnTo>
                    <a:pt x="906157" y="552589"/>
                  </a:lnTo>
                  <a:lnTo>
                    <a:pt x="918362" y="553593"/>
                  </a:lnTo>
                  <a:lnTo>
                    <a:pt x="929144" y="554189"/>
                  </a:lnTo>
                  <a:lnTo>
                    <a:pt x="938479" y="554393"/>
                  </a:lnTo>
                  <a:lnTo>
                    <a:pt x="990434" y="550011"/>
                  </a:lnTo>
                  <a:lnTo>
                    <a:pt x="1037717" y="536905"/>
                  </a:lnTo>
                  <a:lnTo>
                    <a:pt x="1080325" y="515048"/>
                  </a:lnTo>
                  <a:lnTo>
                    <a:pt x="1118273" y="484454"/>
                  </a:lnTo>
                  <a:lnTo>
                    <a:pt x="1149426" y="446544"/>
                  </a:lnTo>
                  <a:lnTo>
                    <a:pt x="1159548" y="426643"/>
                  </a:lnTo>
                  <a:lnTo>
                    <a:pt x="1171689" y="402780"/>
                  </a:lnTo>
                  <a:lnTo>
                    <a:pt x="1185037" y="353136"/>
                  </a:lnTo>
                  <a:lnTo>
                    <a:pt x="1189482" y="297637"/>
                  </a:lnTo>
                  <a:lnTo>
                    <a:pt x="1187005" y="258114"/>
                  </a:lnTo>
                  <a:lnTo>
                    <a:pt x="1179588" y="221310"/>
                  </a:lnTo>
                  <a:lnTo>
                    <a:pt x="1167218" y="187223"/>
                  </a:lnTo>
                  <a:lnTo>
                    <a:pt x="1157300" y="169252"/>
                  </a:lnTo>
                  <a:lnTo>
                    <a:pt x="1149896" y="155841"/>
                  </a:lnTo>
                  <a:lnTo>
                    <a:pt x="1225892" y="100279"/>
                  </a:lnTo>
                  <a:close/>
                </a:path>
                <a:path w="1812925" h="1005205" extrusionOk="0">
                  <a:moveTo>
                    <a:pt x="1812480" y="698728"/>
                  </a:moveTo>
                  <a:lnTo>
                    <a:pt x="1788439" y="674827"/>
                  </a:lnTo>
                  <a:lnTo>
                    <a:pt x="1785277" y="668070"/>
                  </a:lnTo>
                  <a:lnTo>
                    <a:pt x="1771281" y="638213"/>
                  </a:lnTo>
                  <a:lnTo>
                    <a:pt x="1767903" y="622084"/>
                  </a:lnTo>
                  <a:lnTo>
                    <a:pt x="1760982" y="588911"/>
                  </a:lnTo>
                  <a:lnTo>
                    <a:pt x="1757540" y="526923"/>
                  </a:lnTo>
                  <a:lnTo>
                    <a:pt x="1757540" y="406209"/>
                  </a:lnTo>
                  <a:lnTo>
                    <a:pt x="1757540" y="380657"/>
                  </a:lnTo>
                  <a:lnTo>
                    <a:pt x="1755521" y="317995"/>
                  </a:lnTo>
                  <a:lnTo>
                    <a:pt x="1753006" y="294944"/>
                  </a:lnTo>
                  <a:lnTo>
                    <a:pt x="1752879" y="293801"/>
                  </a:lnTo>
                  <a:lnTo>
                    <a:pt x="1749450" y="262394"/>
                  </a:lnTo>
                  <a:lnTo>
                    <a:pt x="1739341" y="213893"/>
                  </a:lnTo>
                  <a:lnTo>
                    <a:pt x="1725396" y="173088"/>
                  </a:lnTo>
                  <a:lnTo>
                    <a:pt x="1725180" y="172453"/>
                  </a:lnTo>
                  <a:lnTo>
                    <a:pt x="1706981" y="138099"/>
                  </a:lnTo>
                  <a:lnTo>
                    <a:pt x="1652270" y="85178"/>
                  </a:lnTo>
                  <a:lnTo>
                    <a:pt x="1613103" y="65239"/>
                  </a:lnTo>
                  <a:lnTo>
                    <a:pt x="1598510" y="60706"/>
                  </a:lnTo>
                  <a:lnTo>
                    <a:pt x="1598510" y="414515"/>
                  </a:lnTo>
                  <a:lnTo>
                    <a:pt x="1598510" y="478383"/>
                  </a:lnTo>
                  <a:lnTo>
                    <a:pt x="1592757" y="530123"/>
                  </a:lnTo>
                  <a:lnTo>
                    <a:pt x="1575523" y="570357"/>
                  </a:lnTo>
                  <a:lnTo>
                    <a:pt x="1546771" y="599097"/>
                  </a:lnTo>
                  <a:lnTo>
                    <a:pt x="1506537" y="616343"/>
                  </a:lnTo>
                  <a:lnTo>
                    <a:pt x="1454797" y="622084"/>
                  </a:lnTo>
                  <a:lnTo>
                    <a:pt x="1408137" y="616343"/>
                  </a:lnTo>
                  <a:lnTo>
                    <a:pt x="1374800" y="599097"/>
                  </a:lnTo>
                  <a:lnTo>
                    <a:pt x="1354810" y="570357"/>
                  </a:lnTo>
                  <a:lnTo>
                    <a:pt x="1348143" y="530123"/>
                  </a:lnTo>
                  <a:lnTo>
                    <a:pt x="1353400" y="492264"/>
                  </a:lnTo>
                  <a:lnTo>
                    <a:pt x="1395399" y="437184"/>
                  </a:lnTo>
                  <a:lnTo>
                    <a:pt x="1432166" y="419976"/>
                  </a:lnTo>
                  <a:lnTo>
                    <a:pt x="1479423" y="409651"/>
                  </a:lnTo>
                  <a:lnTo>
                    <a:pt x="1537195" y="406209"/>
                  </a:lnTo>
                  <a:lnTo>
                    <a:pt x="1548688" y="406730"/>
                  </a:lnTo>
                  <a:lnTo>
                    <a:pt x="1562735" y="408292"/>
                  </a:lnTo>
                  <a:lnTo>
                    <a:pt x="1579346" y="410883"/>
                  </a:lnTo>
                  <a:lnTo>
                    <a:pt x="1598510" y="414515"/>
                  </a:lnTo>
                  <a:lnTo>
                    <a:pt x="1598510" y="60706"/>
                  </a:lnTo>
                  <a:lnTo>
                    <a:pt x="1567243" y="50990"/>
                  </a:lnTo>
                  <a:lnTo>
                    <a:pt x="1514690" y="42456"/>
                  </a:lnTo>
                  <a:lnTo>
                    <a:pt x="1455445" y="39598"/>
                  </a:lnTo>
                  <a:lnTo>
                    <a:pt x="1400556" y="42075"/>
                  </a:lnTo>
                  <a:lnTo>
                    <a:pt x="1349578" y="49504"/>
                  </a:lnTo>
                  <a:lnTo>
                    <a:pt x="1302512" y="61874"/>
                  </a:lnTo>
                  <a:lnTo>
                    <a:pt x="1259357" y="79197"/>
                  </a:lnTo>
                  <a:lnTo>
                    <a:pt x="1293850" y="203111"/>
                  </a:lnTo>
                  <a:lnTo>
                    <a:pt x="1326032" y="189966"/>
                  </a:lnTo>
                  <a:lnTo>
                    <a:pt x="1361871" y="180594"/>
                  </a:lnTo>
                  <a:lnTo>
                    <a:pt x="1401394" y="174955"/>
                  </a:lnTo>
                  <a:lnTo>
                    <a:pt x="1444586" y="173088"/>
                  </a:lnTo>
                  <a:lnTo>
                    <a:pt x="1499539" y="177914"/>
                  </a:lnTo>
                  <a:lnTo>
                    <a:pt x="1542288" y="192405"/>
                  </a:lnTo>
                  <a:lnTo>
                    <a:pt x="1572806" y="216547"/>
                  </a:lnTo>
                  <a:lnTo>
                    <a:pt x="1591132" y="250342"/>
                  </a:lnTo>
                  <a:lnTo>
                    <a:pt x="1597240" y="293801"/>
                  </a:lnTo>
                  <a:lnTo>
                    <a:pt x="1578711" y="289610"/>
                  </a:lnTo>
                  <a:lnTo>
                    <a:pt x="1561465" y="286613"/>
                  </a:lnTo>
                  <a:lnTo>
                    <a:pt x="1545501" y="284822"/>
                  </a:lnTo>
                  <a:lnTo>
                    <a:pt x="1530807" y="284226"/>
                  </a:lnTo>
                  <a:lnTo>
                    <a:pt x="1468158" y="286905"/>
                  </a:lnTo>
                  <a:lnTo>
                    <a:pt x="1411503" y="294944"/>
                  </a:lnTo>
                  <a:lnTo>
                    <a:pt x="1360855" y="308356"/>
                  </a:lnTo>
                  <a:lnTo>
                    <a:pt x="1316215" y="327139"/>
                  </a:lnTo>
                  <a:lnTo>
                    <a:pt x="1277569" y="351282"/>
                  </a:lnTo>
                  <a:lnTo>
                    <a:pt x="1238592" y="388048"/>
                  </a:lnTo>
                  <a:lnTo>
                    <a:pt x="1210741" y="431279"/>
                  </a:lnTo>
                  <a:lnTo>
                    <a:pt x="1194041" y="480974"/>
                  </a:lnTo>
                  <a:lnTo>
                    <a:pt x="1188478" y="537133"/>
                  </a:lnTo>
                  <a:lnTo>
                    <a:pt x="1192428" y="585025"/>
                  </a:lnTo>
                  <a:lnTo>
                    <a:pt x="1204277" y="627113"/>
                  </a:lnTo>
                  <a:lnTo>
                    <a:pt x="1224038" y="663422"/>
                  </a:lnTo>
                  <a:lnTo>
                    <a:pt x="1251712" y="693940"/>
                  </a:lnTo>
                  <a:lnTo>
                    <a:pt x="1286268" y="718108"/>
                  </a:lnTo>
                  <a:lnTo>
                    <a:pt x="1326743" y="735368"/>
                  </a:lnTo>
                  <a:lnTo>
                    <a:pt x="1373136" y="745731"/>
                  </a:lnTo>
                  <a:lnTo>
                    <a:pt x="1425435" y="749185"/>
                  </a:lnTo>
                  <a:lnTo>
                    <a:pt x="1454505" y="747763"/>
                  </a:lnTo>
                  <a:lnTo>
                    <a:pt x="1510868" y="736434"/>
                  </a:lnTo>
                  <a:lnTo>
                    <a:pt x="1563116" y="714362"/>
                  </a:lnTo>
                  <a:lnTo>
                    <a:pt x="1600962" y="685139"/>
                  </a:lnTo>
                  <a:lnTo>
                    <a:pt x="1613839" y="668070"/>
                  </a:lnTo>
                  <a:lnTo>
                    <a:pt x="1619745" y="682802"/>
                  </a:lnTo>
                  <a:lnTo>
                    <a:pt x="1650885" y="723633"/>
                  </a:lnTo>
                  <a:lnTo>
                    <a:pt x="1696034" y="747585"/>
                  </a:lnTo>
                  <a:lnTo>
                    <a:pt x="1712836" y="749185"/>
                  </a:lnTo>
                  <a:lnTo>
                    <a:pt x="1728038" y="748677"/>
                  </a:lnTo>
                  <a:lnTo>
                    <a:pt x="1768398" y="741197"/>
                  </a:lnTo>
                  <a:lnTo>
                    <a:pt x="1802257" y="714362"/>
                  </a:lnTo>
                  <a:lnTo>
                    <a:pt x="1812480" y="698728"/>
                  </a:lnTo>
                  <a:close/>
                </a:path>
              </a:pathLst>
            </a:custGeom>
            <a:solidFill>
              <a:srgbClr val="EA2128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84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84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84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84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84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84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84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84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84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8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63" name="Google Shape;163;p6"/>
          <p:cNvSpPr/>
          <p:nvPr/>
        </p:nvSpPr>
        <p:spPr>
          <a:xfrm>
            <a:off x="2911639" y="821701"/>
            <a:ext cx="780526" cy="430502"/>
          </a:xfrm>
          <a:custGeom>
            <a:avLst/>
            <a:gdLst/>
            <a:ahLst/>
            <a:cxnLst/>
            <a:rect l="l" t="t" r="r" b="b"/>
            <a:pathLst>
              <a:path w="1287145" h="709930" extrusionOk="0">
                <a:moveTo>
                  <a:pt x="599732" y="277190"/>
                </a:moveTo>
                <a:lnTo>
                  <a:pt x="595325" y="215341"/>
                </a:lnTo>
                <a:lnTo>
                  <a:pt x="582079" y="160718"/>
                </a:lnTo>
                <a:lnTo>
                  <a:pt x="560031" y="113309"/>
                </a:lnTo>
                <a:lnTo>
                  <a:pt x="529158" y="73139"/>
                </a:lnTo>
                <a:lnTo>
                  <a:pt x="490651" y="41135"/>
                </a:lnTo>
                <a:lnTo>
                  <a:pt x="445731" y="18288"/>
                </a:lnTo>
                <a:lnTo>
                  <a:pt x="394373" y="4572"/>
                </a:lnTo>
                <a:lnTo>
                  <a:pt x="336588" y="0"/>
                </a:lnTo>
                <a:lnTo>
                  <a:pt x="276910" y="4800"/>
                </a:lnTo>
                <a:lnTo>
                  <a:pt x="224980" y="19164"/>
                </a:lnTo>
                <a:lnTo>
                  <a:pt x="180784" y="43116"/>
                </a:lnTo>
                <a:lnTo>
                  <a:pt x="144348" y="76644"/>
                </a:lnTo>
                <a:lnTo>
                  <a:pt x="114960" y="12776"/>
                </a:lnTo>
                <a:lnTo>
                  <a:pt x="0" y="12776"/>
                </a:lnTo>
                <a:lnTo>
                  <a:pt x="0" y="696810"/>
                </a:lnTo>
                <a:lnTo>
                  <a:pt x="159677" y="696810"/>
                </a:lnTo>
                <a:lnTo>
                  <a:pt x="159677" y="202463"/>
                </a:lnTo>
                <a:lnTo>
                  <a:pt x="171945" y="188379"/>
                </a:lnTo>
                <a:lnTo>
                  <a:pt x="203085" y="163791"/>
                </a:lnTo>
                <a:lnTo>
                  <a:pt x="241604" y="144627"/>
                </a:lnTo>
                <a:lnTo>
                  <a:pt x="279133" y="134721"/>
                </a:lnTo>
                <a:lnTo>
                  <a:pt x="296989" y="133489"/>
                </a:lnTo>
                <a:lnTo>
                  <a:pt x="332333" y="136004"/>
                </a:lnTo>
                <a:lnTo>
                  <a:pt x="387108" y="156121"/>
                </a:lnTo>
                <a:lnTo>
                  <a:pt x="421195" y="196799"/>
                </a:lnTo>
                <a:lnTo>
                  <a:pt x="437959" y="260667"/>
                </a:lnTo>
                <a:lnTo>
                  <a:pt x="440055" y="301459"/>
                </a:lnTo>
                <a:lnTo>
                  <a:pt x="440055" y="696810"/>
                </a:lnTo>
                <a:lnTo>
                  <a:pt x="599732" y="696810"/>
                </a:lnTo>
                <a:lnTo>
                  <a:pt x="599732" y="277190"/>
                </a:lnTo>
                <a:close/>
              </a:path>
              <a:path w="1287145" h="709930" extrusionOk="0">
                <a:moveTo>
                  <a:pt x="1286573" y="353199"/>
                </a:moveTo>
                <a:lnTo>
                  <a:pt x="1284312" y="303415"/>
                </a:lnTo>
                <a:lnTo>
                  <a:pt x="1284287" y="302653"/>
                </a:lnTo>
                <a:lnTo>
                  <a:pt x="1284185" y="300418"/>
                </a:lnTo>
                <a:lnTo>
                  <a:pt x="1276997" y="251510"/>
                </a:lnTo>
                <a:lnTo>
                  <a:pt x="1265021" y="206463"/>
                </a:lnTo>
                <a:lnTo>
                  <a:pt x="1248257" y="165277"/>
                </a:lnTo>
                <a:lnTo>
                  <a:pt x="1228039" y="130289"/>
                </a:lnTo>
                <a:lnTo>
                  <a:pt x="1226705" y="127965"/>
                </a:lnTo>
                <a:lnTo>
                  <a:pt x="1200353" y="94526"/>
                </a:lnTo>
                <a:lnTo>
                  <a:pt x="1163078" y="60502"/>
                </a:lnTo>
                <a:lnTo>
                  <a:pt x="1120521" y="34213"/>
                </a:lnTo>
                <a:lnTo>
                  <a:pt x="1120521" y="353199"/>
                </a:lnTo>
                <a:lnTo>
                  <a:pt x="1117777" y="404380"/>
                </a:lnTo>
                <a:lnTo>
                  <a:pt x="1109573" y="449326"/>
                </a:lnTo>
                <a:lnTo>
                  <a:pt x="1095908" y="488048"/>
                </a:lnTo>
                <a:lnTo>
                  <a:pt x="1052957" y="546239"/>
                </a:lnTo>
                <a:lnTo>
                  <a:pt x="993724" y="575627"/>
                </a:lnTo>
                <a:lnTo>
                  <a:pt x="958291" y="579297"/>
                </a:lnTo>
                <a:lnTo>
                  <a:pt x="915085" y="574687"/>
                </a:lnTo>
                <a:lnTo>
                  <a:pt x="878522" y="560844"/>
                </a:lnTo>
                <a:lnTo>
                  <a:pt x="825347" y="505472"/>
                </a:lnTo>
                <a:lnTo>
                  <a:pt x="808723" y="463943"/>
                </a:lnTo>
                <a:lnTo>
                  <a:pt x="798753" y="413181"/>
                </a:lnTo>
                <a:lnTo>
                  <a:pt x="795426" y="353199"/>
                </a:lnTo>
                <a:lnTo>
                  <a:pt x="798182" y="303415"/>
                </a:lnTo>
                <a:lnTo>
                  <a:pt x="806437" y="259473"/>
                </a:lnTo>
                <a:lnTo>
                  <a:pt x="820204" y="221348"/>
                </a:lnTo>
                <a:lnTo>
                  <a:pt x="863447" y="163347"/>
                </a:lnTo>
                <a:lnTo>
                  <a:pt x="922845" y="133972"/>
                </a:lnTo>
                <a:lnTo>
                  <a:pt x="958291" y="130289"/>
                </a:lnTo>
                <a:lnTo>
                  <a:pt x="1001331" y="134848"/>
                </a:lnTo>
                <a:lnTo>
                  <a:pt x="1037742" y="148488"/>
                </a:lnTo>
                <a:lnTo>
                  <a:pt x="1090714" y="203085"/>
                </a:lnTo>
                <a:lnTo>
                  <a:pt x="1107274" y="244030"/>
                </a:lnTo>
                <a:lnTo>
                  <a:pt x="1117206" y="294068"/>
                </a:lnTo>
                <a:lnTo>
                  <a:pt x="1120521" y="353199"/>
                </a:lnTo>
                <a:lnTo>
                  <a:pt x="1120521" y="34213"/>
                </a:lnTo>
                <a:lnTo>
                  <a:pt x="1120241" y="34036"/>
                </a:lnTo>
                <a:lnTo>
                  <a:pt x="1071829" y="15125"/>
                </a:lnTo>
                <a:lnTo>
                  <a:pt x="1017841" y="3784"/>
                </a:lnTo>
                <a:lnTo>
                  <a:pt x="958291" y="0"/>
                </a:lnTo>
                <a:lnTo>
                  <a:pt x="901331" y="3937"/>
                </a:lnTo>
                <a:lnTo>
                  <a:pt x="848995" y="15748"/>
                </a:lnTo>
                <a:lnTo>
                  <a:pt x="801281" y="35407"/>
                </a:lnTo>
                <a:lnTo>
                  <a:pt x="758190" y="62953"/>
                </a:lnTo>
                <a:lnTo>
                  <a:pt x="719734" y="98361"/>
                </a:lnTo>
                <a:lnTo>
                  <a:pt x="692124" y="132765"/>
                </a:lnTo>
                <a:lnTo>
                  <a:pt x="669531" y="170395"/>
                </a:lnTo>
                <a:lnTo>
                  <a:pt x="651954" y="211251"/>
                </a:lnTo>
                <a:lnTo>
                  <a:pt x="639406" y="255333"/>
                </a:lnTo>
                <a:lnTo>
                  <a:pt x="631875" y="302653"/>
                </a:lnTo>
                <a:lnTo>
                  <a:pt x="629373" y="353199"/>
                </a:lnTo>
                <a:lnTo>
                  <a:pt x="631736" y="404380"/>
                </a:lnTo>
                <a:lnTo>
                  <a:pt x="638987" y="453796"/>
                </a:lnTo>
                <a:lnTo>
                  <a:pt x="651002" y="498741"/>
                </a:lnTo>
                <a:lnTo>
                  <a:pt x="667829" y="540118"/>
                </a:lnTo>
                <a:lnTo>
                  <a:pt x="689457" y="577938"/>
                </a:lnTo>
                <a:lnTo>
                  <a:pt x="715899" y="612190"/>
                </a:lnTo>
                <a:lnTo>
                  <a:pt x="753287" y="647255"/>
                </a:lnTo>
                <a:lnTo>
                  <a:pt x="796226" y="674522"/>
                </a:lnTo>
                <a:lnTo>
                  <a:pt x="844702" y="694004"/>
                </a:lnTo>
                <a:lnTo>
                  <a:pt x="898906" y="705726"/>
                </a:lnTo>
                <a:lnTo>
                  <a:pt x="899299" y="705726"/>
                </a:lnTo>
                <a:lnTo>
                  <a:pt x="958291" y="709587"/>
                </a:lnTo>
                <a:lnTo>
                  <a:pt x="1016749" y="705726"/>
                </a:lnTo>
                <a:lnTo>
                  <a:pt x="1070038" y="694156"/>
                </a:lnTo>
                <a:lnTo>
                  <a:pt x="1118133" y="674865"/>
                </a:lnTo>
                <a:lnTo>
                  <a:pt x="1161034" y="647865"/>
                </a:lnTo>
                <a:lnTo>
                  <a:pt x="1198753" y="613143"/>
                </a:lnTo>
                <a:lnTo>
                  <a:pt x="1225461" y="579297"/>
                </a:lnTo>
                <a:lnTo>
                  <a:pt x="1247533" y="541401"/>
                </a:lnTo>
                <a:lnTo>
                  <a:pt x="1264615" y="499935"/>
                </a:lnTo>
                <a:lnTo>
                  <a:pt x="1276819" y="454748"/>
                </a:lnTo>
                <a:lnTo>
                  <a:pt x="1284135" y="405841"/>
                </a:lnTo>
                <a:lnTo>
                  <a:pt x="1286573" y="353199"/>
                </a:lnTo>
                <a:close/>
              </a:path>
            </a:pathLst>
          </a:custGeom>
          <a:solidFill>
            <a:srgbClr val="EA2128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8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8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8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8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8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8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8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8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8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849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4" name="Google Shape;164;p6"/>
          <p:cNvSpPr/>
          <p:nvPr/>
        </p:nvSpPr>
        <p:spPr>
          <a:xfrm>
            <a:off x="3895079" y="668714"/>
            <a:ext cx="1463630" cy="583373"/>
          </a:xfrm>
          <a:custGeom>
            <a:avLst/>
            <a:gdLst/>
            <a:ahLst/>
            <a:cxnLst/>
            <a:rect l="l" t="t" r="r" b="b"/>
            <a:pathLst>
              <a:path w="2413634" h="962025" extrusionOk="0">
                <a:moveTo>
                  <a:pt x="631659" y="671258"/>
                </a:moveTo>
                <a:lnTo>
                  <a:pt x="628091" y="619696"/>
                </a:lnTo>
                <a:lnTo>
                  <a:pt x="617423" y="573405"/>
                </a:lnTo>
                <a:lnTo>
                  <a:pt x="599630" y="532371"/>
                </a:lnTo>
                <a:lnTo>
                  <a:pt x="576351" y="498932"/>
                </a:lnTo>
                <a:lnTo>
                  <a:pt x="542696" y="466102"/>
                </a:lnTo>
                <a:lnTo>
                  <a:pt x="503555" y="440867"/>
                </a:lnTo>
                <a:lnTo>
                  <a:pt x="459206" y="421728"/>
                </a:lnTo>
                <a:lnTo>
                  <a:pt x="459206" y="651471"/>
                </a:lnTo>
                <a:lnTo>
                  <a:pt x="456069" y="692111"/>
                </a:lnTo>
                <a:lnTo>
                  <a:pt x="430999" y="754697"/>
                </a:lnTo>
                <a:lnTo>
                  <a:pt x="380199" y="793140"/>
                </a:lnTo>
                <a:lnTo>
                  <a:pt x="343687" y="804913"/>
                </a:lnTo>
                <a:lnTo>
                  <a:pt x="299567" y="811987"/>
                </a:lnTo>
                <a:lnTo>
                  <a:pt x="247815" y="814336"/>
                </a:lnTo>
                <a:lnTo>
                  <a:pt x="230962" y="814057"/>
                </a:lnTo>
                <a:lnTo>
                  <a:pt x="211721" y="813219"/>
                </a:lnTo>
                <a:lnTo>
                  <a:pt x="190080" y="811822"/>
                </a:lnTo>
                <a:lnTo>
                  <a:pt x="166052" y="809853"/>
                </a:lnTo>
                <a:lnTo>
                  <a:pt x="166052" y="500735"/>
                </a:lnTo>
                <a:lnTo>
                  <a:pt x="235381" y="498932"/>
                </a:lnTo>
                <a:lnTo>
                  <a:pt x="252552" y="498932"/>
                </a:lnTo>
                <a:lnTo>
                  <a:pt x="303491" y="501091"/>
                </a:lnTo>
                <a:lnTo>
                  <a:pt x="348551" y="507923"/>
                </a:lnTo>
                <a:lnTo>
                  <a:pt x="384924" y="519303"/>
                </a:lnTo>
                <a:lnTo>
                  <a:pt x="432993" y="556145"/>
                </a:lnTo>
                <a:lnTo>
                  <a:pt x="456298" y="614273"/>
                </a:lnTo>
                <a:lnTo>
                  <a:pt x="459206" y="651471"/>
                </a:lnTo>
                <a:lnTo>
                  <a:pt x="459206" y="421728"/>
                </a:lnTo>
                <a:lnTo>
                  <a:pt x="457288" y="420890"/>
                </a:lnTo>
                <a:lnTo>
                  <a:pt x="499605" y="393230"/>
                </a:lnTo>
                <a:lnTo>
                  <a:pt x="520141" y="373634"/>
                </a:lnTo>
                <a:lnTo>
                  <a:pt x="532511" y="361835"/>
                </a:lnTo>
                <a:lnTo>
                  <a:pt x="556018" y="326707"/>
                </a:lnTo>
                <a:lnTo>
                  <a:pt x="570115" y="287845"/>
                </a:lnTo>
                <a:lnTo>
                  <a:pt x="574814" y="245262"/>
                </a:lnTo>
                <a:lnTo>
                  <a:pt x="569683" y="190804"/>
                </a:lnTo>
                <a:lnTo>
                  <a:pt x="554583" y="143903"/>
                </a:lnTo>
                <a:lnTo>
                  <a:pt x="554520" y="143713"/>
                </a:lnTo>
                <a:lnTo>
                  <a:pt x="554291" y="142989"/>
                </a:lnTo>
                <a:lnTo>
                  <a:pt x="528650" y="101854"/>
                </a:lnTo>
                <a:lnTo>
                  <a:pt x="492734" y="67386"/>
                </a:lnTo>
                <a:lnTo>
                  <a:pt x="457365" y="44970"/>
                </a:lnTo>
                <a:lnTo>
                  <a:pt x="416915" y="27533"/>
                </a:lnTo>
                <a:lnTo>
                  <a:pt x="408762" y="25311"/>
                </a:lnTo>
                <a:lnTo>
                  <a:pt x="408762" y="251637"/>
                </a:lnTo>
                <a:lnTo>
                  <a:pt x="402272" y="295567"/>
                </a:lnTo>
                <a:lnTo>
                  <a:pt x="382803" y="329717"/>
                </a:lnTo>
                <a:lnTo>
                  <a:pt x="350354" y="354126"/>
                </a:lnTo>
                <a:lnTo>
                  <a:pt x="304939" y="368757"/>
                </a:lnTo>
                <a:lnTo>
                  <a:pt x="246532" y="373634"/>
                </a:lnTo>
                <a:lnTo>
                  <a:pt x="225691" y="373481"/>
                </a:lnTo>
                <a:lnTo>
                  <a:pt x="205333" y="372999"/>
                </a:lnTo>
                <a:lnTo>
                  <a:pt x="185458" y="372198"/>
                </a:lnTo>
                <a:lnTo>
                  <a:pt x="166052" y="371081"/>
                </a:lnTo>
                <a:lnTo>
                  <a:pt x="166052" y="146900"/>
                </a:lnTo>
                <a:lnTo>
                  <a:pt x="193078" y="145503"/>
                </a:lnTo>
                <a:lnTo>
                  <a:pt x="217944" y="144513"/>
                </a:lnTo>
                <a:lnTo>
                  <a:pt x="240652" y="143903"/>
                </a:lnTo>
                <a:lnTo>
                  <a:pt x="263385" y="143891"/>
                </a:lnTo>
                <a:lnTo>
                  <a:pt x="314325" y="148031"/>
                </a:lnTo>
                <a:lnTo>
                  <a:pt x="355638" y="160985"/>
                </a:lnTo>
                <a:lnTo>
                  <a:pt x="385152" y="182575"/>
                </a:lnTo>
                <a:lnTo>
                  <a:pt x="402856" y="212788"/>
                </a:lnTo>
                <a:lnTo>
                  <a:pt x="408762" y="251637"/>
                </a:lnTo>
                <a:lnTo>
                  <a:pt x="408762" y="25311"/>
                </a:lnTo>
                <a:lnTo>
                  <a:pt x="371373" y="15074"/>
                </a:lnTo>
                <a:lnTo>
                  <a:pt x="320751" y="7607"/>
                </a:lnTo>
                <a:lnTo>
                  <a:pt x="265049" y="5118"/>
                </a:lnTo>
                <a:lnTo>
                  <a:pt x="230124" y="5473"/>
                </a:lnTo>
                <a:lnTo>
                  <a:pt x="186156" y="6553"/>
                </a:lnTo>
                <a:lnTo>
                  <a:pt x="0" y="14058"/>
                </a:lnTo>
                <a:lnTo>
                  <a:pt x="0" y="949096"/>
                </a:lnTo>
                <a:lnTo>
                  <a:pt x="286131" y="949096"/>
                </a:lnTo>
                <a:lnTo>
                  <a:pt x="344932" y="946099"/>
                </a:lnTo>
                <a:lnTo>
                  <a:pt x="399249" y="937094"/>
                </a:lnTo>
                <a:lnTo>
                  <a:pt x="449072" y="922083"/>
                </a:lnTo>
                <a:lnTo>
                  <a:pt x="494385" y="901077"/>
                </a:lnTo>
                <a:lnTo>
                  <a:pt x="535216" y="874052"/>
                </a:lnTo>
                <a:lnTo>
                  <a:pt x="569937" y="841933"/>
                </a:lnTo>
                <a:lnTo>
                  <a:pt x="590435" y="814336"/>
                </a:lnTo>
                <a:lnTo>
                  <a:pt x="596938" y="805586"/>
                </a:lnTo>
                <a:lnTo>
                  <a:pt x="616229" y="765035"/>
                </a:lnTo>
                <a:lnTo>
                  <a:pt x="627799" y="720255"/>
                </a:lnTo>
                <a:lnTo>
                  <a:pt x="631659" y="671258"/>
                </a:lnTo>
                <a:close/>
              </a:path>
              <a:path w="2413634" h="962025" extrusionOk="0">
                <a:moveTo>
                  <a:pt x="1133932" y="277202"/>
                </a:moveTo>
                <a:lnTo>
                  <a:pt x="1109814" y="266293"/>
                </a:lnTo>
                <a:lnTo>
                  <a:pt x="1080909" y="258521"/>
                </a:lnTo>
                <a:lnTo>
                  <a:pt x="1047229" y="253847"/>
                </a:lnTo>
                <a:lnTo>
                  <a:pt x="1008748" y="252285"/>
                </a:lnTo>
                <a:lnTo>
                  <a:pt x="955941" y="256997"/>
                </a:lnTo>
                <a:lnTo>
                  <a:pt x="908634" y="271132"/>
                </a:lnTo>
                <a:lnTo>
                  <a:pt x="866838" y="294690"/>
                </a:lnTo>
                <a:lnTo>
                  <a:pt x="830541" y="327660"/>
                </a:lnTo>
                <a:lnTo>
                  <a:pt x="830541" y="265061"/>
                </a:lnTo>
                <a:lnTo>
                  <a:pt x="670877" y="265061"/>
                </a:lnTo>
                <a:lnTo>
                  <a:pt x="670877" y="949096"/>
                </a:lnTo>
                <a:lnTo>
                  <a:pt x="830541" y="949096"/>
                </a:lnTo>
                <a:lnTo>
                  <a:pt x="830541" y="559498"/>
                </a:lnTo>
                <a:lnTo>
                  <a:pt x="833247" y="524484"/>
                </a:lnTo>
                <a:lnTo>
                  <a:pt x="854798" y="462851"/>
                </a:lnTo>
                <a:lnTo>
                  <a:pt x="895985" y="414159"/>
                </a:lnTo>
                <a:lnTo>
                  <a:pt x="945337" y="388924"/>
                </a:lnTo>
                <a:lnTo>
                  <a:pt x="972337" y="385775"/>
                </a:lnTo>
                <a:lnTo>
                  <a:pt x="997369" y="387527"/>
                </a:lnTo>
                <a:lnTo>
                  <a:pt x="1021359" y="392798"/>
                </a:lnTo>
                <a:lnTo>
                  <a:pt x="1044308" y="401586"/>
                </a:lnTo>
                <a:lnTo>
                  <a:pt x="1066228" y="413880"/>
                </a:lnTo>
                <a:lnTo>
                  <a:pt x="1133932" y="277202"/>
                </a:lnTo>
                <a:close/>
              </a:path>
              <a:path w="2413634" h="962025" extrusionOk="0">
                <a:moveTo>
                  <a:pt x="2165908" y="757491"/>
                </a:moveTo>
                <a:lnTo>
                  <a:pt x="2156015" y="691235"/>
                </a:lnTo>
                <a:lnTo>
                  <a:pt x="2126323" y="635508"/>
                </a:lnTo>
                <a:lnTo>
                  <a:pt x="2074100" y="588797"/>
                </a:lnTo>
                <a:lnTo>
                  <a:pt x="2038527" y="568261"/>
                </a:lnTo>
                <a:lnTo>
                  <a:pt x="1996668" y="549605"/>
                </a:lnTo>
                <a:lnTo>
                  <a:pt x="1955546" y="532777"/>
                </a:lnTo>
                <a:lnTo>
                  <a:pt x="1922246" y="517740"/>
                </a:lnTo>
                <a:lnTo>
                  <a:pt x="1879142" y="493064"/>
                </a:lnTo>
                <a:lnTo>
                  <a:pt x="1853399" y="458584"/>
                </a:lnTo>
                <a:lnTo>
                  <a:pt x="1851685" y="445808"/>
                </a:lnTo>
                <a:lnTo>
                  <a:pt x="1856905" y="416750"/>
                </a:lnTo>
                <a:lnTo>
                  <a:pt x="1872589" y="395998"/>
                </a:lnTo>
                <a:lnTo>
                  <a:pt x="1898738" y="383540"/>
                </a:lnTo>
                <a:lnTo>
                  <a:pt x="1935340" y="379387"/>
                </a:lnTo>
                <a:lnTo>
                  <a:pt x="1979409" y="382181"/>
                </a:lnTo>
                <a:lnTo>
                  <a:pt x="2018372" y="390563"/>
                </a:lnTo>
                <a:lnTo>
                  <a:pt x="2052231" y="404533"/>
                </a:lnTo>
                <a:lnTo>
                  <a:pt x="2080971" y="424091"/>
                </a:lnTo>
                <a:lnTo>
                  <a:pt x="2126958" y="300189"/>
                </a:lnTo>
                <a:lnTo>
                  <a:pt x="2079218" y="279234"/>
                </a:lnTo>
                <a:lnTo>
                  <a:pt x="2029879" y="264261"/>
                </a:lnTo>
                <a:lnTo>
                  <a:pt x="1978939" y="255282"/>
                </a:lnTo>
                <a:lnTo>
                  <a:pt x="1926412" y="252285"/>
                </a:lnTo>
                <a:lnTo>
                  <a:pt x="1876069" y="255384"/>
                </a:lnTo>
                <a:lnTo>
                  <a:pt x="1830438" y="264668"/>
                </a:lnTo>
                <a:lnTo>
                  <a:pt x="1789531" y="280136"/>
                </a:lnTo>
                <a:lnTo>
                  <a:pt x="1753323" y="301790"/>
                </a:lnTo>
                <a:lnTo>
                  <a:pt x="1723707" y="328993"/>
                </a:lnTo>
                <a:lnTo>
                  <a:pt x="1702549" y="361111"/>
                </a:lnTo>
                <a:lnTo>
                  <a:pt x="1689862" y="398132"/>
                </a:lnTo>
                <a:lnTo>
                  <a:pt x="1685620" y="440067"/>
                </a:lnTo>
                <a:lnTo>
                  <a:pt x="1690535" y="482498"/>
                </a:lnTo>
                <a:lnTo>
                  <a:pt x="1705279" y="521677"/>
                </a:lnTo>
                <a:lnTo>
                  <a:pt x="1729854" y="557580"/>
                </a:lnTo>
                <a:lnTo>
                  <a:pt x="1764245" y="590232"/>
                </a:lnTo>
                <a:lnTo>
                  <a:pt x="1808480" y="619607"/>
                </a:lnTo>
                <a:lnTo>
                  <a:pt x="1862531" y="645718"/>
                </a:lnTo>
                <a:lnTo>
                  <a:pt x="1899767" y="662089"/>
                </a:lnTo>
                <a:lnTo>
                  <a:pt x="1930387" y="677341"/>
                </a:lnTo>
                <a:lnTo>
                  <a:pt x="1971751" y="704481"/>
                </a:lnTo>
                <a:lnTo>
                  <a:pt x="1998103" y="749744"/>
                </a:lnTo>
                <a:lnTo>
                  <a:pt x="1999856" y="768350"/>
                </a:lnTo>
                <a:lnTo>
                  <a:pt x="1994027" y="797407"/>
                </a:lnTo>
                <a:lnTo>
                  <a:pt x="1976539" y="818172"/>
                </a:lnTo>
                <a:lnTo>
                  <a:pt x="1947405" y="830630"/>
                </a:lnTo>
                <a:lnTo>
                  <a:pt x="1906600" y="834771"/>
                </a:lnTo>
                <a:lnTo>
                  <a:pt x="1862734" y="831227"/>
                </a:lnTo>
                <a:lnTo>
                  <a:pt x="1821180" y="820559"/>
                </a:lnTo>
                <a:lnTo>
                  <a:pt x="1781949" y="802792"/>
                </a:lnTo>
                <a:lnTo>
                  <a:pt x="1745030" y="777925"/>
                </a:lnTo>
                <a:lnTo>
                  <a:pt x="1693202" y="893800"/>
                </a:lnTo>
                <a:lnTo>
                  <a:pt x="1669719" y="850900"/>
                </a:lnTo>
                <a:lnTo>
                  <a:pt x="1659432" y="801598"/>
                </a:lnTo>
                <a:lnTo>
                  <a:pt x="1655991" y="739609"/>
                </a:lnTo>
                <a:lnTo>
                  <a:pt x="1655991" y="618896"/>
                </a:lnTo>
                <a:lnTo>
                  <a:pt x="1655991" y="593344"/>
                </a:lnTo>
                <a:lnTo>
                  <a:pt x="1653971" y="530682"/>
                </a:lnTo>
                <a:lnTo>
                  <a:pt x="1651457" y="507631"/>
                </a:lnTo>
                <a:lnTo>
                  <a:pt x="1651330" y="506488"/>
                </a:lnTo>
                <a:lnTo>
                  <a:pt x="1647901" y="475081"/>
                </a:lnTo>
                <a:lnTo>
                  <a:pt x="1637792" y="426580"/>
                </a:lnTo>
                <a:lnTo>
                  <a:pt x="1623847" y="385775"/>
                </a:lnTo>
                <a:lnTo>
                  <a:pt x="1623631" y="385140"/>
                </a:lnTo>
                <a:lnTo>
                  <a:pt x="1605432" y="350786"/>
                </a:lnTo>
                <a:lnTo>
                  <a:pt x="1550708" y="297865"/>
                </a:lnTo>
                <a:lnTo>
                  <a:pt x="1511554" y="277926"/>
                </a:lnTo>
                <a:lnTo>
                  <a:pt x="1496961" y="273392"/>
                </a:lnTo>
                <a:lnTo>
                  <a:pt x="1496961" y="627202"/>
                </a:lnTo>
                <a:lnTo>
                  <a:pt x="1496961" y="691070"/>
                </a:lnTo>
                <a:lnTo>
                  <a:pt x="1491208" y="742810"/>
                </a:lnTo>
                <a:lnTo>
                  <a:pt x="1473962" y="783043"/>
                </a:lnTo>
                <a:lnTo>
                  <a:pt x="1445221" y="811784"/>
                </a:lnTo>
                <a:lnTo>
                  <a:pt x="1404988" y="829030"/>
                </a:lnTo>
                <a:lnTo>
                  <a:pt x="1353248" y="834771"/>
                </a:lnTo>
                <a:lnTo>
                  <a:pt x="1306588" y="829030"/>
                </a:lnTo>
                <a:lnTo>
                  <a:pt x="1273251" y="811784"/>
                </a:lnTo>
                <a:lnTo>
                  <a:pt x="1253261" y="783043"/>
                </a:lnTo>
                <a:lnTo>
                  <a:pt x="1246593" y="742810"/>
                </a:lnTo>
                <a:lnTo>
                  <a:pt x="1251839" y="704951"/>
                </a:lnTo>
                <a:lnTo>
                  <a:pt x="1293850" y="649871"/>
                </a:lnTo>
                <a:lnTo>
                  <a:pt x="1330617" y="632663"/>
                </a:lnTo>
                <a:lnTo>
                  <a:pt x="1377873" y="622338"/>
                </a:lnTo>
                <a:lnTo>
                  <a:pt x="1435646" y="618896"/>
                </a:lnTo>
                <a:lnTo>
                  <a:pt x="1447139" y="619417"/>
                </a:lnTo>
                <a:lnTo>
                  <a:pt x="1461185" y="620979"/>
                </a:lnTo>
                <a:lnTo>
                  <a:pt x="1477797" y="623570"/>
                </a:lnTo>
                <a:lnTo>
                  <a:pt x="1496961" y="627202"/>
                </a:lnTo>
                <a:lnTo>
                  <a:pt x="1496961" y="273392"/>
                </a:lnTo>
                <a:lnTo>
                  <a:pt x="1465694" y="263677"/>
                </a:lnTo>
                <a:lnTo>
                  <a:pt x="1413141" y="255143"/>
                </a:lnTo>
                <a:lnTo>
                  <a:pt x="1353883" y="252285"/>
                </a:lnTo>
                <a:lnTo>
                  <a:pt x="1299006" y="254762"/>
                </a:lnTo>
                <a:lnTo>
                  <a:pt x="1248029" y="262191"/>
                </a:lnTo>
                <a:lnTo>
                  <a:pt x="1200962" y="274561"/>
                </a:lnTo>
                <a:lnTo>
                  <a:pt x="1157808" y="291884"/>
                </a:lnTo>
                <a:lnTo>
                  <a:pt x="1192301" y="415798"/>
                </a:lnTo>
                <a:lnTo>
                  <a:pt x="1224470" y="402653"/>
                </a:lnTo>
                <a:lnTo>
                  <a:pt x="1260322" y="393280"/>
                </a:lnTo>
                <a:lnTo>
                  <a:pt x="1299845" y="387642"/>
                </a:lnTo>
                <a:lnTo>
                  <a:pt x="1343037" y="385775"/>
                </a:lnTo>
                <a:lnTo>
                  <a:pt x="1397990" y="390601"/>
                </a:lnTo>
                <a:lnTo>
                  <a:pt x="1440726" y="405091"/>
                </a:lnTo>
                <a:lnTo>
                  <a:pt x="1471256" y="429234"/>
                </a:lnTo>
                <a:lnTo>
                  <a:pt x="1489583" y="463029"/>
                </a:lnTo>
                <a:lnTo>
                  <a:pt x="1495691" y="506488"/>
                </a:lnTo>
                <a:lnTo>
                  <a:pt x="1477162" y="502297"/>
                </a:lnTo>
                <a:lnTo>
                  <a:pt x="1459915" y="499300"/>
                </a:lnTo>
                <a:lnTo>
                  <a:pt x="1443951" y="497509"/>
                </a:lnTo>
                <a:lnTo>
                  <a:pt x="1429258" y="496912"/>
                </a:lnTo>
                <a:lnTo>
                  <a:pt x="1366596" y="499592"/>
                </a:lnTo>
                <a:lnTo>
                  <a:pt x="1309954" y="507631"/>
                </a:lnTo>
                <a:lnTo>
                  <a:pt x="1259306" y="521042"/>
                </a:lnTo>
                <a:lnTo>
                  <a:pt x="1214653" y="539826"/>
                </a:lnTo>
                <a:lnTo>
                  <a:pt x="1176020" y="563968"/>
                </a:lnTo>
                <a:lnTo>
                  <a:pt x="1137043" y="600735"/>
                </a:lnTo>
                <a:lnTo>
                  <a:pt x="1109192" y="643966"/>
                </a:lnTo>
                <a:lnTo>
                  <a:pt x="1092492" y="693661"/>
                </a:lnTo>
                <a:lnTo>
                  <a:pt x="1086929" y="749820"/>
                </a:lnTo>
                <a:lnTo>
                  <a:pt x="1090879" y="797712"/>
                </a:lnTo>
                <a:lnTo>
                  <a:pt x="1102728" y="839800"/>
                </a:lnTo>
                <a:lnTo>
                  <a:pt x="1122489" y="876109"/>
                </a:lnTo>
                <a:lnTo>
                  <a:pt x="1150162" y="906627"/>
                </a:lnTo>
                <a:lnTo>
                  <a:pt x="1184719" y="930795"/>
                </a:lnTo>
                <a:lnTo>
                  <a:pt x="1225194" y="948055"/>
                </a:lnTo>
                <a:lnTo>
                  <a:pt x="1271587" y="958418"/>
                </a:lnTo>
                <a:lnTo>
                  <a:pt x="1323886" y="961872"/>
                </a:lnTo>
                <a:lnTo>
                  <a:pt x="1352956" y="960450"/>
                </a:lnTo>
                <a:lnTo>
                  <a:pt x="1409319" y="949121"/>
                </a:lnTo>
                <a:lnTo>
                  <a:pt x="1461566" y="927049"/>
                </a:lnTo>
                <a:lnTo>
                  <a:pt x="1499412" y="897826"/>
                </a:lnTo>
                <a:lnTo>
                  <a:pt x="1512290" y="880757"/>
                </a:lnTo>
                <a:lnTo>
                  <a:pt x="1518196" y="895489"/>
                </a:lnTo>
                <a:lnTo>
                  <a:pt x="1549323" y="936320"/>
                </a:lnTo>
                <a:lnTo>
                  <a:pt x="1594472" y="960272"/>
                </a:lnTo>
                <a:lnTo>
                  <a:pt x="1611287" y="961872"/>
                </a:lnTo>
                <a:lnTo>
                  <a:pt x="1626489" y="961364"/>
                </a:lnTo>
                <a:lnTo>
                  <a:pt x="1666849" y="953884"/>
                </a:lnTo>
                <a:lnTo>
                  <a:pt x="1700707" y="927049"/>
                </a:lnTo>
                <a:lnTo>
                  <a:pt x="1708340" y="915377"/>
                </a:lnTo>
                <a:lnTo>
                  <a:pt x="1718970" y="920813"/>
                </a:lnTo>
                <a:lnTo>
                  <a:pt x="1771827" y="943648"/>
                </a:lnTo>
                <a:lnTo>
                  <a:pt x="1816176" y="955573"/>
                </a:lnTo>
                <a:lnTo>
                  <a:pt x="1870938" y="961174"/>
                </a:lnTo>
                <a:lnTo>
                  <a:pt x="1903425" y="961872"/>
                </a:lnTo>
                <a:lnTo>
                  <a:pt x="1960918" y="958456"/>
                </a:lnTo>
                <a:lnTo>
                  <a:pt x="2012073" y="948220"/>
                </a:lnTo>
                <a:lnTo>
                  <a:pt x="2056879" y="931151"/>
                </a:lnTo>
                <a:lnTo>
                  <a:pt x="2095334" y="907262"/>
                </a:lnTo>
                <a:lnTo>
                  <a:pt x="2126208" y="877430"/>
                </a:lnTo>
                <a:lnTo>
                  <a:pt x="2148268" y="842518"/>
                </a:lnTo>
                <a:lnTo>
                  <a:pt x="2161502" y="802538"/>
                </a:lnTo>
                <a:lnTo>
                  <a:pt x="2165908" y="757491"/>
                </a:lnTo>
                <a:close/>
              </a:path>
              <a:path w="2413634" h="962025" extrusionOk="0">
                <a:moveTo>
                  <a:pt x="2399931" y="265061"/>
                </a:moveTo>
                <a:lnTo>
                  <a:pt x="2150834" y="265061"/>
                </a:lnTo>
                <a:lnTo>
                  <a:pt x="2150834" y="395986"/>
                </a:lnTo>
                <a:lnTo>
                  <a:pt x="2238337" y="395986"/>
                </a:lnTo>
                <a:lnTo>
                  <a:pt x="2238337" y="949096"/>
                </a:lnTo>
                <a:lnTo>
                  <a:pt x="2399931" y="949096"/>
                </a:lnTo>
                <a:lnTo>
                  <a:pt x="2399931" y="265061"/>
                </a:lnTo>
                <a:close/>
              </a:path>
              <a:path w="2413634" h="962025" extrusionOk="0">
                <a:moveTo>
                  <a:pt x="2413343" y="92621"/>
                </a:moveTo>
                <a:lnTo>
                  <a:pt x="2398077" y="41427"/>
                </a:lnTo>
                <a:lnTo>
                  <a:pt x="2356256" y="6794"/>
                </a:lnTo>
                <a:lnTo>
                  <a:pt x="2320721" y="0"/>
                </a:lnTo>
                <a:lnTo>
                  <a:pt x="2302268" y="1701"/>
                </a:lnTo>
                <a:lnTo>
                  <a:pt x="2255266" y="27152"/>
                </a:lnTo>
                <a:lnTo>
                  <a:pt x="2229815" y="74155"/>
                </a:lnTo>
                <a:lnTo>
                  <a:pt x="2228126" y="92621"/>
                </a:lnTo>
                <a:lnTo>
                  <a:pt x="2229815" y="111086"/>
                </a:lnTo>
                <a:lnTo>
                  <a:pt x="2255266" y="158076"/>
                </a:lnTo>
                <a:lnTo>
                  <a:pt x="2302268" y="183527"/>
                </a:lnTo>
                <a:lnTo>
                  <a:pt x="2320721" y="185216"/>
                </a:lnTo>
                <a:lnTo>
                  <a:pt x="2339187" y="183527"/>
                </a:lnTo>
                <a:lnTo>
                  <a:pt x="2386203" y="158076"/>
                </a:lnTo>
                <a:lnTo>
                  <a:pt x="2411641" y="111086"/>
                </a:lnTo>
                <a:lnTo>
                  <a:pt x="2413343" y="92621"/>
                </a:lnTo>
                <a:close/>
              </a:path>
            </a:pathLst>
          </a:custGeom>
          <a:solidFill>
            <a:srgbClr val="EA2128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8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8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8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8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8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8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8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8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8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849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5" name="Google Shape;165;p6"/>
          <p:cNvSpPr/>
          <p:nvPr/>
        </p:nvSpPr>
        <p:spPr>
          <a:xfrm>
            <a:off x="5420274" y="651671"/>
            <a:ext cx="142859" cy="600316"/>
          </a:xfrm>
          <a:custGeom>
            <a:avLst/>
            <a:gdLst/>
            <a:ahLst/>
            <a:cxnLst/>
            <a:rect l="l" t="t" r="r" b="b"/>
            <a:pathLst>
              <a:path w="235584" h="989964" extrusionOk="0">
                <a:moveTo>
                  <a:pt x="159670" y="0"/>
                </a:moveTo>
                <a:lnTo>
                  <a:pt x="0" y="38323"/>
                </a:lnTo>
                <a:lnTo>
                  <a:pt x="0" y="839241"/>
                </a:lnTo>
                <a:lnTo>
                  <a:pt x="4342" y="893505"/>
                </a:lnTo>
                <a:lnTo>
                  <a:pt x="17370" y="935709"/>
                </a:lnTo>
                <a:lnTo>
                  <a:pt x="69485" y="983941"/>
                </a:lnTo>
                <a:lnTo>
                  <a:pt x="108572" y="989969"/>
                </a:lnTo>
                <a:lnTo>
                  <a:pt x="150007" y="985579"/>
                </a:lnTo>
                <a:lnTo>
                  <a:pt x="184896" y="972407"/>
                </a:lnTo>
                <a:lnTo>
                  <a:pt x="213237" y="950451"/>
                </a:lnTo>
                <a:lnTo>
                  <a:pt x="235029" y="919710"/>
                </a:lnTo>
                <a:lnTo>
                  <a:pt x="202059" y="901190"/>
                </a:lnTo>
                <a:lnTo>
                  <a:pt x="178510" y="869896"/>
                </a:lnTo>
                <a:lnTo>
                  <a:pt x="164380" y="825827"/>
                </a:lnTo>
                <a:lnTo>
                  <a:pt x="159670" y="768981"/>
                </a:lnTo>
                <a:lnTo>
                  <a:pt x="159670" y="0"/>
                </a:lnTo>
                <a:close/>
              </a:path>
            </a:pathLst>
          </a:custGeom>
          <a:solidFill>
            <a:srgbClr val="EA2128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8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8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8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8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8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8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8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8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8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849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6" name="Google Shape;166;p6"/>
          <p:cNvSpPr/>
          <p:nvPr/>
        </p:nvSpPr>
        <p:spPr>
          <a:xfrm>
            <a:off x="5593163" y="810082"/>
            <a:ext cx="139778" cy="453606"/>
          </a:xfrm>
          <a:custGeom>
            <a:avLst/>
            <a:gdLst/>
            <a:ahLst/>
            <a:cxnLst/>
            <a:rect l="l" t="t" r="r" b="b"/>
            <a:pathLst>
              <a:path w="230504" h="748030" extrusionOk="0">
                <a:moveTo>
                  <a:pt x="114959" y="517335"/>
                </a:moveTo>
                <a:lnTo>
                  <a:pt x="70654" y="525715"/>
                </a:lnTo>
                <a:lnTo>
                  <a:pt x="33527" y="550862"/>
                </a:lnTo>
                <a:lnTo>
                  <a:pt x="8380" y="587986"/>
                </a:lnTo>
                <a:lnTo>
                  <a:pt x="0" y="632294"/>
                </a:lnTo>
                <a:lnTo>
                  <a:pt x="2094" y="655369"/>
                </a:lnTo>
                <a:lnTo>
                  <a:pt x="18857" y="696248"/>
                </a:lnTo>
                <a:lnTo>
                  <a:pt x="51193" y="728856"/>
                </a:lnTo>
                <a:lnTo>
                  <a:pt x="91911" y="745786"/>
                </a:lnTo>
                <a:lnTo>
                  <a:pt x="114959" y="747903"/>
                </a:lnTo>
                <a:lnTo>
                  <a:pt x="138014" y="745786"/>
                </a:lnTo>
                <a:lnTo>
                  <a:pt x="178736" y="728856"/>
                </a:lnTo>
                <a:lnTo>
                  <a:pt x="211072" y="696248"/>
                </a:lnTo>
                <a:lnTo>
                  <a:pt x="227835" y="655369"/>
                </a:lnTo>
                <a:lnTo>
                  <a:pt x="229930" y="632294"/>
                </a:lnTo>
                <a:lnTo>
                  <a:pt x="227835" y="609241"/>
                </a:lnTo>
                <a:lnTo>
                  <a:pt x="211072" y="568526"/>
                </a:lnTo>
                <a:lnTo>
                  <a:pt x="178736" y="536192"/>
                </a:lnTo>
                <a:lnTo>
                  <a:pt x="138014" y="519430"/>
                </a:lnTo>
                <a:lnTo>
                  <a:pt x="114959" y="517335"/>
                </a:lnTo>
                <a:close/>
              </a:path>
              <a:path w="230504" h="748030" extrusionOk="0">
                <a:moveTo>
                  <a:pt x="114959" y="0"/>
                </a:moveTo>
                <a:lnTo>
                  <a:pt x="70654" y="8380"/>
                </a:lnTo>
                <a:lnTo>
                  <a:pt x="33527" y="33527"/>
                </a:lnTo>
                <a:lnTo>
                  <a:pt x="8380" y="70650"/>
                </a:lnTo>
                <a:lnTo>
                  <a:pt x="0" y="114959"/>
                </a:lnTo>
                <a:lnTo>
                  <a:pt x="2094" y="138034"/>
                </a:lnTo>
                <a:lnTo>
                  <a:pt x="18857" y="178909"/>
                </a:lnTo>
                <a:lnTo>
                  <a:pt x="51193" y="211519"/>
                </a:lnTo>
                <a:lnTo>
                  <a:pt x="91911" y="228443"/>
                </a:lnTo>
                <a:lnTo>
                  <a:pt x="114959" y="230558"/>
                </a:lnTo>
                <a:lnTo>
                  <a:pt x="138014" y="228443"/>
                </a:lnTo>
                <a:lnTo>
                  <a:pt x="178736" y="211519"/>
                </a:lnTo>
                <a:lnTo>
                  <a:pt x="211072" y="178909"/>
                </a:lnTo>
                <a:lnTo>
                  <a:pt x="227835" y="138034"/>
                </a:lnTo>
                <a:lnTo>
                  <a:pt x="229930" y="114959"/>
                </a:lnTo>
                <a:lnTo>
                  <a:pt x="227835" y="91906"/>
                </a:lnTo>
                <a:lnTo>
                  <a:pt x="211072" y="51191"/>
                </a:lnTo>
                <a:lnTo>
                  <a:pt x="178736" y="18857"/>
                </a:lnTo>
                <a:lnTo>
                  <a:pt x="138014" y="2094"/>
                </a:lnTo>
                <a:lnTo>
                  <a:pt x="114959" y="0"/>
                </a:lnTo>
                <a:close/>
              </a:path>
            </a:pathLst>
          </a:custGeom>
          <a:solidFill>
            <a:srgbClr val="EA2128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8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8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8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8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8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8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8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8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8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849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7" name="Google Shape;167;p6"/>
          <p:cNvSpPr txBox="1"/>
          <p:nvPr/>
        </p:nvSpPr>
        <p:spPr>
          <a:xfrm>
            <a:off x="680416" y="2177525"/>
            <a:ext cx="3397179" cy="19363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232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8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8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8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8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8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8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8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8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8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7701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100"/>
              <a:buFont typeface="Arial"/>
              <a:buNone/>
            </a:pPr>
            <a:r>
              <a:rPr lang="en-US" sz="2486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Quem decide está na</a:t>
            </a:r>
            <a:endParaRPr sz="2486" b="1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7701" marR="0" lvl="0" indent="0" algn="l" rtl="0">
              <a:lnSpc>
                <a:spcPct val="10426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100"/>
              <a:buFont typeface="Arial"/>
              <a:buNone/>
            </a:pPr>
            <a:r>
              <a:rPr lang="en-US" sz="2486" b="1" i="0" u="none" strike="noStrike" cap="none">
                <a:solidFill>
                  <a:srgbClr val="E10613"/>
                </a:solidFill>
                <a:latin typeface="Trebuchet MS"/>
                <a:ea typeface="Trebuchet MS"/>
                <a:cs typeface="Trebuchet MS"/>
                <a:sym typeface="Trebuchet MS"/>
              </a:rPr>
              <a:t>Anuga Select Brazil.</a:t>
            </a:r>
            <a:endParaRPr sz="2486" b="1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7701" marR="3466" lvl="0" indent="0" algn="l" rtl="0">
              <a:lnSpc>
                <a:spcPct val="121500"/>
              </a:lnSpc>
              <a:spcBef>
                <a:spcPts val="1883"/>
              </a:spcBef>
              <a:spcAft>
                <a:spcPts val="0"/>
              </a:spcAft>
              <a:buClr>
                <a:srgbClr val="000000"/>
              </a:buClr>
              <a:buSzPts val="2150"/>
              <a:buFont typeface="Arial"/>
              <a:buNone/>
            </a:pPr>
            <a:r>
              <a:rPr lang="en-US" sz="1304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A Anuga realizará sua 8ª edição em 2027, no Distrito Anhembi, consolidando-se como uma das principais feiras do setor de alimentos e bebidas no Brasil.</a:t>
            </a:r>
            <a:endParaRPr sz="1304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68" name="Google Shape;168;p6"/>
          <p:cNvSpPr txBox="1"/>
          <p:nvPr/>
        </p:nvSpPr>
        <p:spPr>
          <a:xfrm>
            <a:off x="680416" y="4468023"/>
            <a:ext cx="3312222" cy="172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701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8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8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8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8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8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8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8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8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8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7701" marR="3466" lvl="0" indent="0" algn="l" rtl="0">
              <a:lnSpc>
                <a:spcPct val="1215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50"/>
              <a:buFont typeface="Arial"/>
              <a:buNone/>
            </a:pPr>
            <a:r>
              <a:rPr lang="en-US" sz="1304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A cada edição, a feira registra crescimento contínuo, superando os resultados do ano anterior e ampliando sua relevância no mercado. O evento reúne profissionais e empresas em um ambiente estratégico de negócios, networking, lançamentos e tendências do setor.</a:t>
            </a:r>
            <a:endParaRPr sz="1304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169" name="Google Shape;169;p6" title="Asset 2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659482" y="2586793"/>
            <a:ext cx="4435944" cy="38641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6" title="Asset 6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685955" y="0"/>
            <a:ext cx="2505618" cy="685714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843366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148;p6" descr="Padrão do plano de fundo&#10;&#10;O conteúdo gerado por IA pode estar incorreto.">
            <a:extLst>
              <a:ext uri="{FF2B5EF4-FFF2-40B4-BE49-F238E27FC236}">
                <a16:creationId xmlns:a16="http://schemas.microsoft.com/office/drawing/2014/main" id="{1CEC65AC-4182-A889-7DAB-0D46882DF26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28" y="0"/>
            <a:ext cx="12191144" cy="6857518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25"/>
          <p:cNvSpPr txBox="1"/>
          <p:nvPr/>
        </p:nvSpPr>
        <p:spPr>
          <a:xfrm>
            <a:off x="3451562" y="4925932"/>
            <a:ext cx="2644438" cy="1441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200"/>
            </a:pPr>
            <a:r>
              <a:rPr lang="pt-BR" sz="1700">
                <a:latin typeface="Trebuchet MS"/>
                <a:ea typeface="Roboto"/>
                <a:cs typeface="Roboto"/>
                <a:sym typeface="Roboto"/>
              </a:rPr>
              <a:t>Diferenciação em um ambiente de alta concorrência</a:t>
            </a:r>
            <a:endParaRPr lang="pt-BR" sz="1700">
              <a:latin typeface="Trebuchet MS"/>
              <a:ea typeface="Roboto"/>
              <a:cs typeface="Roboto"/>
            </a:endParaRPr>
          </a:p>
        </p:txBody>
      </p:sp>
      <p:sp>
        <p:nvSpPr>
          <p:cNvPr id="3" name="Google Shape;130;p25">
            <a:extLst>
              <a:ext uri="{FF2B5EF4-FFF2-40B4-BE49-F238E27FC236}">
                <a16:creationId xmlns:a16="http://schemas.microsoft.com/office/drawing/2014/main" id="{D9E631CB-D0AC-0887-DFE2-518731966051}"/>
              </a:ext>
            </a:extLst>
          </p:cNvPr>
          <p:cNvSpPr txBox="1"/>
          <p:nvPr/>
        </p:nvSpPr>
        <p:spPr>
          <a:xfrm>
            <a:off x="723110" y="4925933"/>
            <a:ext cx="2644438" cy="11797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200"/>
            </a:pPr>
            <a:r>
              <a:rPr lang="pt-BR" sz="1700">
                <a:latin typeface="Trebuchet MS"/>
                <a:ea typeface="Roboto"/>
                <a:cs typeface="Roboto"/>
                <a:sym typeface="Roboto"/>
              </a:rPr>
              <a:t>Maior exposição para sua marca</a:t>
            </a:r>
            <a:endParaRPr lang="pt-BR" sz="1700">
              <a:latin typeface="Trebuchet MS"/>
              <a:ea typeface="Roboto"/>
              <a:cs typeface="Roboto"/>
            </a:endParaRPr>
          </a:p>
        </p:txBody>
      </p:sp>
      <p:sp>
        <p:nvSpPr>
          <p:cNvPr id="6" name="Google Shape;130;p25">
            <a:extLst>
              <a:ext uri="{FF2B5EF4-FFF2-40B4-BE49-F238E27FC236}">
                <a16:creationId xmlns:a16="http://schemas.microsoft.com/office/drawing/2014/main" id="{C60B6944-7486-B0AE-3705-8A38AA24B90C}"/>
              </a:ext>
            </a:extLst>
          </p:cNvPr>
          <p:cNvSpPr txBox="1"/>
          <p:nvPr/>
        </p:nvSpPr>
        <p:spPr>
          <a:xfrm>
            <a:off x="8908466" y="4925931"/>
            <a:ext cx="2644438" cy="1441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200"/>
            </a:pPr>
            <a:r>
              <a:rPr lang="pt-BR" sz="1700">
                <a:latin typeface="Trebuchet MS"/>
                <a:ea typeface="Roboto"/>
                <a:cs typeface="Roboto"/>
                <a:sym typeface="Roboto"/>
              </a:rPr>
              <a:t>Transforme visibilidade em oportunidades comerciais</a:t>
            </a:r>
            <a:endParaRPr lang="pt-BR" sz="1700">
              <a:latin typeface="Trebuchet MS"/>
              <a:ea typeface="Roboto"/>
              <a:cs typeface="Roboto"/>
            </a:endParaRPr>
          </a:p>
        </p:txBody>
      </p:sp>
      <p:sp>
        <p:nvSpPr>
          <p:cNvPr id="7" name="Google Shape;130;p25">
            <a:extLst>
              <a:ext uri="{FF2B5EF4-FFF2-40B4-BE49-F238E27FC236}">
                <a16:creationId xmlns:a16="http://schemas.microsoft.com/office/drawing/2014/main" id="{AFAB53E7-3C3C-7341-5740-ED966DF561D2}"/>
              </a:ext>
            </a:extLst>
          </p:cNvPr>
          <p:cNvSpPr txBox="1"/>
          <p:nvPr/>
        </p:nvSpPr>
        <p:spPr>
          <a:xfrm>
            <a:off x="6180014" y="4925932"/>
            <a:ext cx="2644438" cy="1441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200"/>
            </a:pPr>
            <a:r>
              <a:rPr lang="pt-BR" sz="1700">
                <a:latin typeface="Trebuchet MS"/>
                <a:ea typeface="Roboto"/>
                <a:cs typeface="Roboto"/>
                <a:sym typeface="Roboto"/>
              </a:rPr>
              <a:t>Conexão direta com compradores qualificados</a:t>
            </a:r>
            <a:endParaRPr lang="pt-BR" sz="1700">
              <a:latin typeface="Trebuchet MS"/>
              <a:ea typeface="Roboto"/>
              <a:cs typeface="Roboto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2DFE883C-428B-6B09-1F8C-7ACC40CA3B65}"/>
              </a:ext>
            </a:extLst>
          </p:cNvPr>
          <p:cNvSpPr txBox="1"/>
          <p:nvPr/>
        </p:nvSpPr>
        <p:spPr>
          <a:xfrm>
            <a:off x="599739" y="448343"/>
            <a:ext cx="10951028" cy="80021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pt-BR" sz="2800" b="1" i="0" u="none" strike="noStrike" baseline="0">
                <a:latin typeface="Trebuchet MS"/>
              </a:rPr>
              <a:t>Por que investir em</a:t>
            </a:r>
            <a:r>
              <a:rPr lang="pt-BR" sz="2800" b="1" i="0" u="none" strike="noStrike" baseline="0">
                <a:solidFill>
                  <a:srgbClr val="EA2128"/>
                </a:solidFill>
                <a:latin typeface="Trebuchet MS"/>
              </a:rPr>
              <a:t> </a:t>
            </a:r>
            <a:r>
              <a:rPr lang="pt-BR" sz="2800" b="1" i="0" u="none" strike="noStrike" baseline="0">
                <a:solidFill>
                  <a:srgbClr val="C00000"/>
                </a:solidFill>
                <a:latin typeface="Trebuchet MS"/>
              </a:rPr>
              <a:t>Merchandising na Anuga </a:t>
            </a:r>
            <a:r>
              <a:rPr lang="pt-BR" sz="2800" b="1" i="0" u="none" strike="noStrike" baseline="0" err="1">
                <a:solidFill>
                  <a:srgbClr val="C00000"/>
                </a:solidFill>
                <a:latin typeface="Trebuchet MS"/>
              </a:rPr>
              <a:t>Select</a:t>
            </a:r>
            <a:r>
              <a:rPr lang="pt-BR" sz="2800" b="1" i="0" u="none" strike="noStrike" baseline="0">
                <a:solidFill>
                  <a:srgbClr val="C00000"/>
                </a:solidFill>
                <a:latin typeface="Trebuchet MS"/>
              </a:rPr>
              <a:t> Brazil </a:t>
            </a:r>
            <a:endParaRPr lang="pt-BR">
              <a:solidFill>
                <a:srgbClr val="C00000"/>
              </a:solidFill>
            </a:endParaRPr>
          </a:p>
          <a:p>
            <a:endParaRPr lang="pt-BR"/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D1F94AFE-4067-C8A4-6160-9AACFA6823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3771" y="4417980"/>
            <a:ext cx="10631715" cy="235464"/>
          </a:xfrm>
          <a:prstGeom prst="rect">
            <a:avLst/>
          </a:prstGeom>
        </p:spPr>
      </p:pic>
      <p:pic>
        <p:nvPicPr>
          <p:cNvPr id="14" name="Imagem 13">
            <a:extLst>
              <a:ext uri="{FF2B5EF4-FFF2-40B4-BE49-F238E27FC236}">
                <a16:creationId xmlns:a16="http://schemas.microsoft.com/office/drawing/2014/main" id="{1C903264-8524-7394-C361-595CC8C1D85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5218" y="1552801"/>
            <a:ext cx="2696936" cy="2779940"/>
          </a:xfrm>
          <a:prstGeom prst="rect">
            <a:avLst/>
          </a:prstGeom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BB1110A2-7A7C-F79E-0CB8-218800681F6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59776" y="1552800"/>
            <a:ext cx="2696160" cy="2779940"/>
          </a:xfrm>
          <a:prstGeom prst="rect">
            <a:avLst/>
          </a:prstGeom>
        </p:spPr>
      </p:pic>
      <p:pic>
        <p:nvPicPr>
          <p:cNvPr id="16" name="Imagem 15">
            <a:extLst>
              <a:ext uri="{FF2B5EF4-FFF2-40B4-BE49-F238E27FC236}">
                <a16:creationId xmlns:a16="http://schemas.microsoft.com/office/drawing/2014/main" id="{5009EDBE-7148-04AE-7614-C37C4F73CFD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52176" y="1552799"/>
            <a:ext cx="2696160" cy="2779940"/>
          </a:xfrm>
          <a:prstGeom prst="rect">
            <a:avLst/>
          </a:prstGeom>
        </p:spPr>
      </p:pic>
      <p:pic>
        <p:nvPicPr>
          <p:cNvPr id="17" name="Imagem 16">
            <a:extLst>
              <a:ext uri="{FF2B5EF4-FFF2-40B4-BE49-F238E27FC236}">
                <a16:creationId xmlns:a16="http://schemas.microsoft.com/office/drawing/2014/main" id="{511DCB80-2DF1-728C-AD01-BC3C4CE11F9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857881" y="1554008"/>
            <a:ext cx="2696160" cy="277994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16D3E7B3-6E20-8A39-841D-7E9A5FD30E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0838" y="3697061"/>
            <a:ext cx="4530725" cy="581479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FA9587AC-012F-E718-0C08-3E3CCD62B921}"/>
              </a:ext>
            </a:extLst>
          </p:cNvPr>
          <p:cNvSpPr txBox="1"/>
          <p:nvPr/>
        </p:nvSpPr>
        <p:spPr>
          <a:xfrm>
            <a:off x="417589" y="3794881"/>
            <a:ext cx="4536922" cy="3231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t-BR" sz="15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Divulgação e estratégia andam juntas!</a:t>
            </a:r>
            <a:endParaRPr lang="pt-BR" sz="1500">
              <a:solidFill>
                <a:schemeClr val="bg1"/>
              </a:solidFill>
              <a:latin typeface="Trebuchet MS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8BD310C1-54E9-ACDF-F4C9-6B09762A262D}"/>
              </a:ext>
            </a:extLst>
          </p:cNvPr>
          <p:cNvSpPr txBox="1"/>
          <p:nvPr/>
        </p:nvSpPr>
        <p:spPr>
          <a:xfrm>
            <a:off x="1980897" y="2374902"/>
            <a:ext cx="2743200" cy="43088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pt-BR" sz="2100">
                <a:solidFill>
                  <a:schemeClr val="bg1"/>
                </a:solidFill>
                <a:latin typeface="Trebuchet MS"/>
                <a:cs typeface="Arial"/>
              </a:rPr>
              <a:t>MERCHANDISING: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BB454191-71DE-3AA1-7587-D72302C19A5E}"/>
              </a:ext>
            </a:extLst>
          </p:cNvPr>
          <p:cNvSpPr txBox="1"/>
          <p:nvPr/>
        </p:nvSpPr>
        <p:spPr>
          <a:xfrm>
            <a:off x="1915280" y="2511879"/>
            <a:ext cx="3947885" cy="124649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pt-BR" sz="7500" b="1">
                <a:solidFill>
                  <a:schemeClr val="bg1"/>
                </a:solidFill>
                <a:latin typeface="Trebuchet MS"/>
                <a:cs typeface="Arial"/>
              </a:rPr>
              <a:t>Digital</a:t>
            </a:r>
            <a:endParaRPr lang="pt-BR" sz="7500" b="1">
              <a:solidFill>
                <a:schemeClr val="bg1"/>
              </a:solidFill>
              <a:latin typeface="Trebuchet MS"/>
            </a:endParaRP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33B3739B-1D0C-5190-429F-6863733472B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789" y="2452234"/>
            <a:ext cx="1232444" cy="1024618"/>
          </a:xfrm>
          <a:prstGeom prst="rect">
            <a:avLst/>
          </a:prstGeom>
        </p:spPr>
      </p:pic>
      <p:pic>
        <p:nvPicPr>
          <p:cNvPr id="12" name="Imagem 11" descr="Logotipo&#10;&#10;O conteúdo gerado por IA pode estar incorreto.">
            <a:extLst>
              <a:ext uri="{FF2B5EF4-FFF2-40B4-BE49-F238E27FC236}">
                <a16:creationId xmlns:a16="http://schemas.microsoft.com/office/drawing/2014/main" id="{8A70F329-B26D-11BB-BA42-C70E00135AF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09628" y="4706030"/>
            <a:ext cx="1988458" cy="1495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91701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4492C270-7DC2-B556-04D2-632A31149BB3}"/>
              </a:ext>
            </a:extLst>
          </p:cNvPr>
          <p:cNvSpPr txBox="1"/>
          <p:nvPr/>
        </p:nvSpPr>
        <p:spPr>
          <a:xfrm>
            <a:off x="428218" y="412749"/>
            <a:ext cx="3993660" cy="95410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2800" b="1">
                <a:latin typeface="TrebuchetMS"/>
              </a:rPr>
              <a:t>Público B2B que</a:t>
            </a:r>
          </a:p>
          <a:p>
            <a:r>
              <a:rPr lang="pt-BR" sz="2800" b="1">
                <a:solidFill>
                  <a:srgbClr val="FF0000"/>
                </a:solidFill>
                <a:latin typeface="TrebuchetMS"/>
              </a:rPr>
              <a:t>Movimenta negócios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2FDFD3C4-92BF-9617-2864-DC50DB8F9F11}"/>
              </a:ext>
            </a:extLst>
          </p:cNvPr>
          <p:cNvSpPr txBox="1"/>
          <p:nvPr/>
        </p:nvSpPr>
        <p:spPr>
          <a:xfrm>
            <a:off x="6592603" y="334594"/>
            <a:ext cx="3993660" cy="101566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6000" b="1">
                <a:solidFill>
                  <a:srgbClr val="FF0000"/>
                </a:solidFill>
                <a:latin typeface="TrebuchetMS"/>
              </a:rPr>
              <a:t>+250.000</a:t>
            </a:r>
            <a:endParaRPr lang="pt-BR"/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B9DD799D-B82A-C2C8-DB1B-7A22F49FD7E3}"/>
              </a:ext>
            </a:extLst>
          </p:cNvPr>
          <p:cNvSpPr txBox="1"/>
          <p:nvPr/>
        </p:nvSpPr>
        <p:spPr>
          <a:xfrm>
            <a:off x="6601557" y="1230106"/>
            <a:ext cx="1580659" cy="29238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1300">
                <a:solidFill>
                  <a:srgbClr val="FF0000"/>
                </a:solidFill>
                <a:latin typeface="TrebuchetMS"/>
              </a:rPr>
              <a:t>Sessões/ ano 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64B0DA7B-2C6B-AC86-6DE6-43D30C97C5ED}"/>
              </a:ext>
            </a:extLst>
          </p:cNvPr>
          <p:cNvSpPr txBox="1"/>
          <p:nvPr/>
        </p:nvSpPr>
        <p:spPr>
          <a:xfrm>
            <a:off x="6601556" y="1493874"/>
            <a:ext cx="3681043" cy="29238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1300">
                <a:latin typeface="TrebuchetMS"/>
              </a:rPr>
              <a:t>Sua marca no radar de quem decide negócios.</a:t>
            </a:r>
            <a:endParaRPr lang="pt-BR"/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FEFF417E-32F8-97A5-6881-71ED06AA9A89}"/>
              </a:ext>
            </a:extLst>
          </p:cNvPr>
          <p:cNvSpPr txBox="1"/>
          <p:nvPr/>
        </p:nvSpPr>
        <p:spPr>
          <a:xfrm>
            <a:off x="7207249" y="2255874"/>
            <a:ext cx="3681043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1600" b="1">
                <a:solidFill>
                  <a:srgbClr val="000000"/>
                </a:solidFill>
                <a:latin typeface="TrebuchetMS"/>
              </a:rPr>
              <a:t>Páginas mais acessadas</a:t>
            </a:r>
            <a:endParaRPr lang="pt-BR" sz="1600" b="1">
              <a:solidFill>
                <a:srgbClr val="000000"/>
              </a:solidFill>
            </a:endParaRP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441A0863-AB40-1366-A5AA-9B6E0E9DD009}"/>
              </a:ext>
            </a:extLst>
          </p:cNvPr>
          <p:cNvSpPr txBox="1"/>
          <p:nvPr/>
        </p:nvSpPr>
        <p:spPr>
          <a:xfrm>
            <a:off x="7275634" y="2871335"/>
            <a:ext cx="3681043" cy="49244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1300" b="1">
                <a:latin typeface="TrebuchetMS"/>
              </a:rPr>
              <a:t>Home do Site (PT): 54,5% dos acessos</a:t>
            </a:r>
          </a:p>
          <a:p>
            <a:r>
              <a:rPr lang="pt-BR" sz="1200">
                <a:latin typeface="TrebuchetMS"/>
              </a:rPr>
              <a:t>Impacto máximo logo na entrada.</a:t>
            </a: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9BE605C2-732B-D81F-64B2-D9C5FB5F083A}"/>
              </a:ext>
            </a:extLst>
          </p:cNvPr>
          <p:cNvSpPr txBox="1"/>
          <p:nvPr/>
        </p:nvSpPr>
        <p:spPr>
          <a:xfrm>
            <a:off x="7275634" y="3633334"/>
            <a:ext cx="3681043" cy="49244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1300" b="1">
                <a:latin typeface="TrebuchetMS"/>
              </a:rPr>
              <a:t>Lista de Expositores: 11,6% dos acessos</a:t>
            </a:r>
            <a:endParaRPr lang="pt-BR"/>
          </a:p>
          <a:p>
            <a:r>
              <a:rPr lang="pt-BR" sz="1200">
                <a:latin typeface="TrebuchetMS"/>
              </a:rPr>
              <a:t>Quem busca marcas e produtos.</a:t>
            </a:r>
            <a:endParaRPr lang="pt-BR"/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14008EE4-8AC7-6A44-0FDB-9D34D1AA2EDE}"/>
              </a:ext>
            </a:extLst>
          </p:cNvPr>
          <p:cNvSpPr txBox="1"/>
          <p:nvPr/>
        </p:nvSpPr>
        <p:spPr>
          <a:xfrm>
            <a:off x="7275634" y="4414872"/>
            <a:ext cx="3681043" cy="4770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1300" b="1">
                <a:latin typeface="Segoe UI"/>
                <a:cs typeface="Segoe UI"/>
              </a:rPr>
              <a:t>Home do Site (ENG): 10,1% dos acessos</a:t>
            </a:r>
            <a:endParaRPr lang="en-US" sz="1300">
              <a:latin typeface="Segoe UI"/>
              <a:cs typeface="Segoe UI"/>
            </a:endParaRPr>
          </a:p>
          <a:p>
            <a:r>
              <a:rPr lang="pt-BR" sz="1200">
                <a:latin typeface="Segoe UI"/>
                <a:cs typeface="Segoe UI"/>
              </a:rPr>
              <a:t>Visibilidade Internacional </a:t>
            </a:r>
            <a:endParaRPr lang="en-US"/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F9A3D94D-770D-55BC-0619-E8A425C0ABF2}"/>
              </a:ext>
            </a:extLst>
          </p:cNvPr>
          <p:cNvSpPr txBox="1"/>
          <p:nvPr/>
        </p:nvSpPr>
        <p:spPr>
          <a:xfrm>
            <a:off x="7561384" y="5400750"/>
            <a:ext cx="4013196" cy="89255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2000" b="1">
                <a:solidFill>
                  <a:srgbClr val="FF0000"/>
                </a:solidFill>
                <a:latin typeface="TrebuchetMS"/>
              </a:rPr>
              <a:t>+46 mil seguidores</a:t>
            </a:r>
            <a:endParaRPr lang="pt-BR" sz="2000">
              <a:solidFill>
                <a:srgbClr val="FF0000"/>
              </a:solidFill>
              <a:latin typeface="Aptos" panose="02110004020202020204"/>
            </a:endParaRPr>
          </a:p>
          <a:p>
            <a:r>
              <a:rPr lang="pt-BR" sz="2000" b="1">
                <a:solidFill>
                  <a:srgbClr val="FF0000"/>
                </a:solidFill>
                <a:latin typeface="TrebuchetMS"/>
              </a:rPr>
              <a:t>nas redes sociais</a:t>
            </a:r>
            <a:endParaRPr lang="pt-BR" sz="2000">
              <a:solidFill>
                <a:srgbClr val="FF0000"/>
              </a:solidFill>
              <a:latin typeface="Aptos" panose="02110004020202020204"/>
            </a:endParaRPr>
          </a:p>
          <a:p>
            <a:r>
              <a:rPr lang="pt-BR" sz="1200">
                <a:ea typeface="+mn-lt"/>
                <a:cs typeface="+mn-lt"/>
              </a:rPr>
              <a:t>Sua marca também em evidência nas mídias oficiais.</a:t>
            </a:r>
            <a:endParaRPr lang="pt-BR"/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05082681-79D6-8978-C52B-6FD35774B4B3}"/>
              </a:ext>
            </a:extLst>
          </p:cNvPr>
          <p:cNvSpPr txBox="1"/>
          <p:nvPr/>
        </p:nvSpPr>
        <p:spPr>
          <a:xfrm>
            <a:off x="476250" y="4219492"/>
            <a:ext cx="838199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pt-BR" sz="1400" b="1">
                <a:latin typeface="TrebuchetMS"/>
              </a:rPr>
              <a:t>25-34</a:t>
            </a:r>
            <a:endParaRPr lang="pt-BR"/>
          </a:p>
        </p:txBody>
      </p:sp>
      <p:sp>
        <p:nvSpPr>
          <p:cNvPr id="25" name="CaixaDeTexto 22">
            <a:extLst>
              <a:ext uri="{FF2B5EF4-FFF2-40B4-BE49-F238E27FC236}">
                <a16:creationId xmlns:a16="http://schemas.microsoft.com/office/drawing/2014/main" id="{E24F0FB0-C894-9415-5A92-4F89CADD0280}"/>
              </a:ext>
            </a:extLst>
          </p:cNvPr>
          <p:cNvSpPr txBox="1"/>
          <p:nvPr/>
        </p:nvSpPr>
        <p:spPr>
          <a:xfrm>
            <a:off x="476250" y="4551646"/>
            <a:ext cx="838199" cy="307777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t-BR" sz="1400" b="1">
                <a:latin typeface="TrebuchetMS"/>
              </a:rPr>
              <a:t>18-24</a:t>
            </a:r>
            <a:endParaRPr lang="pt-BR"/>
          </a:p>
        </p:txBody>
      </p:sp>
      <p:sp>
        <p:nvSpPr>
          <p:cNvPr id="26" name="CaixaDeTexto 22">
            <a:extLst>
              <a:ext uri="{FF2B5EF4-FFF2-40B4-BE49-F238E27FC236}">
                <a16:creationId xmlns:a16="http://schemas.microsoft.com/office/drawing/2014/main" id="{77F1145C-2F5D-B942-E623-28D4399E0F5A}"/>
              </a:ext>
            </a:extLst>
          </p:cNvPr>
          <p:cNvSpPr txBox="1"/>
          <p:nvPr/>
        </p:nvSpPr>
        <p:spPr>
          <a:xfrm>
            <a:off x="476250" y="4883801"/>
            <a:ext cx="838199" cy="307777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t-BR" sz="1400" b="1">
                <a:latin typeface="TrebuchetMS"/>
              </a:rPr>
              <a:t>35-34</a:t>
            </a:r>
            <a:endParaRPr lang="pt-BR"/>
          </a:p>
        </p:txBody>
      </p:sp>
      <p:sp>
        <p:nvSpPr>
          <p:cNvPr id="27" name="CaixaDeTexto 22">
            <a:extLst>
              <a:ext uri="{FF2B5EF4-FFF2-40B4-BE49-F238E27FC236}">
                <a16:creationId xmlns:a16="http://schemas.microsoft.com/office/drawing/2014/main" id="{2DCFC38D-5100-1D8E-1E90-2E8301CB58A4}"/>
              </a:ext>
            </a:extLst>
          </p:cNvPr>
          <p:cNvSpPr txBox="1"/>
          <p:nvPr/>
        </p:nvSpPr>
        <p:spPr>
          <a:xfrm>
            <a:off x="476250" y="5225723"/>
            <a:ext cx="838199" cy="307777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t-BR" sz="1400" b="1">
                <a:latin typeface="TrebuchetMS"/>
              </a:rPr>
              <a:t>55-64</a:t>
            </a:r>
            <a:endParaRPr lang="pt-BR"/>
          </a:p>
        </p:txBody>
      </p:sp>
      <p:sp>
        <p:nvSpPr>
          <p:cNvPr id="28" name="CaixaDeTexto 22">
            <a:extLst>
              <a:ext uri="{FF2B5EF4-FFF2-40B4-BE49-F238E27FC236}">
                <a16:creationId xmlns:a16="http://schemas.microsoft.com/office/drawing/2014/main" id="{128C8F74-C30B-54D0-97BA-1FD73AD89036}"/>
              </a:ext>
            </a:extLst>
          </p:cNvPr>
          <p:cNvSpPr txBox="1"/>
          <p:nvPr/>
        </p:nvSpPr>
        <p:spPr>
          <a:xfrm>
            <a:off x="593481" y="5577415"/>
            <a:ext cx="838199" cy="307777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t-BR" sz="1400" b="1">
                <a:latin typeface="TrebuchetMS"/>
              </a:rPr>
              <a:t>65+</a:t>
            </a:r>
            <a:endParaRPr lang="pt-BR"/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08FE6A38-1F8F-A751-B658-F47E8209F10B}"/>
              </a:ext>
            </a:extLst>
          </p:cNvPr>
          <p:cNvSpPr txBox="1"/>
          <p:nvPr/>
        </p:nvSpPr>
        <p:spPr>
          <a:xfrm>
            <a:off x="1179634" y="5890030"/>
            <a:ext cx="838199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pt-BR" sz="1200">
                <a:solidFill>
                  <a:schemeClr val="bg1">
                    <a:lumMod val="76000"/>
                  </a:schemeClr>
                </a:solidFill>
                <a:latin typeface="TrebuchetMS"/>
              </a:rPr>
              <a:t>0</a:t>
            </a:r>
          </a:p>
        </p:txBody>
      </p:sp>
      <p:sp>
        <p:nvSpPr>
          <p:cNvPr id="31" name="CaixaDeTexto 30">
            <a:extLst>
              <a:ext uri="{FF2B5EF4-FFF2-40B4-BE49-F238E27FC236}">
                <a16:creationId xmlns:a16="http://schemas.microsoft.com/office/drawing/2014/main" id="{AF6214D5-24F5-B5E5-3011-A0E0E9150684}"/>
              </a:ext>
            </a:extLst>
          </p:cNvPr>
          <p:cNvSpPr txBox="1"/>
          <p:nvPr/>
        </p:nvSpPr>
        <p:spPr>
          <a:xfrm>
            <a:off x="1941633" y="5899798"/>
            <a:ext cx="838199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1200">
                <a:solidFill>
                  <a:schemeClr val="bg1">
                    <a:lumMod val="76000"/>
                  </a:schemeClr>
                </a:solidFill>
                <a:latin typeface="TrebuchetMS"/>
              </a:rPr>
              <a:t>2 mil</a:t>
            </a:r>
            <a:endParaRPr lang="pt-BR">
              <a:solidFill>
                <a:schemeClr val="bg1">
                  <a:lumMod val="76000"/>
                </a:schemeClr>
              </a:solidFill>
            </a:endParaRPr>
          </a:p>
        </p:txBody>
      </p: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101BB04E-0E21-6EFB-66F6-8F2E35A1451D}"/>
              </a:ext>
            </a:extLst>
          </p:cNvPr>
          <p:cNvSpPr txBox="1"/>
          <p:nvPr/>
        </p:nvSpPr>
        <p:spPr>
          <a:xfrm>
            <a:off x="2859940" y="5899798"/>
            <a:ext cx="838199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1200">
                <a:solidFill>
                  <a:schemeClr val="bg1">
                    <a:lumMod val="76000"/>
                  </a:schemeClr>
                </a:solidFill>
                <a:ea typeface="+mn-lt"/>
                <a:cs typeface="+mn-lt"/>
              </a:rPr>
              <a:t>4 mil</a:t>
            </a:r>
          </a:p>
        </p:txBody>
      </p: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2F68B397-AABC-89DA-42D4-53675DEA0E47}"/>
              </a:ext>
            </a:extLst>
          </p:cNvPr>
          <p:cNvSpPr txBox="1"/>
          <p:nvPr/>
        </p:nvSpPr>
        <p:spPr>
          <a:xfrm>
            <a:off x="3856402" y="5899798"/>
            <a:ext cx="838199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1200">
                <a:solidFill>
                  <a:schemeClr val="bg1">
                    <a:lumMod val="76000"/>
                  </a:schemeClr>
                </a:solidFill>
                <a:latin typeface="TrebuchetMS"/>
              </a:rPr>
              <a:t>6 mil</a:t>
            </a:r>
            <a:endParaRPr lang="pt-BR">
              <a:solidFill>
                <a:schemeClr val="bg1">
                  <a:lumMod val="76000"/>
                </a:schemeClr>
              </a:solidFill>
            </a:endParaRPr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4E2BF3A0-D2D1-06EA-EB6A-AB42CAE8CF55}"/>
              </a:ext>
            </a:extLst>
          </p:cNvPr>
          <p:cNvSpPr txBox="1"/>
          <p:nvPr/>
        </p:nvSpPr>
        <p:spPr>
          <a:xfrm>
            <a:off x="4862633" y="5899798"/>
            <a:ext cx="838199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1200">
                <a:solidFill>
                  <a:schemeClr val="bg1">
                    <a:lumMod val="76000"/>
                  </a:schemeClr>
                </a:solidFill>
                <a:latin typeface="TrebuchetMS"/>
              </a:rPr>
              <a:t>8 mil</a:t>
            </a:r>
            <a:endParaRPr lang="pt-BR"/>
          </a:p>
        </p:txBody>
      </p:sp>
      <p:grpSp>
        <p:nvGrpSpPr>
          <p:cNvPr id="2" name="Agrupar 1">
            <a:extLst>
              <a:ext uri="{FF2B5EF4-FFF2-40B4-BE49-F238E27FC236}">
                <a16:creationId xmlns:a16="http://schemas.microsoft.com/office/drawing/2014/main" id="{5EF32AD8-EFCC-18C5-431F-BD432A724E55}"/>
              </a:ext>
            </a:extLst>
          </p:cNvPr>
          <p:cNvGrpSpPr/>
          <p:nvPr/>
        </p:nvGrpSpPr>
        <p:grpSpPr>
          <a:xfrm>
            <a:off x="1277325" y="1786953"/>
            <a:ext cx="4257430" cy="1498152"/>
            <a:chOff x="1472710" y="1786953"/>
            <a:chExt cx="4257430" cy="1498152"/>
          </a:xfrm>
        </p:grpSpPr>
        <p:sp>
          <p:nvSpPr>
            <p:cNvPr id="4" name="CaixaDeTexto 3">
              <a:extLst>
                <a:ext uri="{FF2B5EF4-FFF2-40B4-BE49-F238E27FC236}">
                  <a16:creationId xmlns:a16="http://schemas.microsoft.com/office/drawing/2014/main" id="{AFC2B4C9-00F8-7B49-A42A-3A5A7A41F1BF}"/>
                </a:ext>
              </a:extLst>
            </p:cNvPr>
            <p:cNvSpPr txBox="1"/>
            <p:nvPr/>
          </p:nvSpPr>
          <p:spPr>
            <a:xfrm>
              <a:off x="1482481" y="1786954"/>
              <a:ext cx="838199" cy="369332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pt-BR" b="1">
                  <a:latin typeface="TrebuchetMS"/>
                </a:rPr>
                <a:t>46,9%</a:t>
              </a:r>
            </a:p>
          </p:txBody>
        </p:sp>
        <p:sp>
          <p:nvSpPr>
            <p:cNvPr id="7" name="CaixaDeTexto 6">
              <a:extLst>
                <a:ext uri="{FF2B5EF4-FFF2-40B4-BE49-F238E27FC236}">
                  <a16:creationId xmlns:a16="http://schemas.microsoft.com/office/drawing/2014/main" id="{CA784294-9FBF-40DD-433A-092E1A41A055}"/>
                </a:ext>
              </a:extLst>
            </p:cNvPr>
            <p:cNvSpPr txBox="1"/>
            <p:nvPr/>
          </p:nvSpPr>
          <p:spPr>
            <a:xfrm>
              <a:off x="4423019" y="1786953"/>
              <a:ext cx="838199" cy="365760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pt-BR" b="1">
                  <a:latin typeface="TrebuchetMS"/>
                </a:rPr>
                <a:t>53,1%</a:t>
              </a:r>
            </a:p>
          </p:txBody>
        </p:sp>
        <p:sp>
          <p:nvSpPr>
            <p:cNvPr id="8" name="CaixaDeTexto 7">
              <a:extLst>
                <a:ext uri="{FF2B5EF4-FFF2-40B4-BE49-F238E27FC236}">
                  <a16:creationId xmlns:a16="http://schemas.microsoft.com/office/drawing/2014/main" id="{E865F462-4AB7-43CA-49BB-0ADB93253B86}"/>
                </a:ext>
              </a:extLst>
            </p:cNvPr>
            <p:cNvSpPr txBox="1"/>
            <p:nvPr/>
          </p:nvSpPr>
          <p:spPr>
            <a:xfrm>
              <a:off x="1482480" y="2695491"/>
              <a:ext cx="984737" cy="369332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pt-BR" b="1">
                  <a:latin typeface="TrebuchetMS"/>
                </a:rPr>
                <a:t>64,9%</a:t>
              </a:r>
              <a:endParaRPr lang="pt-BR"/>
            </a:p>
          </p:txBody>
        </p:sp>
        <p:sp>
          <p:nvSpPr>
            <p:cNvPr id="9" name="CaixaDeTexto 8">
              <a:extLst>
                <a:ext uri="{FF2B5EF4-FFF2-40B4-BE49-F238E27FC236}">
                  <a16:creationId xmlns:a16="http://schemas.microsoft.com/office/drawing/2014/main" id="{50F75178-EE22-96FC-FC74-FA0EFB15E4AB}"/>
                </a:ext>
              </a:extLst>
            </p:cNvPr>
            <p:cNvSpPr txBox="1"/>
            <p:nvPr/>
          </p:nvSpPr>
          <p:spPr>
            <a:xfrm>
              <a:off x="4423019" y="2695492"/>
              <a:ext cx="974968" cy="369332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pt-BR" b="1">
                  <a:latin typeface="TrebuchetMS"/>
                </a:rPr>
                <a:t>34,9%</a:t>
              </a:r>
              <a:endParaRPr lang="pt-BR"/>
            </a:p>
          </p:txBody>
        </p:sp>
        <p:sp>
          <p:nvSpPr>
            <p:cNvPr id="10" name="CaixaDeTexto 9">
              <a:extLst>
                <a:ext uri="{FF2B5EF4-FFF2-40B4-BE49-F238E27FC236}">
                  <a16:creationId xmlns:a16="http://schemas.microsoft.com/office/drawing/2014/main" id="{382F314F-2E60-0A4C-A7CC-D08F03702A00}"/>
                </a:ext>
              </a:extLst>
            </p:cNvPr>
            <p:cNvSpPr txBox="1"/>
            <p:nvPr/>
          </p:nvSpPr>
          <p:spPr>
            <a:xfrm>
              <a:off x="1472711" y="2099569"/>
              <a:ext cx="1307122" cy="276999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pt-BR" sz="1200">
                  <a:solidFill>
                    <a:srgbClr val="FF0000"/>
                  </a:solidFill>
                  <a:latin typeface="TrebuchetMS"/>
                </a:rPr>
                <a:t>Homem</a:t>
              </a:r>
            </a:p>
          </p:txBody>
        </p:sp>
        <p:sp>
          <p:nvSpPr>
            <p:cNvPr id="11" name="CaixaDeTexto 10">
              <a:extLst>
                <a:ext uri="{FF2B5EF4-FFF2-40B4-BE49-F238E27FC236}">
                  <a16:creationId xmlns:a16="http://schemas.microsoft.com/office/drawing/2014/main" id="{EA1CE221-C449-A0EC-9F18-EAF228913F0B}"/>
                </a:ext>
              </a:extLst>
            </p:cNvPr>
            <p:cNvSpPr txBox="1"/>
            <p:nvPr/>
          </p:nvSpPr>
          <p:spPr>
            <a:xfrm>
              <a:off x="4423018" y="2099568"/>
              <a:ext cx="1307122" cy="276999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pt-BR" sz="1200">
                  <a:solidFill>
                    <a:srgbClr val="FF0000"/>
                  </a:solidFill>
                  <a:latin typeface="TrebuchetMS"/>
                </a:rPr>
                <a:t>Mulher</a:t>
              </a:r>
              <a:endParaRPr lang="pt-BR"/>
            </a:p>
          </p:txBody>
        </p:sp>
        <p:sp>
          <p:nvSpPr>
            <p:cNvPr id="12" name="CaixaDeTexto 11">
              <a:extLst>
                <a:ext uri="{FF2B5EF4-FFF2-40B4-BE49-F238E27FC236}">
                  <a16:creationId xmlns:a16="http://schemas.microsoft.com/office/drawing/2014/main" id="{0F11AB5C-000F-97B2-2FC5-6DA03A36D2AF}"/>
                </a:ext>
              </a:extLst>
            </p:cNvPr>
            <p:cNvSpPr txBox="1"/>
            <p:nvPr/>
          </p:nvSpPr>
          <p:spPr>
            <a:xfrm>
              <a:off x="4423018" y="3008106"/>
              <a:ext cx="1307122" cy="276999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pt-BR" sz="1200">
                  <a:solidFill>
                    <a:srgbClr val="FF0000"/>
                  </a:solidFill>
                  <a:latin typeface="TrebuchetMS"/>
                </a:rPr>
                <a:t>Mobile</a:t>
              </a:r>
              <a:endParaRPr lang="pt-BR"/>
            </a:p>
          </p:txBody>
        </p:sp>
        <p:sp>
          <p:nvSpPr>
            <p:cNvPr id="13" name="CaixaDeTexto 12">
              <a:extLst>
                <a:ext uri="{FF2B5EF4-FFF2-40B4-BE49-F238E27FC236}">
                  <a16:creationId xmlns:a16="http://schemas.microsoft.com/office/drawing/2014/main" id="{85449DCA-96D2-3C19-9D3D-ABA75B06AEDA}"/>
                </a:ext>
              </a:extLst>
            </p:cNvPr>
            <p:cNvSpPr txBox="1"/>
            <p:nvPr/>
          </p:nvSpPr>
          <p:spPr>
            <a:xfrm>
              <a:off x="1472710" y="2998336"/>
              <a:ext cx="1307122" cy="276999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pt-BR" sz="1200" err="1">
                  <a:solidFill>
                    <a:srgbClr val="FF0000"/>
                  </a:solidFill>
                  <a:latin typeface="TrebuchetMS"/>
                </a:rPr>
                <a:t>Destkop</a:t>
              </a:r>
              <a:endParaRPr lang="pt-BR" err="1"/>
            </a:p>
          </p:txBody>
        </p:sp>
        <p:sp>
          <p:nvSpPr>
            <p:cNvPr id="37" name="Retângulo 36">
              <a:extLst>
                <a:ext uri="{FF2B5EF4-FFF2-40B4-BE49-F238E27FC236}">
                  <a16:creationId xmlns:a16="http://schemas.microsoft.com/office/drawing/2014/main" id="{64F5FA14-5167-7041-9563-AA78F01ACEE4}"/>
                </a:ext>
              </a:extLst>
            </p:cNvPr>
            <p:cNvSpPr/>
            <p:nvPr/>
          </p:nvSpPr>
          <p:spPr>
            <a:xfrm>
              <a:off x="3113128" y="2158999"/>
              <a:ext cx="1215454" cy="127814"/>
            </a:xfrm>
            <a:prstGeom prst="rect">
              <a:avLst/>
            </a:prstGeom>
            <a:solidFill>
              <a:srgbClr val="FAC8C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5" name="Retângulo 34">
              <a:extLst>
                <a:ext uri="{FF2B5EF4-FFF2-40B4-BE49-F238E27FC236}">
                  <a16:creationId xmlns:a16="http://schemas.microsoft.com/office/drawing/2014/main" id="{3DC35E1B-2A5A-ED8A-882A-421BBFA16B96}"/>
                </a:ext>
              </a:extLst>
            </p:cNvPr>
            <p:cNvSpPr/>
            <p:nvPr/>
          </p:nvSpPr>
          <p:spPr>
            <a:xfrm>
              <a:off x="2331591" y="2159000"/>
              <a:ext cx="1215454" cy="127814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8" name="Retângulo 37">
              <a:extLst>
                <a:ext uri="{FF2B5EF4-FFF2-40B4-BE49-F238E27FC236}">
                  <a16:creationId xmlns:a16="http://schemas.microsoft.com/office/drawing/2014/main" id="{A2B665EC-28BD-B9DD-1032-5F0E5C4087E0}"/>
                </a:ext>
              </a:extLst>
            </p:cNvPr>
            <p:cNvSpPr/>
            <p:nvPr/>
          </p:nvSpPr>
          <p:spPr>
            <a:xfrm>
              <a:off x="3113128" y="3067537"/>
              <a:ext cx="1215454" cy="127814"/>
            </a:xfrm>
            <a:prstGeom prst="rect">
              <a:avLst/>
            </a:prstGeom>
            <a:solidFill>
              <a:srgbClr val="FAC8C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9" name="Retângulo 38">
              <a:extLst>
                <a:ext uri="{FF2B5EF4-FFF2-40B4-BE49-F238E27FC236}">
                  <a16:creationId xmlns:a16="http://schemas.microsoft.com/office/drawing/2014/main" id="{50FE2734-C01F-897C-2F92-54651FCE2070}"/>
                </a:ext>
              </a:extLst>
            </p:cNvPr>
            <p:cNvSpPr/>
            <p:nvPr/>
          </p:nvSpPr>
          <p:spPr>
            <a:xfrm>
              <a:off x="2331591" y="3067538"/>
              <a:ext cx="1215454" cy="127814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41" name="Retângulo 40">
              <a:extLst>
                <a:ext uri="{FF2B5EF4-FFF2-40B4-BE49-F238E27FC236}">
                  <a16:creationId xmlns:a16="http://schemas.microsoft.com/office/drawing/2014/main" id="{51A539D4-1010-335F-BD47-7064335482BE}"/>
                </a:ext>
              </a:extLst>
            </p:cNvPr>
            <p:cNvSpPr/>
            <p:nvPr/>
          </p:nvSpPr>
          <p:spPr>
            <a:xfrm>
              <a:off x="2409744" y="3067538"/>
              <a:ext cx="1215454" cy="127814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44" name="Retângulo 43">
            <a:extLst>
              <a:ext uri="{FF2B5EF4-FFF2-40B4-BE49-F238E27FC236}">
                <a16:creationId xmlns:a16="http://schemas.microsoft.com/office/drawing/2014/main" id="{3A28D147-7CFE-C6DF-BCD9-4380F50F15B3}"/>
              </a:ext>
            </a:extLst>
          </p:cNvPr>
          <p:cNvSpPr/>
          <p:nvPr/>
        </p:nvSpPr>
        <p:spPr>
          <a:xfrm>
            <a:off x="1315589" y="4298461"/>
            <a:ext cx="1215454" cy="127814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5" name="Retângulo 44">
            <a:extLst>
              <a:ext uri="{FF2B5EF4-FFF2-40B4-BE49-F238E27FC236}">
                <a16:creationId xmlns:a16="http://schemas.microsoft.com/office/drawing/2014/main" id="{0B759E7E-BECB-5B57-D367-D23C43956EF0}"/>
              </a:ext>
            </a:extLst>
          </p:cNvPr>
          <p:cNvSpPr/>
          <p:nvPr/>
        </p:nvSpPr>
        <p:spPr>
          <a:xfrm>
            <a:off x="2487896" y="4298461"/>
            <a:ext cx="1215454" cy="127814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6" name="Retângulo 45">
            <a:extLst>
              <a:ext uri="{FF2B5EF4-FFF2-40B4-BE49-F238E27FC236}">
                <a16:creationId xmlns:a16="http://schemas.microsoft.com/office/drawing/2014/main" id="{B63FF3AC-45AA-874D-E4F0-42A4AC22DBCE}"/>
              </a:ext>
            </a:extLst>
          </p:cNvPr>
          <p:cNvSpPr/>
          <p:nvPr/>
        </p:nvSpPr>
        <p:spPr>
          <a:xfrm>
            <a:off x="3274787" y="4298461"/>
            <a:ext cx="2092275" cy="127814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7" name="Retângulo 46">
            <a:extLst>
              <a:ext uri="{FF2B5EF4-FFF2-40B4-BE49-F238E27FC236}">
                <a16:creationId xmlns:a16="http://schemas.microsoft.com/office/drawing/2014/main" id="{E6D60935-EC74-AFA1-55C1-2E3ABDF27952}"/>
              </a:ext>
            </a:extLst>
          </p:cNvPr>
          <p:cNvSpPr/>
          <p:nvPr/>
        </p:nvSpPr>
        <p:spPr>
          <a:xfrm>
            <a:off x="1325358" y="4640384"/>
            <a:ext cx="1215454" cy="127814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8" name="Retângulo 47">
            <a:extLst>
              <a:ext uri="{FF2B5EF4-FFF2-40B4-BE49-F238E27FC236}">
                <a16:creationId xmlns:a16="http://schemas.microsoft.com/office/drawing/2014/main" id="{ECC18D7A-CF99-3DD5-64E9-54B7D399C968}"/>
              </a:ext>
            </a:extLst>
          </p:cNvPr>
          <p:cNvSpPr/>
          <p:nvPr/>
        </p:nvSpPr>
        <p:spPr>
          <a:xfrm>
            <a:off x="2430618" y="4640384"/>
            <a:ext cx="1893947" cy="127814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9" name="Retângulo 48">
            <a:extLst>
              <a:ext uri="{FF2B5EF4-FFF2-40B4-BE49-F238E27FC236}">
                <a16:creationId xmlns:a16="http://schemas.microsoft.com/office/drawing/2014/main" id="{BCE95950-A78C-32E2-1EAC-ACF58FBBF826}"/>
              </a:ext>
            </a:extLst>
          </p:cNvPr>
          <p:cNvSpPr/>
          <p:nvPr/>
        </p:nvSpPr>
        <p:spPr>
          <a:xfrm>
            <a:off x="1325358" y="4982306"/>
            <a:ext cx="1215454" cy="127814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0" name="Retângulo 49">
            <a:extLst>
              <a:ext uri="{FF2B5EF4-FFF2-40B4-BE49-F238E27FC236}">
                <a16:creationId xmlns:a16="http://schemas.microsoft.com/office/drawing/2014/main" id="{E18D7337-4F15-464A-D147-313DA476F8CC}"/>
              </a:ext>
            </a:extLst>
          </p:cNvPr>
          <p:cNvSpPr/>
          <p:nvPr/>
        </p:nvSpPr>
        <p:spPr>
          <a:xfrm>
            <a:off x="1612679" y="4982307"/>
            <a:ext cx="2102715" cy="127814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1" name="Retângulo 50">
            <a:extLst>
              <a:ext uri="{FF2B5EF4-FFF2-40B4-BE49-F238E27FC236}">
                <a16:creationId xmlns:a16="http://schemas.microsoft.com/office/drawing/2014/main" id="{6B092082-B2CB-ED54-E971-A9D64A8EFA23}"/>
              </a:ext>
            </a:extLst>
          </p:cNvPr>
          <p:cNvSpPr/>
          <p:nvPr/>
        </p:nvSpPr>
        <p:spPr>
          <a:xfrm>
            <a:off x="1315588" y="5314460"/>
            <a:ext cx="902839" cy="12781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3" name="Retângulo 52">
            <a:extLst>
              <a:ext uri="{FF2B5EF4-FFF2-40B4-BE49-F238E27FC236}">
                <a16:creationId xmlns:a16="http://schemas.microsoft.com/office/drawing/2014/main" id="{02C72524-46B1-E7EB-FBE0-67570B532C87}"/>
              </a:ext>
            </a:extLst>
          </p:cNvPr>
          <p:cNvSpPr/>
          <p:nvPr/>
        </p:nvSpPr>
        <p:spPr>
          <a:xfrm>
            <a:off x="1314919" y="5604861"/>
            <a:ext cx="614179" cy="12781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54" name="Conector de Seta Reta 53">
            <a:extLst>
              <a:ext uri="{FF2B5EF4-FFF2-40B4-BE49-F238E27FC236}">
                <a16:creationId xmlns:a16="http://schemas.microsoft.com/office/drawing/2014/main" id="{BA1EE6FC-2B89-87FC-7D9D-72271C9D4B4A}"/>
              </a:ext>
            </a:extLst>
          </p:cNvPr>
          <p:cNvCxnSpPr/>
          <p:nvPr/>
        </p:nvCxnSpPr>
        <p:spPr>
          <a:xfrm>
            <a:off x="714116" y="3563154"/>
            <a:ext cx="4753708" cy="25400"/>
          </a:xfrm>
          <a:prstGeom prst="straightConnector1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Conector de Seta Reta 54">
            <a:extLst>
              <a:ext uri="{FF2B5EF4-FFF2-40B4-BE49-F238E27FC236}">
                <a16:creationId xmlns:a16="http://schemas.microsoft.com/office/drawing/2014/main" id="{330E51CF-B1DF-D29D-3771-711399781E2D}"/>
              </a:ext>
            </a:extLst>
          </p:cNvPr>
          <p:cNvCxnSpPr>
            <a:cxnSpLocks/>
          </p:cNvCxnSpPr>
          <p:nvPr/>
        </p:nvCxnSpPr>
        <p:spPr>
          <a:xfrm flipV="1">
            <a:off x="6145808" y="413555"/>
            <a:ext cx="5863" cy="5924060"/>
          </a:xfrm>
          <a:prstGeom prst="straightConnector1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Conector de Seta Reta 55">
            <a:extLst>
              <a:ext uri="{FF2B5EF4-FFF2-40B4-BE49-F238E27FC236}">
                <a16:creationId xmlns:a16="http://schemas.microsoft.com/office/drawing/2014/main" id="{C55DD9D9-CFFF-ED2D-88F3-54EEB890B3B8}"/>
              </a:ext>
            </a:extLst>
          </p:cNvPr>
          <p:cNvCxnSpPr>
            <a:cxnSpLocks/>
          </p:cNvCxnSpPr>
          <p:nvPr/>
        </p:nvCxnSpPr>
        <p:spPr>
          <a:xfrm>
            <a:off x="6673346" y="1941461"/>
            <a:ext cx="4753708" cy="25400"/>
          </a:xfrm>
          <a:prstGeom prst="straightConnector1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Conector de Seta Reta 56">
            <a:extLst>
              <a:ext uri="{FF2B5EF4-FFF2-40B4-BE49-F238E27FC236}">
                <a16:creationId xmlns:a16="http://schemas.microsoft.com/office/drawing/2014/main" id="{3B3802ED-BE21-E9F5-A32F-1F304B64D5B2}"/>
              </a:ext>
            </a:extLst>
          </p:cNvPr>
          <p:cNvCxnSpPr>
            <a:cxnSpLocks/>
          </p:cNvCxnSpPr>
          <p:nvPr/>
        </p:nvCxnSpPr>
        <p:spPr>
          <a:xfrm>
            <a:off x="6673346" y="5126230"/>
            <a:ext cx="4753708" cy="25400"/>
          </a:xfrm>
          <a:prstGeom prst="straightConnector1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9" name="Retângulo 58">
            <a:extLst>
              <a:ext uri="{FF2B5EF4-FFF2-40B4-BE49-F238E27FC236}">
                <a16:creationId xmlns:a16="http://schemas.microsoft.com/office/drawing/2014/main" id="{9A9AD183-8107-A555-8F7A-02FB8A6F9280}"/>
              </a:ext>
            </a:extLst>
          </p:cNvPr>
          <p:cNvSpPr/>
          <p:nvPr/>
        </p:nvSpPr>
        <p:spPr>
          <a:xfrm rot="16200000" flipH="1">
            <a:off x="695011" y="1290748"/>
            <a:ext cx="28121" cy="382512"/>
          </a:xfrm>
          <a:prstGeom prst="rect">
            <a:avLst/>
          </a:prstGeom>
          <a:solidFill>
            <a:srgbClr val="E10B1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000000"/>
              </a:solidFill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F735C50B-3034-36D9-5D0A-D7B816A769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528" y="2752468"/>
            <a:ext cx="678172" cy="532449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774828B5-A62C-8F93-FD78-736AD7F196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5400" y="2754651"/>
            <a:ext cx="327969" cy="528085"/>
          </a:xfrm>
          <a:prstGeom prst="rect">
            <a:avLst/>
          </a:prstGeom>
        </p:spPr>
      </p:pic>
      <p:pic>
        <p:nvPicPr>
          <p:cNvPr id="30" name="Imagem 29">
            <a:extLst>
              <a:ext uri="{FF2B5EF4-FFF2-40B4-BE49-F238E27FC236}">
                <a16:creationId xmlns:a16="http://schemas.microsoft.com/office/drawing/2014/main" id="{BCD30E44-571E-2001-4C4C-734683FCCD1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4038" y="1788989"/>
            <a:ext cx="542925" cy="525097"/>
          </a:xfrm>
          <a:prstGeom prst="rect">
            <a:avLst/>
          </a:prstGeom>
        </p:spPr>
      </p:pic>
      <p:pic>
        <p:nvPicPr>
          <p:cNvPr id="36" name="Imagem 35">
            <a:extLst>
              <a:ext uri="{FF2B5EF4-FFF2-40B4-BE49-F238E27FC236}">
                <a16:creationId xmlns:a16="http://schemas.microsoft.com/office/drawing/2014/main" id="{1268DD29-11DE-8440-90E8-7A6B5C8C534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85990" y="1788989"/>
            <a:ext cx="496559" cy="525097"/>
          </a:xfrm>
          <a:prstGeom prst="rect">
            <a:avLst/>
          </a:prstGeom>
        </p:spPr>
      </p:pic>
      <p:pic>
        <p:nvPicPr>
          <p:cNvPr id="40" name="Imagem 39">
            <a:extLst>
              <a:ext uri="{FF2B5EF4-FFF2-40B4-BE49-F238E27FC236}">
                <a16:creationId xmlns:a16="http://schemas.microsoft.com/office/drawing/2014/main" id="{5DFDA543-C415-C531-CA69-0DA7A9E41D5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99971" y="2146177"/>
            <a:ext cx="516060" cy="533645"/>
          </a:xfrm>
          <a:prstGeom prst="rect">
            <a:avLst/>
          </a:prstGeom>
        </p:spPr>
      </p:pic>
      <p:sp>
        <p:nvSpPr>
          <p:cNvPr id="60" name="CaixaDeTexto 59">
            <a:extLst>
              <a:ext uri="{FF2B5EF4-FFF2-40B4-BE49-F238E27FC236}">
                <a16:creationId xmlns:a16="http://schemas.microsoft.com/office/drawing/2014/main" id="{8CA9BE43-37E0-8FE9-2AF2-8C36B7B57D6C}"/>
              </a:ext>
            </a:extLst>
          </p:cNvPr>
          <p:cNvSpPr txBox="1"/>
          <p:nvPr/>
        </p:nvSpPr>
        <p:spPr>
          <a:xfrm>
            <a:off x="6677269" y="2867804"/>
            <a:ext cx="744378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2800" b="1">
                <a:solidFill>
                  <a:srgbClr val="FF0000"/>
                </a:solidFill>
                <a:latin typeface="TrebuchetMS-Bold"/>
              </a:rPr>
              <a:t>1</a:t>
            </a:r>
            <a:r>
              <a:rPr lang="pt-BR" sz="2800">
                <a:solidFill>
                  <a:srgbClr val="FF0000"/>
                </a:solidFill>
                <a:latin typeface="TrebuchetMS-Bold"/>
                <a:ea typeface="+mn-lt"/>
                <a:cs typeface="+mn-lt"/>
              </a:rPr>
              <a:t>º</a:t>
            </a:r>
            <a:endParaRPr lang="pt-BR" sz="2800">
              <a:solidFill>
                <a:srgbClr val="333333"/>
              </a:solidFill>
              <a:highlight>
                <a:srgbClr val="F5F5F5"/>
              </a:highlight>
              <a:latin typeface="TrebuchetMS-Bold"/>
              <a:ea typeface="Open Sans"/>
              <a:cs typeface="Open Sans"/>
            </a:endParaRPr>
          </a:p>
        </p:txBody>
      </p:sp>
      <p:sp>
        <p:nvSpPr>
          <p:cNvPr id="61" name="CaixaDeTexto 60">
            <a:extLst>
              <a:ext uri="{FF2B5EF4-FFF2-40B4-BE49-F238E27FC236}">
                <a16:creationId xmlns:a16="http://schemas.microsoft.com/office/drawing/2014/main" id="{415B213D-9480-10F9-B5A9-A209F64430D5}"/>
              </a:ext>
            </a:extLst>
          </p:cNvPr>
          <p:cNvSpPr txBox="1"/>
          <p:nvPr/>
        </p:nvSpPr>
        <p:spPr>
          <a:xfrm>
            <a:off x="6677268" y="3576089"/>
            <a:ext cx="1894566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2800" b="1">
                <a:solidFill>
                  <a:srgbClr val="FF0000"/>
                </a:solidFill>
                <a:latin typeface="TrebuchetMS-Bold"/>
              </a:rPr>
              <a:t>2</a:t>
            </a:r>
            <a:r>
              <a:rPr lang="pt-BR" sz="2800">
                <a:solidFill>
                  <a:srgbClr val="FF0000"/>
                </a:solidFill>
                <a:latin typeface="TrebuchetMS-Bold"/>
                <a:ea typeface="+mn-lt"/>
                <a:cs typeface="+mn-lt"/>
              </a:rPr>
              <a:t>º</a:t>
            </a:r>
            <a:endParaRPr lang="pt-BR" sz="2800">
              <a:solidFill>
                <a:srgbClr val="333333"/>
              </a:solidFill>
              <a:highlight>
                <a:srgbClr val="F5F5F5"/>
              </a:highlight>
              <a:latin typeface="TrebuchetMS-Bold"/>
              <a:ea typeface="Open Sans"/>
              <a:cs typeface="Open Sans"/>
            </a:endParaRPr>
          </a:p>
        </p:txBody>
      </p:sp>
      <p:sp>
        <p:nvSpPr>
          <p:cNvPr id="62" name="CaixaDeTexto 61">
            <a:extLst>
              <a:ext uri="{FF2B5EF4-FFF2-40B4-BE49-F238E27FC236}">
                <a16:creationId xmlns:a16="http://schemas.microsoft.com/office/drawing/2014/main" id="{98486705-0FF2-94C4-33C8-E1AA7206759D}"/>
              </a:ext>
            </a:extLst>
          </p:cNvPr>
          <p:cNvSpPr txBox="1"/>
          <p:nvPr/>
        </p:nvSpPr>
        <p:spPr>
          <a:xfrm>
            <a:off x="6677267" y="4412969"/>
            <a:ext cx="600604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2800" b="1">
                <a:solidFill>
                  <a:srgbClr val="FF0000"/>
                </a:solidFill>
                <a:latin typeface="TrebuchetMS-Bold"/>
              </a:rPr>
              <a:t>3</a:t>
            </a:r>
            <a:r>
              <a:rPr lang="pt-BR" sz="2800">
                <a:solidFill>
                  <a:srgbClr val="FF0000"/>
                </a:solidFill>
                <a:latin typeface="TrebuchetMS-Bold"/>
                <a:ea typeface="+mn-lt"/>
                <a:cs typeface="+mn-lt"/>
              </a:rPr>
              <a:t>º</a:t>
            </a:r>
            <a:endParaRPr lang="pt-BR" sz="2800">
              <a:solidFill>
                <a:srgbClr val="333333"/>
              </a:solidFill>
              <a:highlight>
                <a:srgbClr val="F5F5F5"/>
              </a:highlight>
              <a:latin typeface="TrebuchetMS-Bold"/>
              <a:ea typeface="Open Sans"/>
              <a:cs typeface="Open Sans"/>
            </a:endParaRPr>
          </a:p>
        </p:txBody>
      </p:sp>
      <p:pic>
        <p:nvPicPr>
          <p:cNvPr id="63" name="Imagem 62">
            <a:extLst>
              <a:ext uri="{FF2B5EF4-FFF2-40B4-BE49-F238E27FC236}">
                <a16:creationId xmlns:a16="http://schemas.microsoft.com/office/drawing/2014/main" id="{359FEACB-C7BC-6AF9-4B25-54707C536EB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92358" y="5581649"/>
            <a:ext cx="838200" cy="520701"/>
          </a:xfrm>
          <a:prstGeom prst="rect">
            <a:avLst/>
          </a:prstGeom>
        </p:spPr>
      </p:pic>
      <p:sp>
        <p:nvSpPr>
          <p:cNvPr id="19" name="CaixaDeTexto 18">
            <a:extLst>
              <a:ext uri="{FF2B5EF4-FFF2-40B4-BE49-F238E27FC236}">
                <a16:creationId xmlns:a16="http://schemas.microsoft.com/office/drawing/2014/main" id="{9E417788-434F-954E-F527-421934175C9D}"/>
              </a:ext>
            </a:extLst>
          </p:cNvPr>
          <p:cNvSpPr txBox="1"/>
          <p:nvPr/>
        </p:nvSpPr>
        <p:spPr>
          <a:xfrm>
            <a:off x="359434" y="6333226"/>
            <a:ext cx="6096000" cy="53091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050">
                <a:latin typeface="TrebuchetMS"/>
              </a:rPr>
              <a:t>*Dados </a:t>
            </a:r>
            <a:r>
              <a:rPr lang="en-US" sz="1050" err="1">
                <a:latin typeface="TrebuchetMS"/>
              </a:rPr>
              <a:t>coletados</a:t>
            </a:r>
            <a:r>
              <a:rPr lang="en-US" sz="1050">
                <a:latin typeface="TrebuchetMS"/>
              </a:rPr>
              <a:t> de 01 de </a:t>
            </a:r>
            <a:r>
              <a:rPr lang="en-US" sz="1050" err="1">
                <a:latin typeface="TrebuchetMS"/>
              </a:rPr>
              <a:t>abril</a:t>
            </a:r>
            <a:r>
              <a:rPr lang="en-US" sz="1050">
                <a:latin typeface="TrebuchetMS"/>
              </a:rPr>
              <a:t>/2025 a 01 de </a:t>
            </a:r>
            <a:r>
              <a:rPr lang="en-US" sz="1050" err="1">
                <a:latin typeface="TrebuchetMS"/>
              </a:rPr>
              <a:t>agosto</a:t>
            </a:r>
            <a:r>
              <a:rPr lang="en-US" sz="1050">
                <a:latin typeface="TrebuchetMS"/>
              </a:rPr>
              <a:t> /2026</a:t>
            </a:r>
          </a:p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403281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Shape 128">
          <a:extLst>
            <a:ext uri="{FF2B5EF4-FFF2-40B4-BE49-F238E27FC236}">
              <a16:creationId xmlns:a16="http://schemas.microsoft.com/office/drawing/2014/main" id="{336691BF-1F41-9D04-1628-822BE36B8A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5">
            <a:extLst>
              <a:ext uri="{FF2B5EF4-FFF2-40B4-BE49-F238E27FC236}">
                <a16:creationId xmlns:a16="http://schemas.microsoft.com/office/drawing/2014/main" id="{42AF7626-CA27-1315-B6DB-F6A02130865E}"/>
              </a:ext>
            </a:extLst>
          </p:cNvPr>
          <p:cNvSpPr txBox="1"/>
          <p:nvPr/>
        </p:nvSpPr>
        <p:spPr>
          <a:xfrm>
            <a:off x="621510" y="996139"/>
            <a:ext cx="4852613" cy="10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r>
              <a:rPr lang="pt-BR" sz="1300">
                <a:latin typeface="Trebuchet MS"/>
              </a:rPr>
              <a:t>A Home do site oficial é o lugar por onde todo mundo passa. </a:t>
            </a:r>
          </a:p>
          <a:p>
            <a:endParaRPr lang="pt-BR" sz="1300">
              <a:latin typeface="Trebuchet MS"/>
            </a:endParaRPr>
          </a:p>
          <a:p>
            <a:r>
              <a:rPr lang="pt-BR" sz="1300">
                <a:latin typeface="Trebuchet MS"/>
              </a:rPr>
              <a:t>É a primeira impressão que sua marca deixa em quem busca negócios na </a:t>
            </a:r>
            <a:r>
              <a:rPr lang="pt-BR" sz="1300" b="1" err="1">
                <a:solidFill>
                  <a:srgbClr val="DF1F26"/>
                </a:solidFill>
                <a:latin typeface="Trebuchet MS"/>
              </a:rPr>
              <a:t>Anuga</a:t>
            </a:r>
            <a:r>
              <a:rPr lang="pt-BR" sz="1300" b="1">
                <a:solidFill>
                  <a:srgbClr val="DF1F26"/>
                </a:solidFill>
                <a:latin typeface="Trebuchet MS"/>
              </a:rPr>
              <a:t> </a:t>
            </a:r>
            <a:r>
              <a:rPr lang="pt-BR" sz="1300" b="1" err="1">
                <a:solidFill>
                  <a:srgbClr val="DF1F26"/>
                </a:solidFill>
                <a:latin typeface="Trebuchet MS"/>
              </a:rPr>
              <a:t>Select</a:t>
            </a:r>
            <a:r>
              <a:rPr lang="pt-BR" sz="1300" b="1">
                <a:solidFill>
                  <a:srgbClr val="DF1F26"/>
                </a:solidFill>
                <a:latin typeface="Trebuchet MS"/>
              </a:rPr>
              <a:t> </a:t>
            </a:r>
            <a:r>
              <a:rPr lang="pt-BR" sz="1300" b="1" err="1">
                <a:solidFill>
                  <a:srgbClr val="DF1F26"/>
                </a:solidFill>
                <a:latin typeface="Trebuchet MS"/>
              </a:rPr>
              <a:t>Brazil</a:t>
            </a:r>
            <a:r>
              <a:rPr lang="pt-BR" sz="1300" b="1">
                <a:solidFill>
                  <a:srgbClr val="DF1F26"/>
                </a:solidFill>
                <a:latin typeface="Trebuchet MS"/>
              </a:rPr>
              <a:t>.</a:t>
            </a:r>
          </a:p>
        </p:txBody>
      </p:sp>
      <p:grpSp>
        <p:nvGrpSpPr>
          <p:cNvPr id="17" name="Agrupar 16">
            <a:extLst>
              <a:ext uri="{FF2B5EF4-FFF2-40B4-BE49-F238E27FC236}">
                <a16:creationId xmlns:a16="http://schemas.microsoft.com/office/drawing/2014/main" id="{AFDEDDC8-C0FB-C045-B981-86443FEE49C3}"/>
              </a:ext>
            </a:extLst>
          </p:cNvPr>
          <p:cNvGrpSpPr/>
          <p:nvPr/>
        </p:nvGrpSpPr>
        <p:grpSpPr>
          <a:xfrm>
            <a:off x="4917061" y="5201153"/>
            <a:ext cx="3885550" cy="1372480"/>
            <a:chOff x="722432" y="5389838"/>
            <a:chExt cx="3885550" cy="1372480"/>
          </a:xfrm>
        </p:grpSpPr>
        <p:pic>
          <p:nvPicPr>
            <p:cNvPr id="10" name="Imagem 9">
              <a:extLst>
                <a:ext uri="{FF2B5EF4-FFF2-40B4-BE49-F238E27FC236}">
                  <a16:creationId xmlns:a16="http://schemas.microsoft.com/office/drawing/2014/main" id="{208D8AB0-7CE7-A12F-5F31-2478193B683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t="3896" r="53229" b="-29012"/>
            <a:stretch>
              <a:fillRect/>
            </a:stretch>
          </p:blipFill>
          <p:spPr>
            <a:xfrm>
              <a:off x="722432" y="6098353"/>
              <a:ext cx="1945966" cy="663965"/>
            </a:xfrm>
            <a:prstGeom prst="rect">
              <a:avLst/>
            </a:prstGeom>
          </p:spPr>
        </p:pic>
        <p:sp>
          <p:nvSpPr>
            <p:cNvPr id="5" name="CaixaDeTexto 4">
              <a:extLst>
                <a:ext uri="{FF2B5EF4-FFF2-40B4-BE49-F238E27FC236}">
                  <a16:creationId xmlns:a16="http://schemas.microsoft.com/office/drawing/2014/main" id="{6FEC3C11-EA7B-7540-5AA8-540ED0DAD036}"/>
                </a:ext>
              </a:extLst>
            </p:cNvPr>
            <p:cNvSpPr txBox="1"/>
            <p:nvPr/>
          </p:nvSpPr>
          <p:spPr>
            <a:xfrm>
              <a:off x="793582" y="5389838"/>
              <a:ext cx="1705429" cy="646331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r>
                <a:rPr lang="pt-BR">
                  <a:solidFill>
                    <a:srgbClr val="DF1F26"/>
                  </a:solidFill>
                  <a:latin typeface="Trebuchet MS"/>
                </a:rPr>
                <a:t>Cotas: 3</a:t>
              </a:r>
            </a:p>
            <a:p>
              <a:r>
                <a:rPr lang="pt-BR" b="1">
                  <a:solidFill>
                    <a:srgbClr val="DF1F26"/>
                  </a:solidFill>
                  <a:latin typeface="Trebuchet MS"/>
                </a:rPr>
                <a:t>Investimento:</a:t>
              </a:r>
            </a:p>
          </p:txBody>
        </p:sp>
        <p:sp>
          <p:nvSpPr>
            <p:cNvPr id="11" name="CaixaDeTexto 10">
              <a:extLst>
                <a:ext uri="{FF2B5EF4-FFF2-40B4-BE49-F238E27FC236}">
                  <a16:creationId xmlns:a16="http://schemas.microsoft.com/office/drawing/2014/main" id="{F591B223-7D01-4D03-8DD7-635AED048F06}"/>
                </a:ext>
              </a:extLst>
            </p:cNvPr>
            <p:cNvSpPr txBox="1"/>
            <p:nvPr/>
          </p:nvSpPr>
          <p:spPr>
            <a:xfrm>
              <a:off x="880835" y="6120795"/>
              <a:ext cx="3727147" cy="400110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pt-BR" sz="2000" b="1">
                  <a:solidFill>
                    <a:schemeClr val="bg1"/>
                  </a:solidFill>
                  <a:latin typeface="Trebuchet MS"/>
                  <a:ea typeface="+mn-lt"/>
                  <a:cs typeface="+mn-lt"/>
                </a:rPr>
                <a:t>R$ 3.800,00 </a:t>
              </a:r>
              <a:endParaRPr lang="pt-BR" sz="2000">
                <a:solidFill>
                  <a:schemeClr val="bg1"/>
                </a:solidFill>
                <a:latin typeface="Trebuchet MS"/>
                <a:ea typeface="+mn-lt"/>
                <a:cs typeface="+mn-lt"/>
              </a:endParaRPr>
            </a:p>
          </p:txBody>
        </p:sp>
      </p:grpSp>
      <p:grpSp>
        <p:nvGrpSpPr>
          <p:cNvPr id="43" name="Agrupar 42">
            <a:extLst>
              <a:ext uri="{FF2B5EF4-FFF2-40B4-BE49-F238E27FC236}">
                <a16:creationId xmlns:a16="http://schemas.microsoft.com/office/drawing/2014/main" id="{4B9A960D-68C9-4400-6F39-CE686BE0B6D3}"/>
              </a:ext>
            </a:extLst>
          </p:cNvPr>
          <p:cNvGrpSpPr/>
          <p:nvPr/>
        </p:nvGrpSpPr>
        <p:grpSpPr>
          <a:xfrm>
            <a:off x="618624" y="5630442"/>
            <a:ext cx="3856429" cy="701347"/>
            <a:chOff x="1293538" y="4541871"/>
            <a:chExt cx="3856429" cy="701347"/>
          </a:xfrm>
        </p:grpSpPr>
        <p:sp>
          <p:nvSpPr>
            <p:cNvPr id="28" name="CaixaDeTexto 27">
              <a:extLst>
                <a:ext uri="{FF2B5EF4-FFF2-40B4-BE49-F238E27FC236}">
                  <a16:creationId xmlns:a16="http://schemas.microsoft.com/office/drawing/2014/main" id="{981C8845-0132-13CC-558B-FFF49C4307B3}"/>
                </a:ext>
              </a:extLst>
            </p:cNvPr>
            <p:cNvSpPr txBox="1"/>
            <p:nvPr/>
          </p:nvSpPr>
          <p:spPr>
            <a:xfrm>
              <a:off x="1293538" y="4541871"/>
              <a:ext cx="1532545" cy="276999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pt-BR" sz="1200" b="1">
                  <a:solidFill>
                    <a:srgbClr val="DF1F26"/>
                  </a:solidFill>
                  <a:latin typeface="Trebuchet MS"/>
                </a:rPr>
                <a:t>Especificações:</a:t>
              </a:r>
              <a:endParaRPr lang="pt-BR" sz="1200">
                <a:solidFill>
                  <a:srgbClr val="DF1F26"/>
                </a:solidFill>
                <a:latin typeface="Trebuchet MS"/>
              </a:endParaRPr>
            </a:p>
          </p:txBody>
        </p:sp>
        <p:sp>
          <p:nvSpPr>
            <p:cNvPr id="12" name="CaixaDeTexto 11">
              <a:extLst>
                <a:ext uri="{FF2B5EF4-FFF2-40B4-BE49-F238E27FC236}">
                  <a16:creationId xmlns:a16="http://schemas.microsoft.com/office/drawing/2014/main" id="{7E94D9EA-4D35-C484-FD11-013D35309304}"/>
                </a:ext>
              </a:extLst>
            </p:cNvPr>
            <p:cNvSpPr txBox="1"/>
            <p:nvPr/>
          </p:nvSpPr>
          <p:spPr>
            <a:xfrm>
              <a:off x="1809390" y="4854835"/>
              <a:ext cx="857149" cy="369332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r>
                <a:rPr lang="pt-BR" sz="900" b="1">
                  <a:latin typeface="Trebuchet MS"/>
                </a:rPr>
                <a:t>Desktop:</a:t>
              </a:r>
              <a:endParaRPr lang="pt-BR" sz="900">
                <a:latin typeface="Trebuchet MS"/>
              </a:endParaRPr>
            </a:p>
            <a:p>
              <a:r>
                <a:rPr lang="pt-BR" sz="900">
                  <a:latin typeface="Trebuchet MS"/>
                </a:rPr>
                <a:t>900 x 180 </a:t>
              </a:r>
              <a:r>
                <a:rPr lang="pt-BR" sz="900" err="1">
                  <a:latin typeface="Trebuchet MS"/>
                </a:rPr>
                <a:t>px</a:t>
              </a:r>
              <a:endParaRPr lang="pt-BR" sz="900">
                <a:latin typeface="Trebuchet MS"/>
              </a:endParaRPr>
            </a:p>
          </p:txBody>
        </p:sp>
        <p:sp>
          <p:nvSpPr>
            <p:cNvPr id="31" name="CaixaDeTexto 30">
              <a:extLst>
                <a:ext uri="{FF2B5EF4-FFF2-40B4-BE49-F238E27FC236}">
                  <a16:creationId xmlns:a16="http://schemas.microsoft.com/office/drawing/2014/main" id="{5389919F-2941-B15A-6E7E-9413406C0561}"/>
                </a:ext>
              </a:extLst>
            </p:cNvPr>
            <p:cNvSpPr txBox="1"/>
            <p:nvPr/>
          </p:nvSpPr>
          <p:spPr>
            <a:xfrm>
              <a:off x="3028666" y="4865271"/>
              <a:ext cx="857149" cy="369332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r>
                <a:rPr lang="pt-BR" sz="900" b="1">
                  <a:solidFill>
                    <a:srgbClr val="000000"/>
                  </a:solidFill>
                  <a:latin typeface="Trebuchet MS"/>
                </a:rPr>
                <a:t>Mobile:</a:t>
              </a:r>
            </a:p>
            <a:p>
              <a:r>
                <a:rPr lang="pt-BR" sz="900">
                  <a:solidFill>
                    <a:srgbClr val="000000"/>
                  </a:solidFill>
                  <a:latin typeface="Trebuchet MS"/>
                </a:rPr>
                <a:t>500 x 300 </a:t>
              </a:r>
              <a:r>
                <a:rPr lang="pt-BR" sz="900" err="1">
                  <a:solidFill>
                    <a:srgbClr val="000000"/>
                  </a:solidFill>
                  <a:latin typeface="Trebuchet MS"/>
                </a:rPr>
                <a:t>px</a:t>
              </a:r>
              <a:endParaRPr lang="pt-BR" sz="900">
                <a:solidFill>
                  <a:srgbClr val="000000"/>
                </a:solidFill>
                <a:latin typeface="Trebuchet MS"/>
              </a:endParaRPr>
            </a:p>
          </p:txBody>
        </p:sp>
        <p:sp>
          <p:nvSpPr>
            <p:cNvPr id="32" name="CaixaDeTexto 31">
              <a:extLst>
                <a:ext uri="{FF2B5EF4-FFF2-40B4-BE49-F238E27FC236}">
                  <a16:creationId xmlns:a16="http://schemas.microsoft.com/office/drawing/2014/main" id="{DE948E74-EF23-D696-D083-576F56ED37B4}"/>
                </a:ext>
              </a:extLst>
            </p:cNvPr>
            <p:cNvSpPr txBox="1"/>
            <p:nvPr/>
          </p:nvSpPr>
          <p:spPr>
            <a:xfrm>
              <a:off x="4423446" y="4873886"/>
              <a:ext cx="726521" cy="369332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r>
                <a:rPr lang="pt-BR" sz="900" b="1">
                  <a:solidFill>
                    <a:srgbClr val="000000"/>
                  </a:solidFill>
                  <a:latin typeface="Trebuchet MS"/>
                </a:rPr>
                <a:t>Peso:</a:t>
              </a:r>
              <a:endParaRPr lang="pt-BR" sz="900">
                <a:solidFill>
                  <a:srgbClr val="000000"/>
                </a:solidFill>
                <a:latin typeface="Trebuchet MS"/>
              </a:endParaRPr>
            </a:p>
            <a:p>
              <a:r>
                <a:rPr lang="pt-BR" sz="900">
                  <a:solidFill>
                    <a:srgbClr val="000000"/>
                  </a:solidFill>
                  <a:latin typeface="Trebuchet MS"/>
                </a:rPr>
                <a:t>Até 40 </a:t>
              </a:r>
              <a:r>
                <a:rPr lang="pt-BR" sz="900" err="1">
                  <a:solidFill>
                    <a:srgbClr val="000000"/>
                  </a:solidFill>
                  <a:latin typeface="Trebuchet MS"/>
                </a:rPr>
                <a:t>kb</a:t>
              </a:r>
              <a:endParaRPr lang="pt-BR">
                <a:solidFill>
                  <a:srgbClr val="000000"/>
                </a:solidFill>
              </a:endParaRPr>
            </a:p>
          </p:txBody>
        </p:sp>
        <p:pic>
          <p:nvPicPr>
            <p:cNvPr id="7" name="Imagem 6">
              <a:extLst>
                <a:ext uri="{FF2B5EF4-FFF2-40B4-BE49-F238E27FC236}">
                  <a16:creationId xmlns:a16="http://schemas.microsoft.com/office/drawing/2014/main" id="{B364691D-2C6E-5E03-9BEE-D4AE132263B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784688" y="4827151"/>
              <a:ext cx="246079" cy="402527"/>
            </a:xfrm>
            <a:prstGeom prst="rect">
              <a:avLst/>
            </a:prstGeom>
          </p:spPr>
        </p:pic>
        <p:pic>
          <p:nvPicPr>
            <p:cNvPr id="13" name="Imagem 12">
              <a:extLst>
                <a:ext uri="{FF2B5EF4-FFF2-40B4-BE49-F238E27FC236}">
                  <a16:creationId xmlns:a16="http://schemas.microsoft.com/office/drawing/2014/main" id="{13D160C6-9E7E-1A3A-8D03-12877A62308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385248" y="4846319"/>
              <a:ext cx="430639" cy="340600"/>
            </a:xfrm>
            <a:prstGeom prst="rect">
              <a:avLst/>
            </a:prstGeom>
          </p:spPr>
        </p:pic>
        <p:sp>
          <p:nvSpPr>
            <p:cNvPr id="33" name="Retângulo 32">
              <a:extLst>
                <a:ext uri="{FF2B5EF4-FFF2-40B4-BE49-F238E27FC236}">
                  <a16:creationId xmlns:a16="http://schemas.microsoft.com/office/drawing/2014/main" id="{96C5409D-9C11-8920-F444-F4A504ACD3D2}"/>
                </a:ext>
              </a:extLst>
            </p:cNvPr>
            <p:cNvSpPr/>
            <p:nvPr/>
          </p:nvSpPr>
          <p:spPr>
            <a:xfrm flipH="1">
              <a:off x="2652594" y="4867206"/>
              <a:ext cx="22703" cy="310865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endParaRPr lang="pt-BR">
                <a:solidFill>
                  <a:srgbClr val="000000"/>
                </a:solidFill>
              </a:endParaRPr>
            </a:p>
          </p:txBody>
        </p:sp>
        <p:sp>
          <p:nvSpPr>
            <p:cNvPr id="35" name="Retângulo 34">
              <a:extLst>
                <a:ext uri="{FF2B5EF4-FFF2-40B4-BE49-F238E27FC236}">
                  <a16:creationId xmlns:a16="http://schemas.microsoft.com/office/drawing/2014/main" id="{8C298CE1-88FC-EC13-2183-DC8320008F8C}"/>
                </a:ext>
              </a:extLst>
            </p:cNvPr>
            <p:cNvSpPr/>
            <p:nvPr/>
          </p:nvSpPr>
          <p:spPr>
            <a:xfrm flipH="1">
              <a:off x="3877730" y="4867205"/>
              <a:ext cx="22703" cy="310865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endParaRPr lang="pt-BR">
                <a:solidFill>
                  <a:srgbClr val="000000"/>
                </a:solidFill>
              </a:endParaRPr>
            </a:p>
          </p:txBody>
        </p:sp>
        <p:pic>
          <p:nvPicPr>
            <p:cNvPr id="37" name="Imagem 36">
              <a:extLst>
                <a:ext uri="{FF2B5EF4-FFF2-40B4-BE49-F238E27FC236}">
                  <a16:creationId xmlns:a16="http://schemas.microsoft.com/office/drawing/2014/main" id="{72C30564-63FD-3EFE-3C32-14B998C8CD8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056431" y="4833318"/>
              <a:ext cx="363260" cy="390191"/>
            </a:xfrm>
            <a:prstGeom prst="rect">
              <a:avLst/>
            </a:prstGeom>
          </p:spPr>
        </p:pic>
      </p:grpSp>
      <p:sp>
        <p:nvSpPr>
          <p:cNvPr id="6" name="Retângulo 5">
            <a:extLst>
              <a:ext uri="{FF2B5EF4-FFF2-40B4-BE49-F238E27FC236}">
                <a16:creationId xmlns:a16="http://schemas.microsoft.com/office/drawing/2014/main" id="{FC2826D6-542F-72A1-0CD6-8508DFE25CE3}"/>
              </a:ext>
            </a:extLst>
          </p:cNvPr>
          <p:cNvSpPr/>
          <p:nvPr/>
        </p:nvSpPr>
        <p:spPr>
          <a:xfrm>
            <a:off x="7321286" y="0"/>
            <a:ext cx="4870714" cy="6858000"/>
          </a:xfrm>
          <a:prstGeom prst="rect">
            <a:avLst/>
          </a:prstGeom>
          <a:solidFill>
            <a:srgbClr val="C00000"/>
          </a:solidFill>
          <a:ln>
            <a:solidFill>
              <a:srgbClr val="DF1F2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BDE66D58-8295-420E-7667-312C7E032D0F}"/>
              </a:ext>
            </a:extLst>
          </p:cNvPr>
          <p:cNvSpPr txBox="1"/>
          <p:nvPr/>
        </p:nvSpPr>
        <p:spPr>
          <a:xfrm>
            <a:off x="1572018" y="2623253"/>
            <a:ext cx="4509562" cy="109260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1300">
                <a:latin typeface="Trebuchet MS"/>
                <a:ea typeface="+mn-lt"/>
                <a:cs typeface="+mn-lt"/>
              </a:rPr>
              <a:t>Destaque na página mais acessada do site oficial.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1300">
                <a:latin typeface="Trebuchet MS"/>
                <a:ea typeface="+mn-lt"/>
                <a:cs typeface="+mn-lt"/>
              </a:rPr>
              <a:t>Exposição antes da abertura da feira.</a:t>
            </a:r>
            <a:endParaRPr lang="pt-BR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1300">
                <a:latin typeface="Trebuchet MS"/>
                <a:ea typeface="+mn-lt"/>
                <a:cs typeface="+mn-lt"/>
              </a:rPr>
              <a:t>Alcance direto de profissionais e tomadores de decisão.</a:t>
            </a:r>
            <a:endParaRPr lang="pt-BR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1300">
                <a:latin typeface="Trebuchet MS"/>
                <a:ea typeface="+mn-lt"/>
                <a:cs typeface="+mn-lt"/>
              </a:rPr>
              <a:t>Rotação exclusiva entre apenas 3 marcas.</a:t>
            </a:r>
            <a:endParaRPr lang="pt-BR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pt-BR" sz="1300">
              <a:latin typeface="Trebuchet MS"/>
              <a:ea typeface="+mn-lt"/>
              <a:cs typeface="+mn-lt"/>
            </a:endParaRPr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C380A8DD-8FB3-C4EB-0D8D-E0D898DB5206}"/>
              </a:ext>
            </a:extLst>
          </p:cNvPr>
          <p:cNvSpPr txBox="1"/>
          <p:nvPr/>
        </p:nvSpPr>
        <p:spPr>
          <a:xfrm>
            <a:off x="1572985" y="2193690"/>
            <a:ext cx="3280833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b="1">
                <a:solidFill>
                  <a:srgbClr val="DF1F26"/>
                </a:solidFill>
                <a:latin typeface="Trebuchet MS"/>
                <a:ea typeface="+mn-lt"/>
                <a:cs typeface="+mn-lt"/>
              </a:rPr>
              <a:t>Por que investir?</a:t>
            </a:r>
            <a:endParaRPr lang="pt-BR" b="1">
              <a:solidFill>
                <a:srgbClr val="DF1F26"/>
              </a:solidFill>
              <a:latin typeface="Trebuchet MS"/>
            </a:endParaRPr>
          </a:p>
        </p:txBody>
      </p:sp>
      <p:sp>
        <p:nvSpPr>
          <p:cNvPr id="48" name="CaixaDeTexto 47">
            <a:extLst>
              <a:ext uri="{FF2B5EF4-FFF2-40B4-BE49-F238E27FC236}">
                <a16:creationId xmlns:a16="http://schemas.microsoft.com/office/drawing/2014/main" id="{49E4B751-59A1-E284-5E6D-C0916B76555D}"/>
              </a:ext>
            </a:extLst>
          </p:cNvPr>
          <p:cNvSpPr txBox="1"/>
          <p:nvPr/>
        </p:nvSpPr>
        <p:spPr>
          <a:xfrm>
            <a:off x="759395" y="414972"/>
            <a:ext cx="6096000" cy="58477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pt-BR" sz="3200" b="1" i="0" u="none" strike="noStrike" baseline="0">
                <a:solidFill>
                  <a:srgbClr val="DF1F26"/>
                </a:solidFill>
                <a:latin typeface="Trebuchet MS"/>
                <a:ea typeface="+mn-lt"/>
                <a:cs typeface="+mn-lt"/>
              </a:rPr>
              <a:t>Banner </a:t>
            </a:r>
            <a:r>
              <a:rPr lang="pt-BR" sz="3200" b="1">
                <a:solidFill>
                  <a:srgbClr val="DF1F26"/>
                </a:solidFill>
                <a:latin typeface="Trebuchet MS"/>
                <a:ea typeface="+mn-lt"/>
                <a:cs typeface="+mn-lt"/>
              </a:rPr>
              <a:t>home</a:t>
            </a:r>
            <a:endParaRPr lang="pt-BR">
              <a:solidFill>
                <a:srgbClr val="DF1F26"/>
              </a:solidFill>
            </a:endParaRPr>
          </a:p>
        </p:txBody>
      </p:sp>
      <p:sp>
        <p:nvSpPr>
          <p:cNvPr id="51" name="Retângulo 50">
            <a:extLst>
              <a:ext uri="{FF2B5EF4-FFF2-40B4-BE49-F238E27FC236}">
                <a16:creationId xmlns:a16="http://schemas.microsoft.com/office/drawing/2014/main" id="{98E956B2-089D-660D-3978-82DD40728741}"/>
              </a:ext>
            </a:extLst>
          </p:cNvPr>
          <p:cNvSpPr/>
          <p:nvPr/>
        </p:nvSpPr>
        <p:spPr>
          <a:xfrm flipH="1">
            <a:off x="743858" y="509209"/>
            <a:ext cx="28121" cy="382512"/>
          </a:xfrm>
          <a:prstGeom prst="rect">
            <a:avLst/>
          </a:prstGeom>
          <a:solidFill>
            <a:srgbClr val="E10B1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000000"/>
              </a:solidFill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BF3F139E-995D-CCBA-0090-12073A1F82B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6116" y="2271440"/>
            <a:ext cx="767689" cy="748172"/>
          </a:xfrm>
          <a:prstGeom prst="rect">
            <a:avLst/>
          </a:prstGeom>
        </p:spPr>
      </p:pic>
      <p:sp>
        <p:nvSpPr>
          <p:cNvPr id="9" name="CaixaDeTexto 2">
            <a:extLst>
              <a:ext uri="{FF2B5EF4-FFF2-40B4-BE49-F238E27FC236}">
                <a16:creationId xmlns:a16="http://schemas.microsoft.com/office/drawing/2014/main" id="{5F206DB2-4ED9-7EE6-4274-940F191E54C7}"/>
              </a:ext>
            </a:extLst>
          </p:cNvPr>
          <p:cNvSpPr txBox="1"/>
          <p:nvPr/>
        </p:nvSpPr>
        <p:spPr>
          <a:xfrm>
            <a:off x="8206741" y="6078833"/>
            <a:ext cx="3636191" cy="43088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pt-BR" sz="1050" i="1">
                <a:solidFill>
                  <a:schemeClr val="bg1"/>
                </a:solidFill>
              </a:rPr>
              <a:t>Período de veiculação do banner no site: até um mês pós-evento. </a:t>
            </a:r>
            <a:r>
              <a:rPr lang="pt-BR" sz="1050" b="1" i="1">
                <a:solidFill>
                  <a:schemeClr val="bg1"/>
                </a:solidFill>
              </a:rPr>
              <a:t>Produção de arte por conta do parceiro</a:t>
            </a:r>
            <a:endParaRPr lang="pt-BR" b="1">
              <a:solidFill>
                <a:schemeClr val="bg1"/>
              </a:solidFill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B8B63A8C-EE91-B6F0-704A-33B9C7C9CF8B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18660" t="4870" r="18083" b="7681"/>
          <a:stretch>
            <a:fillRect/>
          </a:stretch>
        </p:blipFill>
        <p:spPr>
          <a:xfrm>
            <a:off x="5250857" y="-810293"/>
            <a:ext cx="7503590" cy="6915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51893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>
          <a:extLst>
            <a:ext uri="{FF2B5EF4-FFF2-40B4-BE49-F238E27FC236}">
              <a16:creationId xmlns:a16="http://schemas.microsoft.com/office/drawing/2014/main" id="{37C6EE0E-BE55-6EE0-E080-FC2595BB74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>
            <a:extLst>
              <a:ext uri="{FF2B5EF4-FFF2-40B4-BE49-F238E27FC236}">
                <a16:creationId xmlns:a16="http://schemas.microsoft.com/office/drawing/2014/main" id="{6DF4AE39-1D47-B39D-BD9B-F141F02C4D1B}"/>
              </a:ext>
            </a:extLst>
          </p:cNvPr>
          <p:cNvSpPr/>
          <p:nvPr/>
        </p:nvSpPr>
        <p:spPr>
          <a:xfrm>
            <a:off x="7321286" y="0"/>
            <a:ext cx="4870714" cy="6858000"/>
          </a:xfrm>
          <a:prstGeom prst="rect">
            <a:avLst/>
          </a:prstGeom>
          <a:solidFill>
            <a:srgbClr val="C00000"/>
          </a:solidFill>
          <a:ln>
            <a:solidFill>
              <a:srgbClr val="DF1F2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0" name="Google Shape;130;p25">
            <a:extLst>
              <a:ext uri="{FF2B5EF4-FFF2-40B4-BE49-F238E27FC236}">
                <a16:creationId xmlns:a16="http://schemas.microsoft.com/office/drawing/2014/main" id="{33033EDE-B197-76E1-AACD-3221841BB3EB}"/>
              </a:ext>
            </a:extLst>
          </p:cNvPr>
          <p:cNvSpPr txBox="1"/>
          <p:nvPr/>
        </p:nvSpPr>
        <p:spPr>
          <a:xfrm>
            <a:off x="621510" y="1003259"/>
            <a:ext cx="5010764" cy="8463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r>
              <a:rPr lang="pt-BR" sz="1300">
                <a:latin typeface="Trebuchet MS"/>
                <a:ea typeface="+mn-lt"/>
                <a:cs typeface="+mn-lt"/>
              </a:rPr>
              <a:t>Quem navega pelas páginas internas do site oficial está decidido a fazer negócios. É aqui que sua marca fica na mente de quem já está no jogo.</a:t>
            </a:r>
            <a:endParaRPr lang="pt-BR" sz="1300">
              <a:latin typeface="Aptos" panose="02110004020202020204"/>
              <a:ea typeface="+mn-lt"/>
              <a:cs typeface="+mn-lt"/>
            </a:endParaRPr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0125D5C3-3A10-6C6A-248A-9B1F093268FE}"/>
              </a:ext>
            </a:extLst>
          </p:cNvPr>
          <p:cNvSpPr txBox="1"/>
          <p:nvPr/>
        </p:nvSpPr>
        <p:spPr>
          <a:xfrm>
            <a:off x="1552222" y="2348921"/>
            <a:ext cx="3871993" cy="149271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1300">
                <a:latin typeface="Trebuchet MS"/>
                <a:ea typeface="+mn-lt"/>
                <a:cs typeface="+mn-lt"/>
              </a:rPr>
              <a:t>Página mais acessada do portal → impacto máximo na chegada. </a:t>
            </a:r>
            <a:endParaRPr lang="pt-BR" sz="1300">
              <a:latin typeface="Trebuchet MS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1300">
                <a:latin typeface="Trebuchet MS"/>
                <a:ea typeface="+mn-lt"/>
                <a:cs typeface="+mn-lt"/>
              </a:rPr>
              <a:t>Visibilidade antes mesmo da feira abrir. </a:t>
            </a:r>
            <a:endParaRPr lang="pt-BR" sz="1300">
              <a:latin typeface="Trebuchet MS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1300">
                <a:latin typeface="Trebuchet MS"/>
                <a:ea typeface="+mn-lt"/>
                <a:cs typeface="+mn-lt"/>
              </a:rPr>
              <a:t>Alcance decisores que já estão buscando oportunidades.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1300">
                <a:latin typeface="Trebuchet MS"/>
                <a:ea typeface="+mn-lt"/>
                <a:cs typeface="+mn-lt"/>
              </a:rPr>
              <a:t>Rotação com no máximo 3 outras marcas → destaque exclusivo.</a:t>
            </a:r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55B42F27-F385-39C7-33A2-458C8529F3F4}"/>
              </a:ext>
            </a:extLst>
          </p:cNvPr>
          <p:cNvSpPr txBox="1"/>
          <p:nvPr/>
        </p:nvSpPr>
        <p:spPr>
          <a:xfrm>
            <a:off x="618624" y="5630443"/>
            <a:ext cx="1532545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1200" b="1">
                <a:solidFill>
                  <a:srgbClr val="DF1F26"/>
                </a:solidFill>
                <a:latin typeface="Trebuchet MS"/>
              </a:rPr>
              <a:t>Especificações:</a:t>
            </a:r>
            <a:endParaRPr lang="pt-BR" sz="1200">
              <a:solidFill>
                <a:srgbClr val="DF1F26"/>
              </a:solidFill>
              <a:latin typeface="Trebuchet MS"/>
            </a:endParaRP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1B63E6CC-5CDF-6BD3-D2F2-91D67ED3C7D2}"/>
              </a:ext>
            </a:extLst>
          </p:cNvPr>
          <p:cNvSpPr txBox="1"/>
          <p:nvPr/>
        </p:nvSpPr>
        <p:spPr>
          <a:xfrm>
            <a:off x="1134476" y="5943407"/>
            <a:ext cx="857149" cy="36933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pt-BR" sz="900" b="1">
                <a:latin typeface="Trebuchet MS"/>
              </a:rPr>
              <a:t>Desktop:</a:t>
            </a:r>
            <a:endParaRPr lang="pt-BR" sz="900">
              <a:latin typeface="Trebuchet MS"/>
            </a:endParaRPr>
          </a:p>
          <a:p>
            <a:r>
              <a:rPr lang="pt-BR" sz="900">
                <a:latin typeface="Trebuchet MS"/>
              </a:rPr>
              <a:t>900 x 180 </a:t>
            </a:r>
            <a:r>
              <a:rPr lang="pt-BR" sz="900" err="1">
                <a:latin typeface="Trebuchet MS"/>
              </a:rPr>
              <a:t>px</a:t>
            </a:r>
            <a:endParaRPr lang="pt-BR" sz="900">
              <a:latin typeface="Trebuchet MS"/>
            </a:endParaRPr>
          </a:p>
        </p:txBody>
      </p:sp>
      <p:sp>
        <p:nvSpPr>
          <p:cNvPr id="31" name="CaixaDeTexto 30">
            <a:extLst>
              <a:ext uri="{FF2B5EF4-FFF2-40B4-BE49-F238E27FC236}">
                <a16:creationId xmlns:a16="http://schemas.microsoft.com/office/drawing/2014/main" id="{CE4D0AE8-BAC9-DCFB-3ACF-5C60C279B7C2}"/>
              </a:ext>
            </a:extLst>
          </p:cNvPr>
          <p:cNvSpPr txBox="1"/>
          <p:nvPr/>
        </p:nvSpPr>
        <p:spPr>
          <a:xfrm>
            <a:off x="2353752" y="5953843"/>
            <a:ext cx="857149" cy="36933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pt-BR" sz="900" b="1">
                <a:latin typeface="Trebuchet MS"/>
              </a:rPr>
              <a:t>Mobile:</a:t>
            </a:r>
          </a:p>
          <a:p>
            <a:r>
              <a:rPr lang="pt-BR" sz="900">
                <a:latin typeface="Trebuchet MS"/>
              </a:rPr>
              <a:t>500 x 300 </a:t>
            </a:r>
            <a:r>
              <a:rPr lang="pt-BR" sz="900" err="1">
                <a:latin typeface="Trebuchet MS"/>
              </a:rPr>
              <a:t>px</a:t>
            </a:r>
            <a:endParaRPr lang="pt-BR" sz="900">
              <a:latin typeface="Trebuchet MS"/>
            </a:endParaRPr>
          </a:p>
        </p:txBody>
      </p: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51689131-D64E-99DF-0972-BED275243929}"/>
              </a:ext>
            </a:extLst>
          </p:cNvPr>
          <p:cNvSpPr txBox="1"/>
          <p:nvPr/>
        </p:nvSpPr>
        <p:spPr>
          <a:xfrm>
            <a:off x="3748532" y="5962458"/>
            <a:ext cx="726521" cy="36933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pt-BR" sz="900" b="1">
                <a:latin typeface="Trebuchet MS"/>
              </a:rPr>
              <a:t>Peso:</a:t>
            </a:r>
            <a:endParaRPr lang="pt-BR" sz="900">
              <a:latin typeface="Trebuchet MS"/>
            </a:endParaRPr>
          </a:p>
          <a:p>
            <a:r>
              <a:rPr lang="pt-BR" sz="900">
                <a:latin typeface="Trebuchet MS"/>
              </a:rPr>
              <a:t>Até 40 </a:t>
            </a:r>
            <a:r>
              <a:rPr lang="pt-BR" sz="900" err="1">
                <a:latin typeface="Trebuchet MS"/>
              </a:rPr>
              <a:t>kb</a:t>
            </a:r>
            <a:endParaRPr lang="pt-BR" err="1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D1EC6E94-A270-AB85-01E0-536DA2B00A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09774" y="5915723"/>
            <a:ext cx="246079" cy="402527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F92525F3-BBE0-1856-7918-06782F62189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0334" y="5934891"/>
            <a:ext cx="430639" cy="340600"/>
          </a:xfrm>
          <a:prstGeom prst="rect">
            <a:avLst/>
          </a:prstGeom>
        </p:spPr>
      </p:pic>
      <p:sp>
        <p:nvSpPr>
          <p:cNvPr id="33" name="Retângulo 32">
            <a:extLst>
              <a:ext uri="{FF2B5EF4-FFF2-40B4-BE49-F238E27FC236}">
                <a16:creationId xmlns:a16="http://schemas.microsoft.com/office/drawing/2014/main" id="{2B517CDE-54C1-2B70-06E9-DE5B37A25558}"/>
              </a:ext>
            </a:extLst>
          </p:cNvPr>
          <p:cNvSpPr/>
          <p:nvPr/>
        </p:nvSpPr>
        <p:spPr>
          <a:xfrm flipH="1">
            <a:off x="1977680" y="5955778"/>
            <a:ext cx="22703" cy="310865"/>
          </a:xfrm>
          <a:prstGeom prst="rect">
            <a:avLst/>
          </a:prstGeom>
          <a:solidFill>
            <a:srgbClr val="E10B1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000000"/>
              </a:solidFill>
            </a:endParaRPr>
          </a:p>
        </p:txBody>
      </p:sp>
      <p:sp>
        <p:nvSpPr>
          <p:cNvPr id="35" name="Retângulo 34">
            <a:extLst>
              <a:ext uri="{FF2B5EF4-FFF2-40B4-BE49-F238E27FC236}">
                <a16:creationId xmlns:a16="http://schemas.microsoft.com/office/drawing/2014/main" id="{8680F526-B925-6450-4A77-6AD7ECDC4CB3}"/>
              </a:ext>
            </a:extLst>
          </p:cNvPr>
          <p:cNvSpPr/>
          <p:nvPr/>
        </p:nvSpPr>
        <p:spPr>
          <a:xfrm flipH="1">
            <a:off x="3202816" y="5955777"/>
            <a:ext cx="22703" cy="310865"/>
          </a:xfrm>
          <a:prstGeom prst="rect">
            <a:avLst/>
          </a:prstGeom>
          <a:solidFill>
            <a:srgbClr val="E10B1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000000"/>
              </a:solidFill>
            </a:endParaRPr>
          </a:p>
        </p:txBody>
      </p:sp>
      <p:pic>
        <p:nvPicPr>
          <p:cNvPr id="37" name="Imagem 36">
            <a:extLst>
              <a:ext uri="{FF2B5EF4-FFF2-40B4-BE49-F238E27FC236}">
                <a16:creationId xmlns:a16="http://schemas.microsoft.com/office/drawing/2014/main" id="{6B5B0612-2A34-A34A-B451-3A20B5839C2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81517" y="5921890"/>
            <a:ext cx="363260" cy="390191"/>
          </a:xfrm>
          <a:prstGeom prst="rect">
            <a:avLst/>
          </a:prstGeom>
        </p:spPr>
      </p:pic>
      <p:sp>
        <p:nvSpPr>
          <p:cNvPr id="36" name="CaixaDeTexto 35">
            <a:extLst>
              <a:ext uri="{FF2B5EF4-FFF2-40B4-BE49-F238E27FC236}">
                <a16:creationId xmlns:a16="http://schemas.microsoft.com/office/drawing/2014/main" id="{E40F4E2D-C422-4CC5-7D7D-EFB773CFA3FF}"/>
              </a:ext>
            </a:extLst>
          </p:cNvPr>
          <p:cNvSpPr txBox="1"/>
          <p:nvPr/>
        </p:nvSpPr>
        <p:spPr>
          <a:xfrm>
            <a:off x="759395" y="414972"/>
            <a:ext cx="6096000" cy="58477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pt-BR" sz="3200" b="1" i="0" u="none" strike="noStrike" baseline="0">
                <a:solidFill>
                  <a:srgbClr val="DF1F26"/>
                </a:solidFill>
                <a:latin typeface="Trebuchet MS"/>
                <a:ea typeface="+mn-lt"/>
                <a:cs typeface="+mn-lt"/>
              </a:rPr>
              <a:t>Banner </a:t>
            </a:r>
            <a:r>
              <a:rPr lang="pt-BR" sz="3200" b="1">
                <a:solidFill>
                  <a:srgbClr val="DF1F26"/>
                </a:solidFill>
                <a:latin typeface="Trebuchet MS"/>
                <a:ea typeface="+mn-lt"/>
                <a:cs typeface="+mn-lt"/>
              </a:rPr>
              <a:t>páginas internas</a:t>
            </a:r>
            <a:r>
              <a:rPr lang="pt-BR" sz="3200" b="1">
                <a:solidFill>
                  <a:srgbClr val="EA2128"/>
                </a:solidFill>
                <a:latin typeface="Trebuchet MS"/>
              </a:rPr>
              <a:t> </a:t>
            </a:r>
            <a:endParaRPr lang="pt-BR">
              <a:solidFill>
                <a:srgbClr val="EA2128"/>
              </a:solidFill>
            </a:endParaRPr>
          </a:p>
        </p:txBody>
      </p:sp>
      <p:sp>
        <p:nvSpPr>
          <p:cNvPr id="39" name="Retângulo 38">
            <a:extLst>
              <a:ext uri="{FF2B5EF4-FFF2-40B4-BE49-F238E27FC236}">
                <a16:creationId xmlns:a16="http://schemas.microsoft.com/office/drawing/2014/main" id="{EBBF514A-8B32-5F7A-C8CE-A2B715746A0C}"/>
              </a:ext>
            </a:extLst>
          </p:cNvPr>
          <p:cNvSpPr/>
          <p:nvPr/>
        </p:nvSpPr>
        <p:spPr>
          <a:xfrm flipH="1">
            <a:off x="743858" y="509209"/>
            <a:ext cx="28121" cy="38251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000000"/>
              </a:solidFill>
            </a:endParaRPr>
          </a:p>
        </p:txBody>
      </p:sp>
      <p:grpSp>
        <p:nvGrpSpPr>
          <p:cNvPr id="17" name="Agrupar 16">
            <a:extLst>
              <a:ext uri="{FF2B5EF4-FFF2-40B4-BE49-F238E27FC236}">
                <a16:creationId xmlns:a16="http://schemas.microsoft.com/office/drawing/2014/main" id="{9810EB9B-100C-6A05-0157-B6B9A849C429}"/>
              </a:ext>
            </a:extLst>
          </p:cNvPr>
          <p:cNvGrpSpPr/>
          <p:nvPr/>
        </p:nvGrpSpPr>
        <p:grpSpPr>
          <a:xfrm>
            <a:off x="4917060" y="5256079"/>
            <a:ext cx="3885550" cy="1310296"/>
            <a:chOff x="722432" y="5452022"/>
            <a:chExt cx="3885550" cy="1310296"/>
          </a:xfrm>
        </p:grpSpPr>
        <p:pic>
          <p:nvPicPr>
            <p:cNvPr id="10" name="Imagem 9">
              <a:extLst>
                <a:ext uri="{FF2B5EF4-FFF2-40B4-BE49-F238E27FC236}">
                  <a16:creationId xmlns:a16="http://schemas.microsoft.com/office/drawing/2014/main" id="{2FF73646-5843-D8D1-9DEE-CA0B58E13A3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t="3896" r="53229" b="-29012"/>
            <a:stretch>
              <a:fillRect/>
            </a:stretch>
          </p:blipFill>
          <p:spPr>
            <a:xfrm>
              <a:off x="722432" y="6098353"/>
              <a:ext cx="1945966" cy="663965"/>
            </a:xfrm>
            <a:prstGeom prst="rect">
              <a:avLst/>
            </a:prstGeom>
          </p:spPr>
        </p:pic>
        <p:sp>
          <p:nvSpPr>
            <p:cNvPr id="5" name="CaixaDeTexto 4">
              <a:extLst>
                <a:ext uri="{FF2B5EF4-FFF2-40B4-BE49-F238E27FC236}">
                  <a16:creationId xmlns:a16="http://schemas.microsoft.com/office/drawing/2014/main" id="{112F6587-7E95-00F4-4F80-A54B2B96933C}"/>
                </a:ext>
              </a:extLst>
            </p:cNvPr>
            <p:cNvSpPr txBox="1"/>
            <p:nvPr/>
          </p:nvSpPr>
          <p:spPr>
            <a:xfrm>
              <a:off x="742574" y="5452022"/>
              <a:ext cx="1705429" cy="646331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r>
                <a:rPr lang="pt-BR" sz="1800" b="0" i="0" u="none" strike="noStrike" baseline="0">
                  <a:solidFill>
                    <a:srgbClr val="DF1F26"/>
                  </a:solidFill>
                  <a:latin typeface="Trebuchet MS"/>
                </a:rPr>
                <a:t>Cotas: 4</a:t>
              </a:r>
            </a:p>
            <a:p>
              <a:r>
                <a:rPr lang="pt-BR" sz="1800" b="1" i="0" u="none" strike="noStrike" baseline="0">
                  <a:solidFill>
                    <a:srgbClr val="DF1F26"/>
                  </a:solidFill>
                  <a:latin typeface="Trebuchet MS"/>
                </a:rPr>
                <a:t>Investimento:</a:t>
              </a:r>
              <a:endParaRPr lang="pt-BR" b="1">
                <a:solidFill>
                  <a:srgbClr val="DF1F26"/>
                </a:solidFill>
                <a:latin typeface="Trebuchet MS"/>
              </a:endParaRPr>
            </a:p>
          </p:txBody>
        </p:sp>
        <p:sp>
          <p:nvSpPr>
            <p:cNvPr id="11" name="CaixaDeTexto 10">
              <a:extLst>
                <a:ext uri="{FF2B5EF4-FFF2-40B4-BE49-F238E27FC236}">
                  <a16:creationId xmlns:a16="http://schemas.microsoft.com/office/drawing/2014/main" id="{E86FA2E7-42AA-DEA0-98AC-D49336E859AB}"/>
                </a:ext>
              </a:extLst>
            </p:cNvPr>
            <p:cNvSpPr txBox="1"/>
            <p:nvPr/>
          </p:nvSpPr>
          <p:spPr>
            <a:xfrm>
              <a:off x="880835" y="6120795"/>
              <a:ext cx="3727147" cy="400110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pt-BR" sz="2000" b="1">
                  <a:solidFill>
                    <a:schemeClr val="bg1"/>
                  </a:solidFill>
                  <a:latin typeface="Trebuchet MS"/>
                  <a:ea typeface="+mn-lt"/>
                  <a:cs typeface="+mn-lt"/>
                </a:rPr>
                <a:t>R$ 1.600,00 </a:t>
              </a:r>
              <a:endParaRPr lang="pt-BR" sz="2000">
                <a:solidFill>
                  <a:schemeClr val="bg1"/>
                </a:solidFill>
                <a:latin typeface="Trebuchet MS"/>
                <a:ea typeface="+mn-lt"/>
                <a:cs typeface="+mn-lt"/>
              </a:endParaRPr>
            </a:p>
          </p:txBody>
        </p:sp>
      </p:grpSp>
      <p:sp>
        <p:nvSpPr>
          <p:cNvPr id="6" name="CaixaDeTexto 2">
            <a:extLst>
              <a:ext uri="{FF2B5EF4-FFF2-40B4-BE49-F238E27FC236}">
                <a16:creationId xmlns:a16="http://schemas.microsoft.com/office/drawing/2014/main" id="{0E4FD9EC-ABDF-4C49-6F47-A721EAE92835}"/>
              </a:ext>
            </a:extLst>
          </p:cNvPr>
          <p:cNvSpPr txBox="1"/>
          <p:nvPr/>
        </p:nvSpPr>
        <p:spPr>
          <a:xfrm>
            <a:off x="8206741" y="6078833"/>
            <a:ext cx="3636191" cy="43088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pt-BR" sz="1050" i="1">
                <a:solidFill>
                  <a:schemeClr val="bg1"/>
                </a:solidFill>
              </a:rPr>
              <a:t>Período de veiculação do banner no site: até um mês pós-evento. </a:t>
            </a:r>
            <a:r>
              <a:rPr lang="pt-BR" sz="1050" b="1" i="1">
                <a:solidFill>
                  <a:schemeClr val="bg1"/>
                </a:solidFill>
              </a:rPr>
              <a:t>Produção de arte por conta do parceiro</a:t>
            </a:r>
            <a:endParaRPr lang="pt-BR" b="1">
              <a:solidFill>
                <a:schemeClr val="bg1"/>
              </a:solidFill>
            </a:endParaRP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66721FAF-2D3C-BE40-E4C6-26A77939C8ED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28457" r="26169" b="-162"/>
          <a:stretch>
            <a:fillRect/>
          </a:stretch>
        </p:blipFill>
        <p:spPr>
          <a:xfrm>
            <a:off x="6092595" y="-1502228"/>
            <a:ext cx="6123005" cy="9006111"/>
          </a:xfrm>
          <a:prstGeom prst="rect">
            <a:avLst/>
          </a:prstGeom>
        </p:spPr>
      </p:pic>
      <p:sp>
        <p:nvSpPr>
          <p:cNvPr id="21" name="CaixaDeTexto 20">
            <a:extLst>
              <a:ext uri="{FF2B5EF4-FFF2-40B4-BE49-F238E27FC236}">
                <a16:creationId xmlns:a16="http://schemas.microsoft.com/office/drawing/2014/main" id="{405103A3-AC5F-8B18-32DF-C4BEABBD7AFD}"/>
              </a:ext>
            </a:extLst>
          </p:cNvPr>
          <p:cNvSpPr txBox="1"/>
          <p:nvPr/>
        </p:nvSpPr>
        <p:spPr>
          <a:xfrm>
            <a:off x="1572985" y="1988537"/>
            <a:ext cx="3280833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b="1">
                <a:solidFill>
                  <a:srgbClr val="DF1F26"/>
                </a:solidFill>
                <a:latin typeface="Trebuchet MS"/>
                <a:ea typeface="+mn-lt"/>
                <a:cs typeface="+mn-lt"/>
              </a:rPr>
              <a:t>Por que investir?</a:t>
            </a:r>
            <a:endParaRPr lang="pt-BR" b="1">
              <a:solidFill>
                <a:srgbClr val="DF1F26"/>
              </a:solidFill>
              <a:latin typeface="Trebuchet MS"/>
            </a:endParaRPr>
          </a:p>
        </p:txBody>
      </p:sp>
      <p:pic>
        <p:nvPicPr>
          <p:cNvPr id="23" name="Imagem 22" descr="Ícone&#10;&#10;O conteúdo gerado por IA pode estar incorreto.">
            <a:extLst>
              <a:ext uri="{FF2B5EF4-FFF2-40B4-BE49-F238E27FC236}">
                <a16:creationId xmlns:a16="http://schemas.microsoft.com/office/drawing/2014/main" id="{7A073A2C-159C-9F64-B679-CE91AF07167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6116" y="2066287"/>
            <a:ext cx="767689" cy="748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4596950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Shape 128">
          <a:extLst>
            <a:ext uri="{FF2B5EF4-FFF2-40B4-BE49-F238E27FC236}">
              <a16:creationId xmlns:a16="http://schemas.microsoft.com/office/drawing/2014/main" id="{796CBF11-879B-0E70-6D0A-21E1DFD91F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tângulo 13">
            <a:extLst>
              <a:ext uri="{FF2B5EF4-FFF2-40B4-BE49-F238E27FC236}">
                <a16:creationId xmlns:a16="http://schemas.microsoft.com/office/drawing/2014/main" id="{A6D87D2C-7FFE-1459-13E7-5F99AB1448BC}"/>
              </a:ext>
            </a:extLst>
          </p:cNvPr>
          <p:cNvSpPr/>
          <p:nvPr/>
        </p:nvSpPr>
        <p:spPr>
          <a:xfrm>
            <a:off x="7321286" y="0"/>
            <a:ext cx="4870714" cy="6858000"/>
          </a:xfrm>
          <a:prstGeom prst="rect">
            <a:avLst/>
          </a:prstGeom>
          <a:solidFill>
            <a:srgbClr val="C00000"/>
          </a:solidFill>
          <a:ln>
            <a:solidFill>
              <a:srgbClr val="DF1F2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206F03F3-4A57-8649-8260-F5DECBF9D8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7762" y="-1"/>
            <a:ext cx="9916699" cy="6331789"/>
          </a:xfrm>
          <a:prstGeom prst="rect">
            <a:avLst/>
          </a:prstGeom>
        </p:spPr>
      </p:pic>
      <p:sp>
        <p:nvSpPr>
          <p:cNvPr id="130" name="Google Shape;130;p25">
            <a:extLst>
              <a:ext uri="{FF2B5EF4-FFF2-40B4-BE49-F238E27FC236}">
                <a16:creationId xmlns:a16="http://schemas.microsoft.com/office/drawing/2014/main" id="{531F193D-46FF-D2C3-E770-FDF07C7CACA5}"/>
              </a:ext>
            </a:extLst>
          </p:cNvPr>
          <p:cNvSpPr txBox="1"/>
          <p:nvPr/>
        </p:nvSpPr>
        <p:spPr>
          <a:xfrm>
            <a:off x="621510" y="1010516"/>
            <a:ext cx="4694463" cy="8463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r>
              <a:rPr lang="pt-BR" sz="1300">
                <a:solidFill>
                  <a:srgbClr val="000000"/>
                </a:solidFill>
                <a:latin typeface="Trebuchet MS"/>
                <a:ea typeface="+mn-lt"/>
                <a:cs typeface="+mn-lt"/>
              </a:rPr>
              <a:t>Quem consulta a lista de expositores está no momento certo para fechar negócios. Aqui, sua marca vira escolha certeira.</a:t>
            </a:r>
            <a:endParaRPr lang="pt-BR" sz="1300">
              <a:latin typeface="Trebuchet MS"/>
            </a:endParaRPr>
          </a:p>
        </p:txBody>
      </p:sp>
      <p:grpSp>
        <p:nvGrpSpPr>
          <p:cNvPr id="17" name="Agrupar 16">
            <a:extLst>
              <a:ext uri="{FF2B5EF4-FFF2-40B4-BE49-F238E27FC236}">
                <a16:creationId xmlns:a16="http://schemas.microsoft.com/office/drawing/2014/main" id="{7B5CA4FD-8E28-BB8C-FF98-A0AC7B8DD204}"/>
              </a:ext>
            </a:extLst>
          </p:cNvPr>
          <p:cNvGrpSpPr/>
          <p:nvPr/>
        </p:nvGrpSpPr>
        <p:grpSpPr>
          <a:xfrm>
            <a:off x="4917060" y="5201153"/>
            <a:ext cx="3885550" cy="1372480"/>
            <a:chOff x="722432" y="5389838"/>
            <a:chExt cx="3885550" cy="1372480"/>
          </a:xfrm>
        </p:grpSpPr>
        <p:pic>
          <p:nvPicPr>
            <p:cNvPr id="10" name="Imagem 9">
              <a:extLst>
                <a:ext uri="{FF2B5EF4-FFF2-40B4-BE49-F238E27FC236}">
                  <a16:creationId xmlns:a16="http://schemas.microsoft.com/office/drawing/2014/main" id="{812FB786-F95B-6368-BFCE-29840D3C58B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t="3896" r="53229" b="-29012"/>
            <a:stretch>
              <a:fillRect/>
            </a:stretch>
          </p:blipFill>
          <p:spPr>
            <a:xfrm>
              <a:off x="722432" y="6098353"/>
              <a:ext cx="1945966" cy="663965"/>
            </a:xfrm>
            <a:prstGeom prst="rect">
              <a:avLst/>
            </a:prstGeom>
          </p:spPr>
        </p:pic>
        <p:sp>
          <p:nvSpPr>
            <p:cNvPr id="5" name="CaixaDeTexto 4">
              <a:extLst>
                <a:ext uri="{FF2B5EF4-FFF2-40B4-BE49-F238E27FC236}">
                  <a16:creationId xmlns:a16="http://schemas.microsoft.com/office/drawing/2014/main" id="{22BE8665-462B-BF76-BC1F-96B84AC67657}"/>
                </a:ext>
              </a:extLst>
            </p:cNvPr>
            <p:cNvSpPr txBox="1"/>
            <p:nvPr/>
          </p:nvSpPr>
          <p:spPr>
            <a:xfrm>
              <a:off x="728160" y="5389838"/>
              <a:ext cx="1705429" cy="646331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r>
                <a:rPr lang="pt-BR" sz="1800" b="0" i="0" u="none" strike="noStrike" baseline="0">
                  <a:solidFill>
                    <a:srgbClr val="DF1F26"/>
                  </a:solidFill>
                  <a:latin typeface="Trebuchet MS"/>
                </a:rPr>
                <a:t>Cotas: </a:t>
              </a:r>
              <a:r>
                <a:rPr lang="pt-BR">
                  <a:solidFill>
                    <a:srgbClr val="DF1F26"/>
                  </a:solidFill>
                  <a:latin typeface="Trebuchet MS"/>
                </a:rPr>
                <a:t>4</a:t>
              </a:r>
              <a:endParaRPr lang="pt-BR" sz="1800" b="0" i="0" u="none" strike="noStrike" baseline="0">
                <a:solidFill>
                  <a:srgbClr val="DF1F26"/>
                </a:solidFill>
                <a:latin typeface="Trebuchet MS"/>
              </a:endParaRPr>
            </a:p>
            <a:p>
              <a:r>
                <a:rPr lang="pt-BR" sz="1800" b="1" i="0" u="none" strike="noStrike" baseline="0">
                  <a:solidFill>
                    <a:srgbClr val="DF1F26"/>
                  </a:solidFill>
                  <a:latin typeface="Trebuchet MS"/>
                </a:rPr>
                <a:t>Investimento:</a:t>
              </a:r>
              <a:endParaRPr lang="pt-BR" b="1">
                <a:solidFill>
                  <a:srgbClr val="DF1F26"/>
                </a:solidFill>
                <a:latin typeface="Trebuchet MS"/>
              </a:endParaRPr>
            </a:p>
          </p:txBody>
        </p:sp>
        <p:sp>
          <p:nvSpPr>
            <p:cNvPr id="11" name="CaixaDeTexto 10">
              <a:extLst>
                <a:ext uri="{FF2B5EF4-FFF2-40B4-BE49-F238E27FC236}">
                  <a16:creationId xmlns:a16="http://schemas.microsoft.com/office/drawing/2014/main" id="{F1554A75-C6F2-B598-8B6D-E0800B1788CE}"/>
                </a:ext>
              </a:extLst>
            </p:cNvPr>
            <p:cNvSpPr txBox="1"/>
            <p:nvPr/>
          </p:nvSpPr>
          <p:spPr>
            <a:xfrm>
              <a:off x="880835" y="6120795"/>
              <a:ext cx="3727147" cy="400110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pt-BR" sz="2000" b="1">
                  <a:solidFill>
                    <a:schemeClr val="bg1"/>
                  </a:solidFill>
                  <a:latin typeface="Trebuchet MS"/>
                  <a:ea typeface="+mn-lt"/>
                  <a:cs typeface="+mn-lt"/>
                </a:rPr>
                <a:t>R$ 3.800,00 </a:t>
              </a:r>
              <a:endParaRPr lang="pt-BR" sz="2000">
                <a:solidFill>
                  <a:schemeClr val="bg1"/>
                </a:solidFill>
                <a:latin typeface="Trebuchet MS"/>
                <a:ea typeface="+mn-lt"/>
                <a:cs typeface="+mn-lt"/>
              </a:endParaRPr>
            </a:p>
          </p:txBody>
        </p:sp>
      </p:grpSp>
      <p:grpSp>
        <p:nvGrpSpPr>
          <p:cNvPr id="53" name="Agrupar 52">
            <a:extLst>
              <a:ext uri="{FF2B5EF4-FFF2-40B4-BE49-F238E27FC236}">
                <a16:creationId xmlns:a16="http://schemas.microsoft.com/office/drawing/2014/main" id="{7DC8F49E-EE86-5AB3-84D0-BDF0EEF8F55C}"/>
              </a:ext>
            </a:extLst>
          </p:cNvPr>
          <p:cNvGrpSpPr/>
          <p:nvPr/>
        </p:nvGrpSpPr>
        <p:grpSpPr>
          <a:xfrm>
            <a:off x="618624" y="5630442"/>
            <a:ext cx="3856429" cy="701347"/>
            <a:chOff x="1293538" y="4541871"/>
            <a:chExt cx="3856429" cy="701347"/>
          </a:xfrm>
        </p:grpSpPr>
        <p:sp>
          <p:nvSpPr>
            <p:cNvPr id="42" name="CaixaDeTexto 41">
              <a:extLst>
                <a:ext uri="{FF2B5EF4-FFF2-40B4-BE49-F238E27FC236}">
                  <a16:creationId xmlns:a16="http://schemas.microsoft.com/office/drawing/2014/main" id="{E5190A69-05BF-CD81-1490-7F179F8F2420}"/>
                </a:ext>
              </a:extLst>
            </p:cNvPr>
            <p:cNvSpPr txBox="1"/>
            <p:nvPr/>
          </p:nvSpPr>
          <p:spPr>
            <a:xfrm>
              <a:off x="1293538" y="4541871"/>
              <a:ext cx="1532545" cy="276999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pt-BR" sz="1200" b="1">
                  <a:solidFill>
                    <a:srgbClr val="DF1F26"/>
                  </a:solidFill>
                  <a:latin typeface="Trebuchet MS"/>
                </a:rPr>
                <a:t>Especificações:</a:t>
              </a:r>
              <a:endParaRPr lang="pt-BR" sz="1200">
                <a:solidFill>
                  <a:srgbClr val="DF1F26"/>
                </a:solidFill>
                <a:latin typeface="Trebuchet MS"/>
              </a:endParaRPr>
            </a:p>
          </p:txBody>
        </p:sp>
        <p:sp>
          <p:nvSpPr>
            <p:cNvPr id="44" name="CaixaDeTexto 43">
              <a:extLst>
                <a:ext uri="{FF2B5EF4-FFF2-40B4-BE49-F238E27FC236}">
                  <a16:creationId xmlns:a16="http://schemas.microsoft.com/office/drawing/2014/main" id="{D1DEB5FD-DE55-E893-3341-409B305971DF}"/>
                </a:ext>
              </a:extLst>
            </p:cNvPr>
            <p:cNvSpPr txBox="1"/>
            <p:nvPr/>
          </p:nvSpPr>
          <p:spPr>
            <a:xfrm>
              <a:off x="1809390" y="4854835"/>
              <a:ext cx="857149" cy="369332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r>
                <a:rPr lang="pt-BR" sz="900" b="1">
                  <a:latin typeface="Trebuchet MS"/>
                </a:rPr>
                <a:t>Desktop:</a:t>
              </a:r>
              <a:endParaRPr lang="pt-BR" sz="900">
                <a:latin typeface="Trebuchet MS"/>
              </a:endParaRPr>
            </a:p>
            <a:p>
              <a:r>
                <a:rPr lang="pt-BR" sz="900">
                  <a:latin typeface="Trebuchet MS"/>
                </a:rPr>
                <a:t>900 x 180 </a:t>
              </a:r>
              <a:r>
                <a:rPr lang="pt-BR" sz="900" err="1">
                  <a:latin typeface="Trebuchet MS"/>
                </a:rPr>
                <a:t>px</a:t>
              </a:r>
              <a:endParaRPr lang="pt-BR" sz="900">
                <a:latin typeface="Trebuchet MS"/>
              </a:endParaRPr>
            </a:p>
          </p:txBody>
        </p:sp>
        <p:sp>
          <p:nvSpPr>
            <p:cNvPr id="46" name="CaixaDeTexto 45">
              <a:extLst>
                <a:ext uri="{FF2B5EF4-FFF2-40B4-BE49-F238E27FC236}">
                  <a16:creationId xmlns:a16="http://schemas.microsoft.com/office/drawing/2014/main" id="{C3BC5015-FA7B-E2F1-234A-56F095C99D38}"/>
                </a:ext>
              </a:extLst>
            </p:cNvPr>
            <p:cNvSpPr txBox="1"/>
            <p:nvPr/>
          </p:nvSpPr>
          <p:spPr>
            <a:xfrm>
              <a:off x="3028666" y="4865271"/>
              <a:ext cx="857149" cy="369332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r>
                <a:rPr lang="pt-BR" sz="900" b="1">
                  <a:latin typeface="Trebuchet MS"/>
                </a:rPr>
                <a:t>Mobile:</a:t>
              </a:r>
            </a:p>
            <a:p>
              <a:r>
                <a:rPr lang="pt-BR" sz="900">
                  <a:latin typeface="Trebuchet MS"/>
                </a:rPr>
                <a:t>500 x 300 </a:t>
              </a:r>
              <a:r>
                <a:rPr lang="pt-BR" sz="900" err="1">
                  <a:latin typeface="Trebuchet MS"/>
                </a:rPr>
                <a:t>px</a:t>
              </a:r>
              <a:endParaRPr lang="pt-BR" sz="900">
                <a:latin typeface="Trebuchet MS"/>
              </a:endParaRPr>
            </a:p>
          </p:txBody>
        </p:sp>
        <p:sp>
          <p:nvSpPr>
            <p:cNvPr id="47" name="CaixaDeTexto 46">
              <a:extLst>
                <a:ext uri="{FF2B5EF4-FFF2-40B4-BE49-F238E27FC236}">
                  <a16:creationId xmlns:a16="http://schemas.microsoft.com/office/drawing/2014/main" id="{D38AF9DE-920D-4166-603F-F7136E790EDC}"/>
                </a:ext>
              </a:extLst>
            </p:cNvPr>
            <p:cNvSpPr txBox="1"/>
            <p:nvPr/>
          </p:nvSpPr>
          <p:spPr>
            <a:xfrm>
              <a:off x="4423446" y="4873886"/>
              <a:ext cx="726521" cy="369332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r>
                <a:rPr lang="pt-BR" sz="900" b="1">
                  <a:latin typeface="Trebuchet MS"/>
                </a:rPr>
                <a:t>Peso:</a:t>
              </a:r>
              <a:endParaRPr lang="pt-BR" sz="900">
                <a:latin typeface="Trebuchet MS"/>
              </a:endParaRPr>
            </a:p>
            <a:p>
              <a:r>
                <a:rPr lang="pt-BR" sz="900">
                  <a:latin typeface="Trebuchet MS"/>
                </a:rPr>
                <a:t>Até 40 </a:t>
              </a:r>
              <a:r>
                <a:rPr lang="pt-BR" sz="900" err="1">
                  <a:latin typeface="Trebuchet MS"/>
                </a:rPr>
                <a:t>kb</a:t>
              </a:r>
              <a:endParaRPr lang="pt-BR" err="1"/>
            </a:p>
          </p:txBody>
        </p:sp>
        <p:pic>
          <p:nvPicPr>
            <p:cNvPr id="48" name="Imagem 47">
              <a:extLst>
                <a:ext uri="{FF2B5EF4-FFF2-40B4-BE49-F238E27FC236}">
                  <a16:creationId xmlns:a16="http://schemas.microsoft.com/office/drawing/2014/main" id="{CFE3BA1B-5A14-BF0B-A39D-03B1CBBF3E1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784688" y="4827151"/>
              <a:ext cx="246079" cy="402527"/>
            </a:xfrm>
            <a:prstGeom prst="rect">
              <a:avLst/>
            </a:prstGeom>
          </p:spPr>
        </p:pic>
        <p:pic>
          <p:nvPicPr>
            <p:cNvPr id="49" name="Imagem 48">
              <a:extLst>
                <a:ext uri="{FF2B5EF4-FFF2-40B4-BE49-F238E27FC236}">
                  <a16:creationId xmlns:a16="http://schemas.microsoft.com/office/drawing/2014/main" id="{71FDE5DE-ED89-1B23-F322-3087E9B0F12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385248" y="4846319"/>
              <a:ext cx="430639" cy="340600"/>
            </a:xfrm>
            <a:prstGeom prst="rect">
              <a:avLst/>
            </a:prstGeom>
          </p:spPr>
        </p:pic>
        <p:sp>
          <p:nvSpPr>
            <p:cNvPr id="50" name="Retângulo 49">
              <a:extLst>
                <a:ext uri="{FF2B5EF4-FFF2-40B4-BE49-F238E27FC236}">
                  <a16:creationId xmlns:a16="http://schemas.microsoft.com/office/drawing/2014/main" id="{9BEB5620-DD65-71AC-7859-B7586415F8AE}"/>
                </a:ext>
              </a:extLst>
            </p:cNvPr>
            <p:cNvSpPr/>
            <p:nvPr/>
          </p:nvSpPr>
          <p:spPr>
            <a:xfrm flipH="1">
              <a:off x="2652594" y="4867206"/>
              <a:ext cx="22703" cy="310865"/>
            </a:xfrm>
            <a:prstGeom prst="rect">
              <a:avLst/>
            </a:prstGeom>
            <a:solidFill>
              <a:srgbClr val="E10B1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rgbClr val="000000"/>
                </a:solidFill>
              </a:endParaRPr>
            </a:p>
          </p:txBody>
        </p:sp>
        <p:sp>
          <p:nvSpPr>
            <p:cNvPr id="51" name="Retângulo 50">
              <a:extLst>
                <a:ext uri="{FF2B5EF4-FFF2-40B4-BE49-F238E27FC236}">
                  <a16:creationId xmlns:a16="http://schemas.microsoft.com/office/drawing/2014/main" id="{E4C03757-B268-8B38-E1DE-70BD56FFEB82}"/>
                </a:ext>
              </a:extLst>
            </p:cNvPr>
            <p:cNvSpPr/>
            <p:nvPr/>
          </p:nvSpPr>
          <p:spPr>
            <a:xfrm flipH="1">
              <a:off x="3877730" y="4867205"/>
              <a:ext cx="22703" cy="310865"/>
            </a:xfrm>
            <a:prstGeom prst="rect">
              <a:avLst/>
            </a:prstGeom>
            <a:solidFill>
              <a:srgbClr val="E10B1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rgbClr val="000000"/>
                </a:solidFill>
              </a:endParaRPr>
            </a:p>
          </p:txBody>
        </p:sp>
        <p:pic>
          <p:nvPicPr>
            <p:cNvPr id="52" name="Imagem 51">
              <a:extLst>
                <a:ext uri="{FF2B5EF4-FFF2-40B4-BE49-F238E27FC236}">
                  <a16:creationId xmlns:a16="http://schemas.microsoft.com/office/drawing/2014/main" id="{3E34D5EA-6A61-D3DB-4E69-C2E7B3CCBD5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056431" y="4833318"/>
              <a:ext cx="363260" cy="390191"/>
            </a:xfrm>
            <a:prstGeom prst="rect">
              <a:avLst/>
            </a:prstGeom>
          </p:spPr>
        </p:pic>
      </p:grpSp>
      <p:sp>
        <p:nvSpPr>
          <p:cNvPr id="36" name="CaixaDeTexto 31">
            <a:extLst>
              <a:ext uri="{FF2B5EF4-FFF2-40B4-BE49-F238E27FC236}">
                <a16:creationId xmlns:a16="http://schemas.microsoft.com/office/drawing/2014/main" id="{DC61EA29-34D7-68F1-1F3B-82713389056C}"/>
              </a:ext>
            </a:extLst>
          </p:cNvPr>
          <p:cNvSpPr txBox="1"/>
          <p:nvPr/>
        </p:nvSpPr>
        <p:spPr>
          <a:xfrm>
            <a:off x="1549709" y="2362676"/>
            <a:ext cx="3265543" cy="1492716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1300">
                <a:latin typeface="Trebuchet MS"/>
                <a:ea typeface="+mn-lt"/>
                <a:cs typeface="+mn-lt"/>
              </a:rPr>
              <a:t>Presença na segunda página mais</a:t>
            </a:r>
            <a:endParaRPr lang="pt-BR" sz="1300"/>
          </a:p>
          <a:p>
            <a:r>
              <a:rPr lang="pt-BR" sz="1300">
                <a:latin typeface="Trebuchet MS"/>
                <a:ea typeface="+mn-lt"/>
                <a:cs typeface="+mn-lt"/>
              </a:rPr>
              <a:t>    acessada do portal. </a:t>
            </a:r>
            <a:endParaRPr lang="pt-BR" sz="130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1300">
                <a:latin typeface="Trebuchet MS"/>
                <a:ea typeface="+mn-lt"/>
                <a:cs typeface="+mn-lt"/>
              </a:rPr>
              <a:t>Impacto direto em compradores que</a:t>
            </a:r>
          </a:p>
          <a:p>
            <a:r>
              <a:rPr lang="pt-BR" sz="1300">
                <a:latin typeface="Trebuchet MS"/>
                <a:ea typeface="+mn-lt"/>
                <a:cs typeface="+mn-lt"/>
              </a:rPr>
              <a:t>    buscam marcas ou produtos.  </a:t>
            </a:r>
            <a:endParaRPr lang="pt-BR" sz="130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1300">
                <a:latin typeface="Trebuchet MS"/>
                <a:ea typeface="+mn-lt"/>
                <a:cs typeface="+mn-lt"/>
              </a:rPr>
              <a:t>Sua marca em posição estratégica</a:t>
            </a:r>
          </a:p>
          <a:p>
            <a:r>
              <a:rPr lang="pt-BR" sz="1300">
                <a:latin typeface="Trebuchet MS"/>
                <a:ea typeface="+mn-lt"/>
                <a:cs typeface="+mn-lt"/>
              </a:rPr>
              <a:t>    no radar de quem decide.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1300">
                <a:latin typeface="Trebuchet MS"/>
                <a:ea typeface="+mn-lt"/>
                <a:cs typeface="+mn-lt"/>
              </a:rPr>
              <a:t>Rotação com no máximo 4 marcas.</a:t>
            </a:r>
          </a:p>
        </p:txBody>
      </p:sp>
      <p:sp>
        <p:nvSpPr>
          <p:cNvPr id="56" name="CaixaDeTexto 55">
            <a:extLst>
              <a:ext uri="{FF2B5EF4-FFF2-40B4-BE49-F238E27FC236}">
                <a16:creationId xmlns:a16="http://schemas.microsoft.com/office/drawing/2014/main" id="{2762CC06-557D-582B-7207-29172A6EB71D}"/>
              </a:ext>
            </a:extLst>
          </p:cNvPr>
          <p:cNvSpPr txBox="1"/>
          <p:nvPr/>
        </p:nvSpPr>
        <p:spPr>
          <a:xfrm>
            <a:off x="759395" y="414972"/>
            <a:ext cx="6096000" cy="58477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pt-BR" sz="3200" b="1" i="0" u="none" strike="noStrike" baseline="0">
                <a:solidFill>
                  <a:srgbClr val="DF1F26"/>
                </a:solidFill>
                <a:latin typeface="Trebuchet MS"/>
                <a:ea typeface="+mn-lt"/>
                <a:cs typeface="+mn-lt"/>
              </a:rPr>
              <a:t>Banner </a:t>
            </a:r>
            <a:r>
              <a:rPr lang="pt-BR" sz="3200" b="1">
                <a:solidFill>
                  <a:srgbClr val="DF1F26"/>
                </a:solidFill>
                <a:latin typeface="Trebuchet MS"/>
                <a:ea typeface="+mn-lt"/>
                <a:cs typeface="+mn-lt"/>
              </a:rPr>
              <a:t>lista</a:t>
            </a:r>
            <a:r>
              <a:rPr lang="pt-BR" sz="3200" b="1">
                <a:solidFill>
                  <a:srgbClr val="DF1F26"/>
                </a:solidFill>
                <a:latin typeface="Trebuchet MS"/>
              </a:rPr>
              <a:t> do expositor</a:t>
            </a:r>
            <a:endParaRPr lang="pt-BR">
              <a:solidFill>
                <a:srgbClr val="DF1F26"/>
              </a:solidFill>
            </a:endParaRPr>
          </a:p>
        </p:txBody>
      </p:sp>
      <p:sp>
        <p:nvSpPr>
          <p:cNvPr id="59" name="Retângulo 58">
            <a:extLst>
              <a:ext uri="{FF2B5EF4-FFF2-40B4-BE49-F238E27FC236}">
                <a16:creationId xmlns:a16="http://schemas.microsoft.com/office/drawing/2014/main" id="{17A40F0A-FBD4-E2FA-00A6-6C77EC09D285}"/>
              </a:ext>
            </a:extLst>
          </p:cNvPr>
          <p:cNvSpPr/>
          <p:nvPr/>
        </p:nvSpPr>
        <p:spPr>
          <a:xfrm flipH="1">
            <a:off x="743858" y="509209"/>
            <a:ext cx="28121" cy="382512"/>
          </a:xfrm>
          <a:prstGeom prst="rect">
            <a:avLst/>
          </a:prstGeom>
          <a:solidFill>
            <a:srgbClr val="E10B1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000000"/>
              </a:solidFill>
            </a:endParaRPr>
          </a:p>
        </p:txBody>
      </p:sp>
      <p:sp>
        <p:nvSpPr>
          <p:cNvPr id="6" name="CaixaDeTexto 2">
            <a:extLst>
              <a:ext uri="{FF2B5EF4-FFF2-40B4-BE49-F238E27FC236}">
                <a16:creationId xmlns:a16="http://schemas.microsoft.com/office/drawing/2014/main" id="{EB36E589-16B2-E830-2552-DF0BF2CFE593}"/>
              </a:ext>
            </a:extLst>
          </p:cNvPr>
          <p:cNvSpPr txBox="1"/>
          <p:nvPr/>
        </p:nvSpPr>
        <p:spPr>
          <a:xfrm>
            <a:off x="8206741" y="6078833"/>
            <a:ext cx="3636191" cy="43088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pt-BR" sz="1050" i="1">
                <a:solidFill>
                  <a:schemeClr val="bg1"/>
                </a:solidFill>
              </a:rPr>
              <a:t>Período de veiculação do banner no site: até um mês pós-evento. </a:t>
            </a:r>
            <a:r>
              <a:rPr lang="pt-BR" sz="1050" b="1" i="1">
                <a:solidFill>
                  <a:schemeClr val="bg1"/>
                </a:solidFill>
              </a:rPr>
              <a:t>Produção de arte por conta do parceiro</a:t>
            </a:r>
            <a:endParaRPr lang="pt-BR" b="1">
              <a:solidFill>
                <a:schemeClr val="bg1"/>
              </a:solidFill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646DB7BD-1501-BA47-6294-9468AB45EE29}"/>
              </a:ext>
            </a:extLst>
          </p:cNvPr>
          <p:cNvSpPr txBox="1"/>
          <p:nvPr/>
        </p:nvSpPr>
        <p:spPr>
          <a:xfrm>
            <a:off x="1572985" y="1998306"/>
            <a:ext cx="3280833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b="1">
                <a:solidFill>
                  <a:srgbClr val="DF1F26"/>
                </a:solidFill>
                <a:latin typeface="Trebuchet MS"/>
                <a:ea typeface="+mn-lt"/>
                <a:cs typeface="+mn-lt"/>
              </a:rPr>
              <a:t>Por que investir?</a:t>
            </a:r>
            <a:endParaRPr lang="pt-BR" b="1">
              <a:solidFill>
                <a:srgbClr val="DF1F26"/>
              </a:solidFill>
              <a:latin typeface="Trebuchet MS"/>
            </a:endParaRPr>
          </a:p>
        </p:txBody>
      </p:sp>
      <p:pic>
        <p:nvPicPr>
          <p:cNvPr id="12" name="Imagem 11" descr="Ícone&#10;&#10;O conteúdo gerado por IA pode estar incorreto.">
            <a:extLst>
              <a:ext uri="{FF2B5EF4-FFF2-40B4-BE49-F238E27FC236}">
                <a16:creationId xmlns:a16="http://schemas.microsoft.com/office/drawing/2014/main" id="{E98E8593-ECDF-0E75-59E3-277A0BB8919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6116" y="2076056"/>
            <a:ext cx="767689" cy="748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42731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Shape 128">
          <a:extLst>
            <a:ext uri="{FF2B5EF4-FFF2-40B4-BE49-F238E27FC236}">
              <a16:creationId xmlns:a16="http://schemas.microsoft.com/office/drawing/2014/main" id="{39486F5B-79E2-456E-BE5F-E634BC6566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5">
            <a:extLst>
              <a:ext uri="{FF2B5EF4-FFF2-40B4-BE49-F238E27FC236}">
                <a16:creationId xmlns:a16="http://schemas.microsoft.com/office/drawing/2014/main" id="{D65DD57F-3837-5224-F972-6F432C79FE3E}"/>
              </a:ext>
            </a:extLst>
          </p:cNvPr>
          <p:cNvSpPr txBox="1"/>
          <p:nvPr/>
        </p:nvSpPr>
        <p:spPr>
          <a:xfrm>
            <a:off x="606996" y="996001"/>
            <a:ext cx="4694463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r>
              <a:rPr lang="pt-BR" sz="1300">
                <a:solidFill>
                  <a:srgbClr val="000000"/>
                </a:solidFill>
                <a:latin typeface="Trebuchet MS"/>
                <a:ea typeface="+mn-lt"/>
                <a:cs typeface="+mn-lt"/>
              </a:rPr>
              <a:t>Quer ser a primeira marca que o comprador vê?</a:t>
            </a:r>
          </a:p>
          <a:p>
            <a:r>
              <a:rPr lang="pt-BR" sz="1300">
                <a:solidFill>
                  <a:srgbClr val="000000"/>
                </a:solidFill>
                <a:latin typeface="Trebuchet MS"/>
                <a:ea typeface="+mn-lt"/>
                <a:cs typeface="+mn-lt"/>
              </a:rPr>
              <a:t>Quem está na lista está pronto pra fechar negócio.</a:t>
            </a:r>
            <a:endParaRPr lang="pt-BR" sz="1300">
              <a:latin typeface="Trebuchet MS"/>
              <a:ea typeface="+mn-lt"/>
              <a:cs typeface="+mn-lt"/>
            </a:endParaRP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37CFBCB6-A0C4-A3A2-5B29-425FEB39EF1E}"/>
              </a:ext>
            </a:extLst>
          </p:cNvPr>
          <p:cNvSpPr/>
          <p:nvPr/>
        </p:nvSpPr>
        <p:spPr>
          <a:xfrm>
            <a:off x="7768852" y="0"/>
            <a:ext cx="4423147" cy="6858000"/>
          </a:xfrm>
          <a:prstGeom prst="rect">
            <a:avLst/>
          </a:prstGeom>
          <a:solidFill>
            <a:srgbClr val="C00000"/>
          </a:solidFill>
          <a:ln>
            <a:solidFill>
              <a:srgbClr val="DF1F2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30" name="Agrupar 29">
            <a:extLst>
              <a:ext uri="{FF2B5EF4-FFF2-40B4-BE49-F238E27FC236}">
                <a16:creationId xmlns:a16="http://schemas.microsoft.com/office/drawing/2014/main" id="{006A667B-9A4E-920F-A60D-DF4B83D20D9A}"/>
              </a:ext>
            </a:extLst>
          </p:cNvPr>
          <p:cNvGrpSpPr/>
          <p:nvPr/>
        </p:nvGrpSpPr>
        <p:grpSpPr>
          <a:xfrm>
            <a:off x="4917060" y="5217378"/>
            <a:ext cx="3885550" cy="1356255"/>
            <a:chOff x="4917060" y="5217378"/>
            <a:chExt cx="3885550" cy="1356255"/>
          </a:xfrm>
        </p:grpSpPr>
        <p:pic>
          <p:nvPicPr>
            <p:cNvPr id="34" name="Imagem 33">
              <a:extLst>
                <a:ext uri="{FF2B5EF4-FFF2-40B4-BE49-F238E27FC236}">
                  <a16:creationId xmlns:a16="http://schemas.microsoft.com/office/drawing/2014/main" id="{63F62318-08E9-CFF9-71F4-C87528B87F9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t="3896" r="53229" b="-29012"/>
            <a:stretch>
              <a:fillRect/>
            </a:stretch>
          </p:blipFill>
          <p:spPr>
            <a:xfrm>
              <a:off x="4917060" y="5909668"/>
              <a:ext cx="1945966" cy="663965"/>
            </a:xfrm>
            <a:prstGeom prst="rect">
              <a:avLst/>
            </a:prstGeom>
          </p:spPr>
        </p:pic>
        <p:sp>
          <p:nvSpPr>
            <p:cNvPr id="36" name="CaixaDeTexto 4">
              <a:extLst>
                <a:ext uri="{FF2B5EF4-FFF2-40B4-BE49-F238E27FC236}">
                  <a16:creationId xmlns:a16="http://schemas.microsoft.com/office/drawing/2014/main" id="{0514EABA-679F-D721-3C54-D2A876FF496D}"/>
                </a:ext>
              </a:extLst>
            </p:cNvPr>
            <p:cNvSpPr txBox="1"/>
            <p:nvPr/>
          </p:nvSpPr>
          <p:spPr>
            <a:xfrm>
              <a:off x="4917060" y="5217378"/>
              <a:ext cx="1705429" cy="646331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pt-BR" sz="1800" b="0" i="0" u="none" strike="noStrike" baseline="0">
                  <a:solidFill>
                    <a:srgbClr val="DF1F26"/>
                  </a:solidFill>
                  <a:latin typeface="Trebuchet MS"/>
                </a:rPr>
                <a:t>Cotas: </a:t>
              </a:r>
              <a:r>
                <a:rPr lang="pt-BR">
                  <a:solidFill>
                    <a:srgbClr val="DF1F26"/>
                  </a:solidFill>
                  <a:latin typeface="Trebuchet MS"/>
                </a:rPr>
                <a:t>3</a:t>
              </a:r>
              <a:endParaRPr lang="pt-BR" sz="1800" b="0" i="0" u="none" strike="noStrike" baseline="0">
                <a:solidFill>
                  <a:srgbClr val="DF1F26"/>
                </a:solidFill>
                <a:latin typeface="Trebuchet MS"/>
              </a:endParaRPr>
            </a:p>
            <a:p>
              <a:r>
                <a:rPr lang="pt-BR" sz="1800" b="1" i="0" u="none" strike="noStrike" baseline="0">
                  <a:solidFill>
                    <a:srgbClr val="DF1F26"/>
                  </a:solidFill>
                  <a:latin typeface="Trebuchet MS"/>
                </a:rPr>
                <a:t>Investimento:</a:t>
              </a:r>
              <a:endParaRPr lang="pt-BR" b="1">
                <a:solidFill>
                  <a:srgbClr val="DF1F26"/>
                </a:solidFill>
                <a:latin typeface="Trebuchet MS"/>
              </a:endParaRPr>
            </a:p>
          </p:txBody>
        </p:sp>
        <p:sp>
          <p:nvSpPr>
            <p:cNvPr id="38" name="CaixaDeTexto 10">
              <a:extLst>
                <a:ext uri="{FF2B5EF4-FFF2-40B4-BE49-F238E27FC236}">
                  <a16:creationId xmlns:a16="http://schemas.microsoft.com/office/drawing/2014/main" id="{C13B49EE-6CB9-C57D-A84E-8C2D970A7C85}"/>
                </a:ext>
              </a:extLst>
            </p:cNvPr>
            <p:cNvSpPr txBox="1"/>
            <p:nvPr/>
          </p:nvSpPr>
          <p:spPr>
            <a:xfrm>
              <a:off x="5075463" y="5932110"/>
              <a:ext cx="3727147" cy="400110"/>
            </a:xfrm>
            <a:prstGeom prst="rect">
              <a:avLst/>
            </a:prstGeom>
            <a:noFill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pt-BR" sz="2000" b="1">
                  <a:solidFill>
                    <a:schemeClr val="bg1"/>
                  </a:solidFill>
                  <a:latin typeface="Trebuchet MS"/>
                  <a:ea typeface="+mn-lt"/>
                  <a:cs typeface="+mn-lt"/>
                </a:rPr>
                <a:t>R$ 1.900,00 </a:t>
              </a:r>
              <a:endParaRPr lang="pt-BR" sz="2000">
                <a:solidFill>
                  <a:schemeClr val="bg1"/>
                </a:solidFill>
                <a:latin typeface="Trebuchet MS"/>
                <a:ea typeface="+mn-lt"/>
                <a:cs typeface="+mn-lt"/>
              </a:endParaRPr>
            </a:p>
          </p:txBody>
        </p:sp>
      </p:grpSp>
      <p:grpSp>
        <p:nvGrpSpPr>
          <p:cNvPr id="52" name="Agrupar 51">
            <a:extLst>
              <a:ext uri="{FF2B5EF4-FFF2-40B4-BE49-F238E27FC236}">
                <a16:creationId xmlns:a16="http://schemas.microsoft.com/office/drawing/2014/main" id="{34262C15-81A7-6DC7-B124-8F0ECFCAA3C5}"/>
              </a:ext>
            </a:extLst>
          </p:cNvPr>
          <p:cNvGrpSpPr/>
          <p:nvPr/>
        </p:nvGrpSpPr>
        <p:grpSpPr>
          <a:xfrm>
            <a:off x="618624" y="5630442"/>
            <a:ext cx="3856429" cy="701347"/>
            <a:chOff x="1293538" y="4541871"/>
            <a:chExt cx="3856429" cy="701347"/>
          </a:xfrm>
        </p:grpSpPr>
        <p:sp>
          <p:nvSpPr>
            <p:cNvPr id="40" name="CaixaDeTexto 39">
              <a:extLst>
                <a:ext uri="{FF2B5EF4-FFF2-40B4-BE49-F238E27FC236}">
                  <a16:creationId xmlns:a16="http://schemas.microsoft.com/office/drawing/2014/main" id="{D9518CAF-A82E-73DC-09A9-095C5B46BB39}"/>
                </a:ext>
              </a:extLst>
            </p:cNvPr>
            <p:cNvSpPr txBox="1"/>
            <p:nvPr/>
          </p:nvSpPr>
          <p:spPr>
            <a:xfrm>
              <a:off x="1293538" y="4541871"/>
              <a:ext cx="1532545" cy="276999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pt-BR" sz="1200" b="1">
                  <a:solidFill>
                    <a:srgbClr val="DF1F26"/>
                  </a:solidFill>
                  <a:latin typeface="Trebuchet MS"/>
                </a:rPr>
                <a:t>Especificações:</a:t>
              </a:r>
              <a:endParaRPr lang="pt-BR" sz="1200">
                <a:solidFill>
                  <a:srgbClr val="DF1F26"/>
                </a:solidFill>
                <a:latin typeface="Trebuchet MS"/>
              </a:endParaRPr>
            </a:p>
          </p:txBody>
        </p:sp>
        <p:sp>
          <p:nvSpPr>
            <p:cNvPr id="42" name="CaixaDeTexto 41">
              <a:extLst>
                <a:ext uri="{FF2B5EF4-FFF2-40B4-BE49-F238E27FC236}">
                  <a16:creationId xmlns:a16="http://schemas.microsoft.com/office/drawing/2014/main" id="{1F777CD6-C033-B0B7-942E-89394071FC59}"/>
                </a:ext>
              </a:extLst>
            </p:cNvPr>
            <p:cNvSpPr txBox="1"/>
            <p:nvPr/>
          </p:nvSpPr>
          <p:spPr>
            <a:xfrm>
              <a:off x="1809390" y="4854835"/>
              <a:ext cx="857149" cy="369332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r>
                <a:rPr lang="pt-BR" sz="900" b="1">
                  <a:latin typeface="Trebuchet MS"/>
                </a:rPr>
                <a:t>Desktop:</a:t>
              </a:r>
              <a:endParaRPr lang="pt-BR" sz="900">
                <a:latin typeface="Trebuchet MS"/>
              </a:endParaRPr>
            </a:p>
            <a:p>
              <a:r>
                <a:rPr lang="pt-BR" sz="900">
                  <a:latin typeface="Trebuchet MS"/>
                </a:rPr>
                <a:t>900 x 180 </a:t>
              </a:r>
              <a:r>
                <a:rPr lang="pt-BR" sz="900" err="1">
                  <a:latin typeface="Trebuchet MS"/>
                </a:rPr>
                <a:t>px</a:t>
              </a:r>
              <a:endParaRPr lang="pt-BR" sz="900">
                <a:latin typeface="Trebuchet MS"/>
              </a:endParaRPr>
            </a:p>
          </p:txBody>
        </p:sp>
        <p:sp>
          <p:nvSpPr>
            <p:cNvPr id="44" name="CaixaDeTexto 43">
              <a:extLst>
                <a:ext uri="{FF2B5EF4-FFF2-40B4-BE49-F238E27FC236}">
                  <a16:creationId xmlns:a16="http://schemas.microsoft.com/office/drawing/2014/main" id="{F6AD7C8F-C724-5923-FACD-2A4FFAB5DA10}"/>
                </a:ext>
              </a:extLst>
            </p:cNvPr>
            <p:cNvSpPr txBox="1"/>
            <p:nvPr/>
          </p:nvSpPr>
          <p:spPr>
            <a:xfrm>
              <a:off x="3028666" y="4865271"/>
              <a:ext cx="857149" cy="369332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r>
                <a:rPr lang="pt-BR" sz="900" b="1">
                  <a:latin typeface="Trebuchet MS"/>
                </a:rPr>
                <a:t>Mobile:</a:t>
              </a:r>
            </a:p>
            <a:p>
              <a:r>
                <a:rPr lang="pt-BR" sz="900">
                  <a:latin typeface="Trebuchet MS"/>
                </a:rPr>
                <a:t>500 x 300 </a:t>
              </a:r>
              <a:r>
                <a:rPr lang="pt-BR" sz="900" err="1">
                  <a:latin typeface="Trebuchet MS"/>
                </a:rPr>
                <a:t>px</a:t>
              </a:r>
              <a:endParaRPr lang="pt-BR" sz="900">
                <a:latin typeface="Trebuchet MS"/>
              </a:endParaRPr>
            </a:p>
          </p:txBody>
        </p:sp>
        <p:sp>
          <p:nvSpPr>
            <p:cNvPr id="46" name="CaixaDeTexto 45">
              <a:extLst>
                <a:ext uri="{FF2B5EF4-FFF2-40B4-BE49-F238E27FC236}">
                  <a16:creationId xmlns:a16="http://schemas.microsoft.com/office/drawing/2014/main" id="{EED2DA62-00BE-BD64-28D9-5A90B0D15CFA}"/>
                </a:ext>
              </a:extLst>
            </p:cNvPr>
            <p:cNvSpPr txBox="1"/>
            <p:nvPr/>
          </p:nvSpPr>
          <p:spPr>
            <a:xfrm>
              <a:off x="4423446" y="4873886"/>
              <a:ext cx="726521" cy="369332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r>
                <a:rPr lang="pt-BR" sz="900" b="1">
                  <a:latin typeface="Trebuchet MS"/>
                </a:rPr>
                <a:t>Peso:</a:t>
              </a:r>
              <a:endParaRPr lang="pt-BR" sz="900">
                <a:latin typeface="Trebuchet MS"/>
              </a:endParaRPr>
            </a:p>
            <a:p>
              <a:r>
                <a:rPr lang="pt-BR" sz="900">
                  <a:latin typeface="Trebuchet MS"/>
                </a:rPr>
                <a:t>Até 40 </a:t>
              </a:r>
              <a:r>
                <a:rPr lang="pt-BR" sz="900" err="1">
                  <a:latin typeface="Trebuchet MS"/>
                </a:rPr>
                <a:t>kb</a:t>
              </a:r>
              <a:endParaRPr lang="pt-BR" err="1"/>
            </a:p>
          </p:txBody>
        </p:sp>
        <p:pic>
          <p:nvPicPr>
            <p:cNvPr id="47" name="Imagem 46">
              <a:extLst>
                <a:ext uri="{FF2B5EF4-FFF2-40B4-BE49-F238E27FC236}">
                  <a16:creationId xmlns:a16="http://schemas.microsoft.com/office/drawing/2014/main" id="{9E1D0AAF-CEB5-7FF6-E58A-013AF329B3D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784688" y="4827151"/>
              <a:ext cx="246079" cy="402527"/>
            </a:xfrm>
            <a:prstGeom prst="rect">
              <a:avLst/>
            </a:prstGeom>
          </p:spPr>
        </p:pic>
        <p:pic>
          <p:nvPicPr>
            <p:cNvPr id="48" name="Imagem 47">
              <a:extLst>
                <a:ext uri="{FF2B5EF4-FFF2-40B4-BE49-F238E27FC236}">
                  <a16:creationId xmlns:a16="http://schemas.microsoft.com/office/drawing/2014/main" id="{C25775A1-BDD5-D592-FB48-B235F99D92F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385248" y="4846319"/>
              <a:ext cx="430639" cy="340600"/>
            </a:xfrm>
            <a:prstGeom prst="rect">
              <a:avLst/>
            </a:prstGeom>
          </p:spPr>
        </p:pic>
        <p:sp>
          <p:nvSpPr>
            <p:cNvPr id="49" name="Retângulo 48">
              <a:extLst>
                <a:ext uri="{FF2B5EF4-FFF2-40B4-BE49-F238E27FC236}">
                  <a16:creationId xmlns:a16="http://schemas.microsoft.com/office/drawing/2014/main" id="{932F7201-739C-6FCF-E6A2-EAA166C8FE9C}"/>
                </a:ext>
              </a:extLst>
            </p:cNvPr>
            <p:cNvSpPr/>
            <p:nvPr/>
          </p:nvSpPr>
          <p:spPr>
            <a:xfrm flipH="1">
              <a:off x="2652594" y="4867206"/>
              <a:ext cx="22703" cy="310865"/>
            </a:xfrm>
            <a:prstGeom prst="rect">
              <a:avLst/>
            </a:prstGeom>
            <a:solidFill>
              <a:srgbClr val="E10B1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rgbClr val="000000"/>
                </a:solidFill>
              </a:endParaRPr>
            </a:p>
          </p:txBody>
        </p:sp>
        <p:sp>
          <p:nvSpPr>
            <p:cNvPr id="50" name="Retângulo 49">
              <a:extLst>
                <a:ext uri="{FF2B5EF4-FFF2-40B4-BE49-F238E27FC236}">
                  <a16:creationId xmlns:a16="http://schemas.microsoft.com/office/drawing/2014/main" id="{EE7F2036-6404-3347-2E35-A33307BE7193}"/>
                </a:ext>
              </a:extLst>
            </p:cNvPr>
            <p:cNvSpPr/>
            <p:nvPr/>
          </p:nvSpPr>
          <p:spPr>
            <a:xfrm flipH="1">
              <a:off x="3877730" y="4867205"/>
              <a:ext cx="22703" cy="310865"/>
            </a:xfrm>
            <a:prstGeom prst="rect">
              <a:avLst/>
            </a:prstGeom>
            <a:solidFill>
              <a:srgbClr val="E10B1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rgbClr val="000000"/>
                </a:solidFill>
              </a:endParaRPr>
            </a:p>
          </p:txBody>
        </p:sp>
        <p:pic>
          <p:nvPicPr>
            <p:cNvPr id="51" name="Imagem 50">
              <a:extLst>
                <a:ext uri="{FF2B5EF4-FFF2-40B4-BE49-F238E27FC236}">
                  <a16:creationId xmlns:a16="http://schemas.microsoft.com/office/drawing/2014/main" id="{D2A63E74-2F3B-DF4D-521E-E2CECAF7298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056431" y="4833318"/>
              <a:ext cx="363260" cy="390191"/>
            </a:xfrm>
            <a:prstGeom prst="rect">
              <a:avLst/>
            </a:prstGeom>
          </p:spPr>
        </p:pic>
      </p:grpSp>
      <p:sp>
        <p:nvSpPr>
          <p:cNvPr id="56" name="CaixaDeTexto 2">
            <a:extLst>
              <a:ext uri="{FF2B5EF4-FFF2-40B4-BE49-F238E27FC236}">
                <a16:creationId xmlns:a16="http://schemas.microsoft.com/office/drawing/2014/main" id="{C9AFAF41-5EFF-CD23-EF66-C1716A8A8A05}"/>
              </a:ext>
            </a:extLst>
          </p:cNvPr>
          <p:cNvSpPr txBox="1"/>
          <p:nvPr/>
        </p:nvSpPr>
        <p:spPr>
          <a:xfrm>
            <a:off x="8206741" y="6078833"/>
            <a:ext cx="3636191" cy="43088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pt-BR" sz="1050" i="1">
                <a:solidFill>
                  <a:schemeClr val="bg1"/>
                </a:solidFill>
              </a:rPr>
              <a:t>Período de veiculação do banner no site: até um mês pós-evento. </a:t>
            </a:r>
            <a:r>
              <a:rPr lang="pt-BR" sz="1050" b="1" i="1">
                <a:solidFill>
                  <a:schemeClr val="bg1"/>
                </a:solidFill>
              </a:rPr>
              <a:t>Produção de arte por conta do parceiro</a:t>
            </a:r>
            <a:endParaRPr lang="pt-BR" b="1">
              <a:solidFill>
                <a:schemeClr val="bg1"/>
              </a:solidFill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F06F0698-157A-FF88-649F-126E0CE1B829}"/>
              </a:ext>
            </a:extLst>
          </p:cNvPr>
          <p:cNvSpPr txBox="1"/>
          <p:nvPr/>
        </p:nvSpPr>
        <p:spPr>
          <a:xfrm>
            <a:off x="759395" y="414972"/>
            <a:ext cx="6096000" cy="58477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pt-BR" sz="3200" b="1">
                <a:solidFill>
                  <a:srgbClr val="DF1F26"/>
                </a:solidFill>
                <a:latin typeface="Trebuchet MS"/>
                <a:ea typeface="+mn-lt"/>
                <a:cs typeface="+mn-lt"/>
              </a:rPr>
              <a:t>Destaque</a:t>
            </a:r>
            <a:r>
              <a:rPr lang="pt-BR" sz="3200" b="1" i="0" u="none" strike="noStrike" baseline="0">
                <a:solidFill>
                  <a:srgbClr val="DF1F26"/>
                </a:solidFill>
                <a:latin typeface="Trebuchet MS"/>
                <a:ea typeface="+mn-lt"/>
                <a:cs typeface="+mn-lt"/>
              </a:rPr>
              <a:t> </a:t>
            </a:r>
            <a:r>
              <a:rPr lang="pt-BR" sz="3200" b="1">
                <a:solidFill>
                  <a:srgbClr val="DF1F26"/>
                </a:solidFill>
                <a:latin typeface="Trebuchet MS"/>
                <a:ea typeface="+mn-lt"/>
                <a:cs typeface="+mn-lt"/>
              </a:rPr>
              <a:t>lista</a:t>
            </a:r>
            <a:r>
              <a:rPr lang="pt-BR" sz="3200" b="1">
                <a:solidFill>
                  <a:srgbClr val="DF1F26"/>
                </a:solidFill>
                <a:latin typeface="Trebuchet MS"/>
              </a:rPr>
              <a:t> do expositor</a:t>
            </a:r>
            <a:endParaRPr lang="pt-BR">
              <a:solidFill>
                <a:srgbClr val="DF1F26"/>
              </a:solidFill>
            </a:endParaRP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6481F8DC-5EFC-3E94-05B2-24D0CF59E627}"/>
              </a:ext>
            </a:extLst>
          </p:cNvPr>
          <p:cNvSpPr/>
          <p:nvPr/>
        </p:nvSpPr>
        <p:spPr>
          <a:xfrm flipH="1">
            <a:off x="743858" y="509209"/>
            <a:ext cx="28121" cy="382512"/>
          </a:xfrm>
          <a:prstGeom prst="rect">
            <a:avLst/>
          </a:prstGeom>
          <a:solidFill>
            <a:srgbClr val="E10B1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000000"/>
              </a:solidFill>
            </a:endParaRPr>
          </a:p>
        </p:txBody>
      </p:sp>
      <p:sp>
        <p:nvSpPr>
          <p:cNvPr id="3" name="CaixaDeTexto 31">
            <a:extLst>
              <a:ext uri="{FF2B5EF4-FFF2-40B4-BE49-F238E27FC236}">
                <a16:creationId xmlns:a16="http://schemas.microsoft.com/office/drawing/2014/main" id="{21A8E9F4-B0C7-A1E2-C099-F4EE3C236800}"/>
              </a:ext>
            </a:extLst>
          </p:cNvPr>
          <p:cNvSpPr txBox="1"/>
          <p:nvPr/>
        </p:nvSpPr>
        <p:spPr>
          <a:xfrm>
            <a:off x="1549708" y="2157522"/>
            <a:ext cx="3724696" cy="1492716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>
              <a:buFont typeface="Arial"/>
              <a:buChar char="•"/>
            </a:pPr>
            <a:r>
              <a:rPr lang="pt-BR" sz="1300">
                <a:latin typeface="Trebuchet MS"/>
                <a:ea typeface="+mn-lt"/>
                <a:cs typeface="+mn-lt"/>
              </a:rPr>
              <a:t>Sua marca no topo da lista mais</a:t>
            </a:r>
            <a:endParaRPr lang="pt-BR" sz="1300"/>
          </a:p>
          <a:p>
            <a:r>
              <a:rPr lang="pt-BR" sz="1300">
                <a:latin typeface="Trebuchet MS"/>
                <a:ea typeface="+mn-lt"/>
                <a:cs typeface="+mn-lt"/>
              </a:rPr>
              <a:t>   buscada do evento;</a:t>
            </a:r>
          </a:p>
          <a:p>
            <a:pPr marL="171450" indent="-171450">
              <a:buFont typeface="Arial"/>
              <a:buChar char="•"/>
            </a:pPr>
            <a:r>
              <a:rPr lang="pt-BR" sz="1300">
                <a:latin typeface="Trebuchet MS"/>
                <a:ea typeface="+mn-lt"/>
                <a:cs typeface="+mn-lt"/>
              </a:rPr>
              <a:t>Borda de destaque chama atenção visual;</a:t>
            </a:r>
            <a:endParaRPr lang="pt-BR" sz="1300">
              <a:latin typeface="Trebuchet MS"/>
            </a:endParaRPr>
          </a:p>
          <a:p>
            <a:pPr marL="171450" indent="-171450">
              <a:buFont typeface="Arial"/>
              <a:buChar char="•"/>
            </a:pPr>
            <a:r>
              <a:rPr lang="pt-BR" sz="1300">
                <a:latin typeface="Trebuchet MS"/>
                <a:ea typeface="+mn-lt"/>
                <a:cs typeface="+mn-lt"/>
              </a:rPr>
              <a:t>Página acessada por compradores</a:t>
            </a:r>
          </a:p>
          <a:p>
            <a:r>
              <a:rPr lang="pt-BR" sz="1300">
                <a:latin typeface="Trebuchet MS"/>
                <a:ea typeface="+mn-lt"/>
                <a:cs typeface="+mn-lt"/>
              </a:rPr>
              <a:t>   nos 3 meses antes da feira;</a:t>
            </a:r>
          </a:p>
          <a:p>
            <a:pPr marL="171450" indent="-171450">
              <a:buFont typeface="Arial"/>
              <a:buChar char="•"/>
            </a:pPr>
            <a:r>
              <a:rPr lang="pt-BR" sz="1300">
                <a:latin typeface="Trebuchet MS"/>
                <a:ea typeface="+mn-lt"/>
                <a:cs typeface="+mn-lt"/>
              </a:rPr>
              <a:t>Visibilidade garantida sobre todos</a:t>
            </a:r>
          </a:p>
          <a:p>
            <a:r>
              <a:rPr lang="pt-BR" sz="1300">
                <a:latin typeface="Trebuchet MS"/>
                <a:ea typeface="+mn-lt"/>
                <a:cs typeface="+mn-lt"/>
              </a:rPr>
              <a:t>   os expositores.</a:t>
            </a:r>
            <a:endParaRPr lang="pt-BR" sz="130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07EBE2D2-29A7-025F-2AA8-029D04052AF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20" t="13073" r="13920" b="3082"/>
          <a:stretch>
            <a:fillRect/>
          </a:stretch>
        </p:blipFill>
        <p:spPr>
          <a:xfrm>
            <a:off x="5075463" y="496871"/>
            <a:ext cx="6944096" cy="5151715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933D3244-537A-EE61-E85B-A1F5D1D22599}"/>
              </a:ext>
            </a:extLst>
          </p:cNvPr>
          <p:cNvSpPr txBox="1"/>
          <p:nvPr/>
        </p:nvSpPr>
        <p:spPr>
          <a:xfrm>
            <a:off x="1572985" y="1793152"/>
            <a:ext cx="3280833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b="1">
                <a:solidFill>
                  <a:srgbClr val="DF1F26"/>
                </a:solidFill>
                <a:latin typeface="Trebuchet MS"/>
                <a:ea typeface="+mn-lt"/>
                <a:cs typeface="+mn-lt"/>
              </a:rPr>
              <a:t>Por que investir?</a:t>
            </a:r>
            <a:endParaRPr lang="pt-BR" b="1">
              <a:solidFill>
                <a:srgbClr val="DF1F26"/>
              </a:solidFill>
              <a:latin typeface="Trebuchet MS"/>
            </a:endParaRPr>
          </a:p>
        </p:txBody>
      </p:sp>
      <p:pic>
        <p:nvPicPr>
          <p:cNvPr id="11" name="Imagem 10" descr="Ícone&#10;&#10;O conteúdo gerado por IA pode estar incorreto.">
            <a:extLst>
              <a:ext uri="{FF2B5EF4-FFF2-40B4-BE49-F238E27FC236}">
                <a16:creationId xmlns:a16="http://schemas.microsoft.com/office/drawing/2014/main" id="{499B3FF2-1B04-E8E8-4750-2EADF5531AD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6116" y="1870902"/>
            <a:ext cx="767689" cy="748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2537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/>
          <a:stretch>
            <a:fillRect/>
          </a:stretch>
        </a:blipFill>
        <a:effectLst/>
      </p:bgPr>
    </p:bg>
    <p:spTree>
      <p:nvGrpSpPr>
        <p:cNvPr id="1" name="Shape 128">
          <a:extLst>
            <a:ext uri="{FF2B5EF4-FFF2-40B4-BE49-F238E27FC236}">
              <a16:creationId xmlns:a16="http://schemas.microsoft.com/office/drawing/2014/main" id="{7D0C3AF3-3989-7F42-1E12-ADFE02CB01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5">
            <a:extLst>
              <a:ext uri="{FF2B5EF4-FFF2-40B4-BE49-F238E27FC236}">
                <a16:creationId xmlns:a16="http://schemas.microsoft.com/office/drawing/2014/main" id="{8FD6DBDC-A5CC-FFE2-93D3-819F85163E5D}"/>
              </a:ext>
            </a:extLst>
          </p:cNvPr>
          <p:cNvSpPr txBox="1"/>
          <p:nvPr/>
        </p:nvSpPr>
        <p:spPr>
          <a:xfrm>
            <a:off x="611741" y="986790"/>
            <a:ext cx="4694463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r>
              <a:rPr lang="pt-BR" sz="1300">
                <a:solidFill>
                  <a:srgbClr val="000000"/>
                </a:solidFill>
                <a:latin typeface="Trebuchet MS"/>
                <a:ea typeface="+mn-lt"/>
                <a:cs typeface="+mn-lt"/>
              </a:rPr>
              <a:t>Antes do visitante chegar na feira, ele já está vendo</a:t>
            </a:r>
          </a:p>
          <a:p>
            <a:r>
              <a:rPr lang="pt-BR" sz="1300">
                <a:solidFill>
                  <a:srgbClr val="000000"/>
                </a:solidFill>
                <a:latin typeface="Trebuchet MS"/>
                <a:ea typeface="+mn-lt"/>
                <a:cs typeface="+mn-lt"/>
              </a:rPr>
              <a:t>a sua marca.</a:t>
            </a:r>
            <a:endParaRPr lang="pt-BR" sz="1300">
              <a:latin typeface="Trebuchet MS"/>
              <a:ea typeface="+mn-lt"/>
              <a:cs typeface="+mn-lt"/>
            </a:endParaRPr>
          </a:p>
        </p:txBody>
      </p:sp>
      <p:grpSp>
        <p:nvGrpSpPr>
          <p:cNvPr id="17" name="Agrupar 16">
            <a:extLst>
              <a:ext uri="{FF2B5EF4-FFF2-40B4-BE49-F238E27FC236}">
                <a16:creationId xmlns:a16="http://schemas.microsoft.com/office/drawing/2014/main" id="{71FC4D4F-38C5-5F21-4906-E278A3C0C75F}"/>
              </a:ext>
            </a:extLst>
          </p:cNvPr>
          <p:cNvGrpSpPr/>
          <p:nvPr/>
        </p:nvGrpSpPr>
        <p:grpSpPr>
          <a:xfrm>
            <a:off x="4917060" y="5224879"/>
            <a:ext cx="3885550" cy="1348754"/>
            <a:chOff x="722432" y="5413564"/>
            <a:chExt cx="3885550" cy="1348754"/>
          </a:xfrm>
        </p:grpSpPr>
        <p:pic>
          <p:nvPicPr>
            <p:cNvPr id="10" name="Imagem 9">
              <a:extLst>
                <a:ext uri="{FF2B5EF4-FFF2-40B4-BE49-F238E27FC236}">
                  <a16:creationId xmlns:a16="http://schemas.microsoft.com/office/drawing/2014/main" id="{B29412D1-1DF0-DCE4-8CD3-F72D2BD93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t="3896" r="53229" b="-29012"/>
            <a:stretch>
              <a:fillRect/>
            </a:stretch>
          </p:blipFill>
          <p:spPr>
            <a:xfrm>
              <a:off x="722432" y="6098353"/>
              <a:ext cx="1945966" cy="663965"/>
            </a:xfrm>
            <a:prstGeom prst="rect">
              <a:avLst/>
            </a:prstGeom>
          </p:spPr>
        </p:pic>
        <p:sp>
          <p:nvSpPr>
            <p:cNvPr id="5" name="CaixaDeTexto 4">
              <a:extLst>
                <a:ext uri="{FF2B5EF4-FFF2-40B4-BE49-F238E27FC236}">
                  <a16:creationId xmlns:a16="http://schemas.microsoft.com/office/drawing/2014/main" id="{D6228425-65F2-7B30-50A7-51D5582685A0}"/>
                </a:ext>
              </a:extLst>
            </p:cNvPr>
            <p:cNvSpPr txBox="1"/>
            <p:nvPr/>
          </p:nvSpPr>
          <p:spPr>
            <a:xfrm>
              <a:off x="763104" y="5413564"/>
              <a:ext cx="1705429" cy="646331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r>
                <a:rPr lang="pt-BR" sz="1800" b="0" i="0" u="none" strike="noStrike" baseline="0">
                  <a:solidFill>
                    <a:srgbClr val="DF1F26"/>
                  </a:solidFill>
                  <a:latin typeface="Trebuchet MS"/>
                </a:rPr>
                <a:t>Cotas: </a:t>
              </a:r>
              <a:r>
                <a:rPr lang="pt-BR">
                  <a:solidFill>
                    <a:srgbClr val="DF1F26"/>
                  </a:solidFill>
                  <a:latin typeface="Trebuchet MS"/>
                </a:rPr>
                <a:t>4</a:t>
              </a:r>
              <a:endParaRPr lang="pt-BR" sz="1800" b="0" i="0" u="none" strike="noStrike" baseline="0">
                <a:solidFill>
                  <a:srgbClr val="DF1F26"/>
                </a:solidFill>
                <a:latin typeface="Trebuchet MS"/>
              </a:endParaRPr>
            </a:p>
            <a:p>
              <a:r>
                <a:rPr lang="pt-BR" sz="1800" b="1" i="0" u="none" strike="noStrike" baseline="0">
                  <a:solidFill>
                    <a:srgbClr val="DF1F26"/>
                  </a:solidFill>
                  <a:latin typeface="Trebuchet MS"/>
                </a:rPr>
                <a:t>Investimento:</a:t>
              </a:r>
              <a:endParaRPr lang="pt-BR" b="1">
                <a:solidFill>
                  <a:srgbClr val="DF1F26"/>
                </a:solidFill>
                <a:latin typeface="Trebuchet MS"/>
              </a:endParaRPr>
            </a:p>
          </p:txBody>
        </p:sp>
        <p:sp>
          <p:nvSpPr>
            <p:cNvPr id="11" name="CaixaDeTexto 10">
              <a:extLst>
                <a:ext uri="{FF2B5EF4-FFF2-40B4-BE49-F238E27FC236}">
                  <a16:creationId xmlns:a16="http://schemas.microsoft.com/office/drawing/2014/main" id="{0EF49B5C-570E-BEFE-D5A1-F3E2FD1E6564}"/>
                </a:ext>
              </a:extLst>
            </p:cNvPr>
            <p:cNvSpPr txBox="1"/>
            <p:nvPr/>
          </p:nvSpPr>
          <p:spPr>
            <a:xfrm>
              <a:off x="880835" y="6120795"/>
              <a:ext cx="3727147" cy="400110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pt-BR" sz="2000" b="1">
                  <a:solidFill>
                    <a:schemeClr val="bg1"/>
                  </a:solidFill>
                  <a:latin typeface="Trebuchet MS"/>
                  <a:ea typeface="+mn-lt"/>
                  <a:cs typeface="+mn-lt"/>
                </a:rPr>
                <a:t>R$ 4.200,00 </a:t>
              </a:r>
              <a:endParaRPr lang="pt-BR" sz="2000">
                <a:solidFill>
                  <a:schemeClr val="bg1"/>
                </a:solidFill>
                <a:latin typeface="Trebuchet MS"/>
                <a:ea typeface="+mn-lt"/>
                <a:cs typeface="+mn-lt"/>
              </a:endParaRPr>
            </a:p>
          </p:txBody>
        </p:sp>
      </p:grpSp>
      <p:sp>
        <p:nvSpPr>
          <p:cNvPr id="7" name="Retângulo 6">
            <a:extLst>
              <a:ext uri="{FF2B5EF4-FFF2-40B4-BE49-F238E27FC236}">
                <a16:creationId xmlns:a16="http://schemas.microsoft.com/office/drawing/2014/main" id="{399CCE50-B542-6B50-142F-6F4E2F425233}"/>
              </a:ext>
            </a:extLst>
          </p:cNvPr>
          <p:cNvSpPr/>
          <p:nvPr/>
        </p:nvSpPr>
        <p:spPr>
          <a:xfrm>
            <a:off x="7787300" y="0"/>
            <a:ext cx="4404699" cy="6858000"/>
          </a:xfrm>
          <a:prstGeom prst="rect">
            <a:avLst/>
          </a:prstGeom>
          <a:solidFill>
            <a:srgbClr val="C00000"/>
          </a:solidFill>
          <a:ln>
            <a:solidFill>
              <a:srgbClr val="DF1F2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D21DB21A-9069-FC87-1A6F-0FF3E265B2A9}"/>
              </a:ext>
            </a:extLst>
          </p:cNvPr>
          <p:cNvSpPr txBox="1"/>
          <p:nvPr/>
        </p:nvSpPr>
        <p:spPr>
          <a:xfrm>
            <a:off x="9077596" y="6071576"/>
            <a:ext cx="3563620" cy="41549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pt-BR" sz="1050" i="1">
                <a:solidFill>
                  <a:schemeClr val="bg1"/>
                </a:solidFill>
                <a:latin typeface="Trebuchet MS"/>
              </a:rPr>
              <a:t>Período de veiculação: </a:t>
            </a:r>
            <a:r>
              <a:rPr lang="pt-BR" sz="1050" b="1" i="1">
                <a:solidFill>
                  <a:schemeClr val="bg1"/>
                </a:solidFill>
                <a:latin typeface="Trebuchet MS"/>
              </a:rPr>
              <a:t>8 diárias/disparos</a:t>
            </a:r>
          </a:p>
          <a:p>
            <a:r>
              <a:rPr lang="pt-BR" sz="1050" b="1" i="1">
                <a:solidFill>
                  <a:schemeClr val="bg1"/>
                </a:solidFill>
              </a:rPr>
              <a:t>Produção de arte por conta do parceiro</a:t>
            </a:r>
            <a:r>
              <a:rPr lang="pt-BR" sz="1050" b="1" i="1">
                <a:solidFill>
                  <a:schemeClr val="bg1"/>
                </a:solidFill>
                <a:latin typeface="Trebuchet MS"/>
              </a:rPr>
              <a:t>   </a:t>
            </a:r>
          </a:p>
        </p:txBody>
      </p:sp>
      <p:grpSp>
        <p:nvGrpSpPr>
          <p:cNvPr id="44" name="Agrupar 43">
            <a:extLst>
              <a:ext uri="{FF2B5EF4-FFF2-40B4-BE49-F238E27FC236}">
                <a16:creationId xmlns:a16="http://schemas.microsoft.com/office/drawing/2014/main" id="{D99A663E-BBDD-44CA-E568-DA35FBD4204B}"/>
              </a:ext>
            </a:extLst>
          </p:cNvPr>
          <p:cNvGrpSpPr/>
          <p:nvPr/>
        </p:nvGrpSpPr>
        <p:grpSpPr>
          <a:xfrm>
            <a:off x="618623" y="5630444"/>
            <a:ext cx="4117686" cy="701347"/>
            <a:chOff x="618623" y="5630444"/>
            <a:chExt cx="4117686" cy="701347"/>
          </a:xfrm>
        </p:grpSpPr>
        <p:grpSp>
          <p:nvGrpSpPr>
            <p:cNvPr id="46" name="Agrupar 45">
              <a:extLst>
                <a:ext uri="{FF2B5EF4-FFF2-40B4-BE49-F238E27FC236}">
                  <a16:creationId xmlns:a16="http://schemas.microsoft.com/office/drawing/2014/main" id="{7E449BC9-EA50-F655-9929-B69A4AA775E7}"/>
                </a:ext>
              </a:extLst>
            </p:cNvPr>
            <p:cNvGrpSpPr/>
            <p:nvPr/>
          </p:nvGrpSpPr>
          <p:grpSpPr>
            <a:xfrm>
              <a:off x="618623" y="5630444"/>
              <a:ext cx="2608200" cy="701347"/>
              <a:chOff x="618623" y="5630444"/>
              <a:chExt cx="2608200" cy="701347"/>
            </a:xfrm>
          </p:grpSpPr>
          <p:sp>
            <p:nvSpPr>
              <p:cNvPr id="48" name="CaixaDeTexto 27">
                <a:extLst>
                  <a:ext uri="{FF2B5EF4-FFF2-40B4-BE49-F238E27FC236}">
                    <a16:creationId xmlns:a16="http://schemas.microsoft.com/office/drawing/2014/main" id="{54D6C0E3-AD01-76D6-14F5-EF33037CDBFE}"/>
                  </a:ext>
                </a:extLst>
              </p:cNvPr>
              <p:cNvSpPr txBox="1"/>
              <p:nvPr/>
            </p:nvSpPr>
            <p:spPr>
              <a:xfrm>
                <a:off x="618623" y="5630444"/>
                <a:ext cx="1532545" cy="276999"/>
              </a:xfrm>
              <a:prstGeom prst="rect">
                <a:avLst/>
              </a:prstGeom>
              <a:noFill/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spAutoFit/>
              </a:bodyPr>
              <a:lstStyle>
                <a:defPPr>
                  <a:defRPr lang="pt-B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pt-BR" sz="1200" b="1">
                    <a:solidFill>
                      <a:srgbClr val="DF1F26"/>
                    </a:solidFill>
                    <a:latin typeface="Trebuchet MS"/>
                  </a:rPr>
                  <a:t>Especificações:</a:t>
                </a:r>
                <a:endParaRPr lang="pt-BR" sz="1200">
                  <a:solidFill>
                    <a:srgbClr val="DF1F26"/>
                  </a:solidFill>
                  <a:latin typeface="Trebuchet MS"/>
                </a:endParaRPr>
              </a:p>
            </p:txBody>
          </p:sp>
          <p:sp>
            <p:nvSpPr>
              <p:cNvPr id="49" name="CaixaDeTexto 11">
                <a:extLst>
                  <a:ext uri="{FF2B5EF4-FFF2-40B4-BE49-F238E27FC236}">
                    <a16:creationId xmlns:a16="http://schemas.microsoft.com/office/drawing/2014/main" id="{FF36EFEB-C9F4-807D-42E3-DA3CC1E0B72E}"/>
                  </a:ext>
                </a:extLst>
              </p:cNvPr>
              <p:cNvSpPr txBox="1"/>
              <p:nvPr/>
            </p:nvSpPr>
            <p:spPr>
              <a:xfrm>
                <a:off x="1134475" y="5943408"/>
                <a:ext cx="857149" cy="369332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anchor="t">
                <a:spAutoFit/>
              </a:bodyPr>
              <a:lstStyle>
                <a:defPPr>
                  <a:defRPr lang="pt-B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pt-BR" sz="900" b="1">
                    <a:latin typeface="Trebuchet MS"/>
                  </a:rPr>
                  <a:t>Desktop:</a:t>
                </a:r>
                <a:endParaRPr lang="pt-BR" sz="900">
                  <a:latin typeface="Trebuchet MS"/>
                </a:endParaRPr>
              </a:p>
              <a:p>
                <a:r>
                  <a:rPr lang="pt-BR" sz="900">
                    <a:latin typeface="Trebuchet MS"/>
                  </a:rPr>
                  <a:t>600 x 150 </a:t>
                </a:r>
                <a:r>
                  <a:rPr lang="pt-BR" sz="900" err="1">
                    <a:latin typeface="Trebuchet MS"/>
                  </a:rPr>
                  <a:t>px</a:t>
                </a:r>
                <a:endParaRPr lang="pt-BR" sz="900">
                  <a:latin typeface="Trebuchet MS"/>
                </a:endParaRPr>
              </a:p>
            </p:txBody>
          </p:sp>
          <p:sp>
            <p:nvSpPr>
              <p:cNvPr id="50" name="CaixaDeTexto 31">
                <a:extLst>
                  <a:ext uri="{FF2B5EF4-FFF2-40B4-BE49-F238E27FC236}">
                    <a16:creationId xmlns:a16="http://schemas.microsoft.com/office/drawing/2014/main" id="{42DDEF9F-E2D7-D2A8-8B53-9E253AB10DFF}"/>
                  </a:ext>
                </a:extLst>
              </p:cNvPr>
              <p:cNvSpPr txBox="1"/>
              <p:nvPr/>
            </p:nvSpPr>
            <p:spPr>
              <a:xfrm>
                <a:off x="2500302" y="5962459"/>
                <a:ext cx="726521" cy="369332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anchor="t">
                <a:spAutoFit/>
              </a:bodyPr>
              <a:lstStyle>
                <a:defPPr>
                  <a:defRPr lang="pt-B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pt-BR" sz="900" b="1">
                    <a:latin typeface="Trebuchet MS"/>
                  </a:rPr>
                  <a:t>Peso:</a:t>
                </a:r>
                <a:endParaRPr lang="pt-BR" sz="900">
                  <a:latin typeface="Trebuchet MS"/>
                </a:endParaRPr>
              </a:p>
              <a:p>
                <a:r>
                  <a:rPr lang="pt-BR" sz="900">
                    <a:latin typeface="Trebuchet MS"/>
                  </a:rPr>
                  <a:t>Até 40 </a:t>
                </a:r>
                <a:r>
                  <a:rPr lang="pt-BR" sz="900" err="1">
                    <a:latin typeface="Trebuchet MS"/>
                  </a:rPr>
                  <a:t>kb</a:t>
                </a:r>
                <a:endParaRPr lang="pt-BR" err="1"/>
              </a:p>
            </p:txBody>
          </p:sp>
          <p:pic>
            <p:nvPicPr>
              <p:cNvPr id="51" name="Imagem 50">
                <a:extLst>
                  <a:ext uri="{FF2B5EF4-FFF2-40B4-BE49-F238E27FC236}">
                    <a16:creationId xmlns:a16="http://schemas.microsoft.com/office/drawing/2014/main" id="{1102C275-BC0D-ABF7-52C0-4C77BC232F0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10333" y="5934892"/>
                <a:ext cx="430639" cy="340600"/>
              </a:xfrm>
              <a:prstGeom prst="rect">
                <a:avLst/>
              </a:prstGeom>
            </p:spPr>
          </p:pic>
          <p:sp>
            <p:nvSpPr>
              <p:cNvPr id="52" name="Retângulo 51">
                <a:extLst>
                  <a:ext uri="{FF2B5EF4-FFF2-40B4-BE49-F238E27FC236}">
                    <a16:creationId xmlns:a16="http://schemas.microsoft.com/office/drawing/2014/main" id="{9D590ECB-3985-638D-7A6A-8A7846D5A274}"/>
                  </a:ext>
                </a:extLst>
              </p:cNvPr>
              <p:cNvSpPr/>
              <p:nvPr/>
            </p:nvSpPr>
            <p:spPr>
              <a:xfrm flipH="1">
                <a:off x="1977679" y="5955779"/>
                <a:ext cx="22703" cy="310865"/>
              </a:xfrm>
              <a:prstGeom prst="rect">
                <a:avLst/>
              </a:prstGeom>
              <a:solidFill>
                <a:srgbClr val="E10B17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pt-BR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pt-BR">
                  <a:solidFill>
                    <a:srgbClr val="000000"/>
                  </a:solidFill>
                </a:endParaRPr>
              </a:p>
            </p:txBody>
          </p:sp>
          <p:sp>
            <p:nvSpPr>
              <p:cNvPr id="53" name="Retângulo 52">
                <a:extLst>
                  <a:ext uri="{FF2B5EF4-FFF2-40B4-BE49-F238E27FC236}">
                    <a16:creationId xmlns:a16="http://schemas.microsoft.com/office/drawing/2014/main" id="{D584D278-35A5-A73E-08D6-9D991AF69107}"/>
                  </a:ext>
                </a:extLst>
              </p:cNvPr>
              <p:cNvSpPr/>
              <p:nvPr/>
            </p:nvSpPr>
            <p:spPr>
              <a:xfrm flipH="1">
                <a:off x="3202815" y="5955778"/>
                <a:ext cx="22703" cy="310865"/>
              </a:xfrm>
              <a:prstGeom prst="rect">
                <a:avLst/>
              </a:prstGeom>
              <a:solidFill>
                <a:srgbClr val="E10B17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pt-BR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pt-BR">
                  <a:solidFill>
                    <a:srgbClr val="000000"/>
                  </a:solidFill>
                </a:endParaRPr>
              </a:p>
            </p:txBody>
          </p:sp>
          <p:pic>
            <p:nvPicPr>
              <p:cNvPr id="54" name="Imagem 53">
                <a:extLst>
                  <a:ext uri="{FF2B5EF4-FFF2-40B4-BE49-F238E27FC236}">
                    <a16:creationId xmlns:a16="http://schemas.microsoft.com/office/drawing/2014/main" id="{F914DD4E-FDDC-342F-7D3F-4820E5DE26A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133287" y="5921891"/>
                <a:ext cx="363260" cy="390191"/>
              </a:xfrm>
              <a:prstGeom prst="rect">
                <a:avLst/>
              </a:prstGeom>
            </p:spPr>
          </p:pic>
        </p:grpSp>
        <p:sp>
          <p:nvSpPr>
            <p:cNvPr id="47" name="CaixaDeTexto 18">
              <a:extLst>
                <a:ext uri="{FF2B5EF4-FFF2-40B4-BE49-F238E27FC236}">
                  <a16:creationId xmlns:a16="http://schemas.microsoft.com/office/drawing/2014/main" id="{56B5CC1D-EB35-BE9A-3704-D6DC54ECD2EA}"/>
                </a:ext>
              </a:extLst>
            </p:cNvPr>
            <p:cNvSpPr txBox="1"/>
            <p:nvPr/>
          </p:nvSpPr>
          <p:spPr>
            <a:xfrm>
              <a:off x="3276817" y="5962458"/>
              <a:ext cx="1459492" cy="369332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pt-BR" sz="900" b="1">
                  <a:latin typeface="Trebuchet MS"/>
                </a:rPr>
                <a:t>Formatos aceitos:</a:t>
              </a:r>
              <a:endParaRPr lang="pt-BR" sz="900">
                <a:latin typeface="Trebuchet MS"/>
              </a:endParaRPr>
            </a:p>
            <a:p>
              <a:r>
                <a:rPr lang="pt-BR" sz="900">
                  <a:latin typeface="Trebuchet MS"/>
                </a:rPr>
                <a:t>JPG, PNG, GIF ou PDF</a:t>
              </a:r>
            </a:p>
          </p:txBody>
        </p:sp>
      </p:grp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AA0C1CC9-7278-ACCC-941E-A7CE420C8BD0}"/>
              </a:ext>
            </a:extLst>
          </p:cNvPr>
          <p:cNvSpPr txBox="1"/>
          <p:nvPr/>
        </p:nvSpPr>
        <p:spPr>
          <a:xfrm>
            <a:off x="759395" y="414972"/>
            <a:ext cx="6096000" cy="58477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pt-BR" sz="3200" b="1">
                <a:solidFill>
                  <a:srgbClr val="DF1F26"/>
                </a:solidFill>
                <a:latin typeface="Trebuchet MS"/>
                <a:ea typeface="+mn-lt"/>
                <a:cs typeface="+mn-lt"/>
              </a:rPr>
              <a:t>Banner </a:t>
            </a:r>
            <a:r>
              <a:rPr lang="pt-BR" sz="3200" b="1">
                <a:solidFill>
                  <a:srgbClr val="DF1F26"/>
                </a:solidFill>
                <a:latin typeface="Trebuchet MS"/>
              </a:rPr>
              <a:t>e-mail marketing</a:t>
            </a:r>
            <a:endParaRPr lang="pt-BR">
              <a:solidFill>
                <a:srgbClr val="DF1F26"/>
              </a:solidFill>
            </a:endParaRP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F8639145-4A28-8142-7F28-7684393104A2}"/>
              </a:ext>
            </a:extLst>
          </p:cNvPr>
          <p:cNvSpPr/>
          <p:nvPr/>
        </p:nvSpPr>
        <p:spPr>
          <a:xfrm flipH="1">
            <a:off x="743858" y="509209"/>
            <a:ext cx="28121" cy="382512"/>
          </a:xfrm>
          <a:prstGeom prst="rect">
            <a:avLst/>
          </a:prstGeom>
          <a:solidFill>
            <a:srgbClr val="E10B1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000000"/>
              </a:solidFill>
            </a:endParaRPr>
          </a:p>
        </p:txBody>
      </p:sp>
      <p:sp>
        <p:nvSpPr>
          <p:cNvPr id="23" name="CaixaDeTexto 31">
            <a:extLst>
              <a:ext uri="{FF2B5EF4-FFF2-40B4-BE49-F238E27FC236}">
                <a16:creationId xmlns:a16="http://schemas.microsoft.com/office/drawing/2014/main" id="{E055DD65-B5AC-B486-B110-0FAA639F8B18}"/>
              </a:ext>
            </a:extLst>
          </p:cNvPr>
          <p:cNvSpPr txBox="1"/>
          <p:nvPr/>
        </p:nvSpPr>
        <p:spPr>
          <a:xfrm>
            <a:off x="1549709" y="2137985"/>
            <a:ext cx="3265543" cy="1692771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/>
              <a:buChar char="•"/>
            </a:pPr>
            <a:r>
              <a:rPr lang="pt-BR" sz="1300">
                <a:latin typeface="Trebuchet MS"/>
                <a:ea typeface="+mn-lt"/>
                <a:cs typeface="+mn-lt"/>
              </a:rPr>
              <a:t>  Envio para +60 mil contatos  </a:t>
            </a:r>
          </a:p>
          <a:p>
            <a:r>
              <a:rPr lang="pt-BR" sz="1300">
                <a:latin typeface="Trebuchet MS"/>
                <a:ea typeface="+mn-lt"/>
                <a:cs typeface="+mn-lt"/>
              </a:rPr>
              <a:t>   segmentados. </a:t>
            </a:r>
          </a:p>
          <a:p>
            <a:pPr>
              <a:buFont typeface="Arial"/>
              <a:buChar char="•"/>
            </a:pPr>
            <a:r>
              <a:rPr lang="pt-BR" sz="1300">
                <a:latin typeface="Trebuchet MS"/>
                <a:ea typeface="+mn-lt"/>
                <a:cs typeface="+mn-lt"/>
              </a:rPr>
              <a:t>  Sua marca presente nos e-mails</a:t>
            </a:r>
          </a:p>
          <a:p>
            <a:r>
              <a:rPr lang="pt-BR" sz="1300">
                <a:latin typeface="Trebuchet MS"/>
                <a:ea typeface="+mn-lt"/>
                <a:cs typeface="+mn-lt"/>
              </a:rPr>
              <a:t>   oficiais da </a:t>
            </a:r>
            <a:r>
              <a:rPr lang="pt-BR" sz="1300" err="1">
                <a:latin typeface="Trebuchet MS"/>
                <a:ea typeface="+mn-lt"/>
                <a:cs typeface="+mn-lt"/>
              </a:rPr>
              <a:t>Anuga</a:t>
            </a:r>
            <a:r>
              <a:rPr lang="pt-BR" sz="1300">
                <a:latin typeface="Trebuchet MS"/>
                <a:ea typeface="+mn-lt"/>
                <a:cs typeface="+mn-lt"/>
              </a:rPr>
              <a:t>. </a:t>
            </a:r>
            <a:endParaRPr lang="pt-BR" sz="1300">
              <a:latin typeface="Trebuchet MS"/>
            </a:endParaRPr>
          </a:p>
          <a:p>
            <a:pPr>
              <a:buFont typeface="Arial"/>
              <a:buChar char="•"/>
            </a:pPr>
            <a:r>
              <a:rPr lang="pt-BR" sz="1300">
                <a:latin typeface="Trebuchet MS"/>
                <a:ea typeface="+mn-lt"/>
                <a:cs typeface="+mn-lt"/>
              </a:rPr>
              <a:t>  Link direto para seu site ou página</a:t>
            </a:r>
          </a:p>
          <a:p>
            <a:r>
              <a:rPr lang="pt-BR" sz="1300">
                <a:latin typeface="Trebuchet MS"/>
                <a:ea typeface="+mn-lt"/>
                <a:cs typeface="+mn-lt"/>
              </a:rPr>
              <a:t>   de produto. </a:t>
            </a:r>
            <a:endParaRPr lang="pt-BR" sz="1300">
              <a:latin typeface="Trebuchet MS"/>
            </a:endParaRPr>
          </a:p>
          <a:p>
            <a:pPr>
              <a:buFont typeface="Arial"/>
              <a:buChar char="•"/>
            </a:pPr>
            <a:r>
              <a:rPr lang="pt-BR" sz="1300">
                <a:latin typeface="Trebuchet MS"/>
                <a:ea typeface="+mn-lt"/>
                <a:cs typeface="+mn-lt"/>
              </a:rPr>
              <a:t>  Visibilidade garantida antes,</a:t>
            </a:r>
          </a:p>
          <a:p>
            <a:r>
              <a:rPr lang="pt-BR" sz="1300">
                <a:latin typeface="Trebuchet MS"/>
                <a:ea typeface="+mn-lt"/>
                <a:cs typeface="+mn-lt"/>
              </a:rPr>
              <a:t>   durante e após o evento.</a:t>
            </a:r>
            <a:endParaRPr lang="pt-BR" sz="1300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97F97CE6-0CAF-0DFD-F890-77789E82F3E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23000" y="306917"/>
            <a:ext cx="5323417" cy="5323417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D4057D0D-FD3C-BBCD-E6FC-221890534592}"/>
              </a:ext>
            </a:extLst>
          </p:cNvPr>
          <p:cNvSpPr txBox="1"/>
          <p:nvPr/>
        </p:nvSpPr>
        <p:spPr>
          <a:xfrm>
            <a:off x="1572985" y="1773614"/>
            <a:ext cx="3280833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b="1">
                <a:solidFill>
                  <a:srgbClr val="DF1F26"/>
                </a:solidFill>
                <a:latin typeface="Trebuchet MS"/>
                <a:ea typeface="+mn-lt"/>
                <a:cs typeface="+mn-lt"/>
              </a:rPr>
              <a:t>Por que investir?</a:t>
            </a:r>
            <a:endParaRPr lang="pt-BR" b="1">
              <a:solidFill>
                <a:srgbClr val="DF1F26"/>
              </a:solidFill>
              <a:latin typeface="Trebuchet MS"/>
            </a:endParaRPr>
          </a:p>
        </p:txBody>
      </p:sp>
      <p:pic>
        <p:nvPicPr>
          <p:cNvPr id="9" name="Imagem 8" descr="Ícone&#10;&#10;O conteúdo gerado por IA pode estar incorreto.">
            <a:extLst>
              <a:ext uri="{FF2B5EF4-FFF2-40B4-BE49-F238E27FC236}">
                <a16:creationId xmlns:a16="http://schemas.microsoft.com/office/drawing/2014/main" id="{E8876830-54EE-CA46-C71D-2AF6D6704A0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6116" y="1851364"/>
            <a:ext cx="767689" cy="748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9646523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/>
          <a:stretch>
            <a:fillRect/>
          </a:stretch>
        </a:blipFill>
        <a:effectLst/>
      </p:bgPr>
    </p:bg>
    <p:spTree>
      <p:nvGrpSpPr>
        <p:cNvPr id="1" name="Shape 128">
          <a:extLst>
            <a:ext uri="{FF2B5EF4-FFF2-40B4-BE49-F238E27FC236}">
              <a16:creationId xmlns:a16="http://schemas.microsoft.com/office/drawing/2014/main" id="{F64ADCF3-7A4F-24EC-A4BC-6772D2B440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id="{A7746B0B-0B27-D4DA-DA48-1E4379FD765A}"/>
              </a:ext>
            </a:extLst>
          </p:cNvPr>
          <p:cNvSpPr/>
          <p:nvPr/>
        </p:nvSpPr>
        <p:spPr>
          <a:xfrm>
            <a:off x="7321286" y="0"/>
            <a:ext cx="4870714" cy="6858000"/>
          </a:xfrm>
          <a:prstGeom prst="rect">
            <a:avLst/>
          </a:prstGeom>
          <a:solidFill>
            <a:srgbClr val="C00000"/>
          </a:solidFill>
          <a:ln>
            <a:solidFill>
              <a:srgbClr val="DF1F2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0" name="Google Shape;130;p25">
            <a:extLst>
              <a:ext uri="{FF2B5EF4-FFF2-40B4-BE49-F238E27FC236}">
                <a16:creationId xmlns:a16="http://schemas.microsoft.com/office/drawing/2014/main" id="{954C7FE3-2811-A682-D60D-2E99189ADF8E}"/>
              </a:ext>
            </a:extLst>
          </p:cNvPr>
          <p:cNvSpPr txBox="1"/>
          <p:nvPr/>
        </p:nvSpPr>
        <p:spPr>
          <a:xfrm>
            <a:off x="611741" y="996559"/>
            <a:ext cx="4694463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r>
              <a:rPr lang="pt-BR" sz="1300">
                <a:solidFill>
                  <a:srgbClr val="000000"/>
                </a:solidFill>
                <a:latin typeface="Trebuchet MS"/>
                <a:ea typeface="+mn-lt"/>
                <a:cs typeface="+mn-lt"/>
              </a:rPr>
              <a:t>Todo visitante passa aqui antes de pisar na feira.</a:t>
            </a:r>
            <a:endParaRPr lang="pt-BR" sz="1300">
              <a:latin typeface="Trebuchet MS"/>
              <a:ea typeface="+mn-lt"/>
              <a:cs typeface="+mn-lt"/>
            </a:endParaRPr>
          </a:p>
        </p:txBody>
      </p:sp>
      <p:grpSp>
        <p:nvGrpSpPr>
          <p:cNvPr id="17" name="Agrupar 16">
            <a:extLst>
              <a:ext uri="{FF2B5EF4-FFF2-40B4-BE49-F238E27FC236}">
                <a16:creationId xmlns:a16="http://schemas.microsoft.com/office/drawing/2014/main" id="{D4809C4C-7231-1439-40CE-3DAECC19305A}"/>
              </a:ext>
            </a:extLst>
          </p:cNvPr>
          <p:cNvGrpSpPr/>
          <p:nvPr/>
        </p:nvGrpSpPr>
        <p:grpSpPr>
          <a:xfrm>
            <a:off x="4870715" y="5223563"/>
            <a:ext cx="3931895" cy="1350070"/>
            <a:chOff x="676087" y="5412248"/>
            <a:chExt cx="3931895" cy="1350070"/>
          </a:xfrm>
        </p:grpSpPr>
        <p:pic>
          <p:nvPicPr>
            <p:cNvPr id="10" name="Imagem 9">
              <a:extLst>
                <a:ext uri="{FF2B5EF4-FFF2-40B4-BE49-F238E27FC236}">
                  <a16:creationId xmlns:a16="http://schemas.microsoft.com/office/drawing/2014/main" id="{25F5066B-D529-C639-53B6-7C38EF058C4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t="3896" r="53229" b="-29012"/>
            <a:stretch>
              <a:fillRect/>
            </a:stretch>
          </p:blipFill>
          <p:spPr>
            <a:xfrm>
              <a:off x="722432" y="6098353"/>
              <a:ext cx="1945966" cy="663965"/>
            </a:xfrm>
            <a:prstGeom prst="rect">
              <a:avLst/>
            </a:prstGeom>
          </p:spPr>
        </p:pic>
        <p:sp>
          <p:nvSpPr>
            <p:cNvPr id="5" name="CaixaDeTexto 4">
              <a:extLst>
                <a:ext uri="{FF2B5EF4-FFF2-40B4-BE49-F238E27FC236}">
                  <a16:creationId xmlns:a16="http://schemas.microsoft.com/office/drawing/2014/main" id="{349FEFEB-C04F-2ED5-5AF1-65C3179D7587}"/>
                </a:ext>
              </a:extLst>
            </p:cNvPr>
            <p:cNvSpPr txBox="1"/>
            <p:nvPr/>
          </p:nvSpPr>
          <p:spPr>
            <a:xfrm>
              <a:off x="676087" y="5412248"/>
              <a:ext cx="1705429" cy="646331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r>
                <a:rPr lang="pt-BR" sz="1800" b="0" i="0" u="none" strike="noStrike" baseline="0">
                  <a:solidFill>
                    <a:srgbClr val="DF1F26"/>
                  </a:solidFill>
                  <a:latin typeface="Trebuchet MS"/>
                </a:rPr>
                <a:t>Cotas: </a:t>
              </a:r>
              <a:r>
                <a:rPr lang="pt-BR">
                  <a:solidFill>
                    <a:srgbClr val="DF1F26"/>
                  </a:solidFill>
                  <a:latin typeface="Trebuchet MS"/>
                </a:rPr>
                <a:t>1</a:t>
              </a:r>
              <a:endParaRPr lang="pt-BR" sz="1800" b="0" i="0" u="none" strike="noStrike" baseline="0">
                <a:solidFill>
                  <a:srgbClr val="DF1F26"/>
                </a:solidFill>
                <a:latin typeface="Trebuchet MS"/>
              </a:endParaRPr>
            </a:p>
            <a:p>
              <a:r>
                <a:rPr lang="pt-BR" sz="1800" b="1" i="0" u="none" strike="noStrike" baseline="0">
                  <a:solidFill>
                    <a:srgbClr val="DF1F26"/>
                  </a:solidFill>
                  <a:latin typeface="Trebuchet MS"/>
                </a:rPr>
                <a:t>Investimento:</a:t>
              </a:r>
              <a:endParaRPr lang="pt-BR" b="1">
                <a:solidFill>
                  <a:srgbClr val="DF1F26"/>
                </a:solidFill>
                <a:latin typeface="Trebuchet MS"/>
              </a:endParaRPr>
            </a:p>
          </p:txBody>
        </p:sp>
        <p:sp>
          <p:nvSpPr>
            <p:cNvPr id="11" name="CaixaDeTexto 10">
              <a:extLst>
                <a:ext uri="{FF2B5EF4-FFF2-40B4-BE49-F238E27FC236}">
                  <a16:creationId xmlns:a16="http://schemas.microsoft.com/office/drawing/2014/main" id="{2CC91A93-B347-D3A9-2253-D6841E0BFE0B}"/>
                </a:ext>
              </a:extLst>
            </p:cNvPr>
            <p:cNvSpPr txBox="1"/>
            <p:nvPr/>
          </p:nvSpPr>
          <p:spPr>
            <a:xfrm>
              <a:off x="880835" y="6120795"/>
              <a:ext cx="3727147" cy="400110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pt-BR" sz="2000" b="1">
                  <a:solidFill>
                    <a:schemeClr val="bg1"/>
                  </a:solidFill>
                  <a:latin typeface="Trebuchet MS"/>
                  <a:ea typeface="+mn-lt"/>
                  <a:cs typeface="+mn-lt"/>
                </a:rPr>
                <a:t>R$ 5.000,00 </a:t>
              </a:r>
              <a:endParaRPr lang="pt-BR" sz="2000">
                <a:solidFill>
                  <a:schemeClr val="bg1"/>
                </a:solidFill>
                <a:latin typeface="Trebuchet MS"/>
                <a:ea typeface="+mn-lt"/>
                <a:cs typeface="+mn-lt"/>
              </a:endParaRPr>
            </a:p>
          </p:txBody>
        </p:sp>
      </p:grpSp>
      <p:sp>
        <p:nvSpPr>
          <p:cNvPr id="8" name="CaixaDeTexto 7">
            <a:extLst>
              <a:ext uri="{FF2B5EF4-FFF2-40B4-BE49-F238E27FC236}">
                <a16:creationId xmlns:a16="http://schemas.microsoft.com/office/drawing/2014/main" id="{6A0F5DFF-52D1-CB39-7220-8DC31BAE0AE1}"/>
              </a:ext>
            </a:extLst>
          </p:cNvPr>
          <p:cNvSpPr txBox="1"/>
          <p:nvPr/>
        </p:nvSpPr>
        <p:spPr>
          <a:xfrm>
            <a:off x="759395" y="414973"/>
            <a:ext cx="5007429" cy="58477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pt-BR" sz="3200" b="1">
                <a:solidFill>
                  <a:srgbClr val="DF1F26"/>
                </a:solidFill>
                <a:latin typeface="Trebuchet MS"/>
                <a:ea typeface="+mn-lt"/>
                <a:cs typeface="+mn-lt"/>
              </a:rPr>
              <a:t>Banner credenciamento</a:t>
            </a:r>
            <a:endParaRPr lang="pt-BR">
              <a:solidFill>
                <a:srgbClr val="DF1F26"/>
              </a:solidFill>
            </a:endParaRPr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9590AA19-637C-9E9D-B5BC-3187DBD61116}"/>
              </a:ext>
            </a:extLst>
          </p:cNvPr>
          <p:cNvSpPr/>
          <p:nvPr/>
        </p:nvSpPr>
        <p:spPr>
          <a:xfrm flipH="1">
            <a:off x="743858" y="509209"/>
            <a:ext cx="28121" cy="382512"/>
          </a:xfrm>
          <a:prstGeom prst="rect">
            <a:avLst/>
          </a:prstGeom>
          <a:solidFill>
            <a:srgbClr val="E10B1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000000"/>
              </a:solidFill>
            </a:endParaRPr>
          </a:p>
        </p:txBody>
      </p:sp>
      <p:grpSp>
        <p:nvGrpSpPr>
          <p:cNvPr id="52" name="Agrupar 51">
            <a:extLst>
              <a:ext uri="{FF2B5EF4-FFF2-40B4-BE49-F238E27FC236}">
                <a16:creationId xmlns:a16="http://schemas.microsoft.com/office/drawing/2014/main" id="{790DDA01-C8E9-A565-1E86-6220207F77F4}"/>
              </a:ext>
            </a:extLst>
          </p:cNvPr>
          <p:cNvGrpSpPr/>
          <p:nvPr/>
        </p:nvGrpSpPr>
        <p:grpSpPr>
          <a:xfrm>
            <a:off x="618624" y="5630442"/>
            <a:ext cx="3856429" cy="701347"/>
            <a:chOff x="1293538" y="4541871"/>
            <a:chExt cx="3856429" cy="701347"/>
          </a:xfrm>
        </p:grpSpPr>
        <p:sp>
          <p:nvSpPr>
            <p:cNvPr id="40" name="CaixaDeTexto 39">
              <a:extLst>
                <a:ext uri="{FF2B5EF4-FFF2-40B4-BE49-F238E27FC236}">
                  <a16:creationId xmlns:a16="http://schemas.microsoft.com/office/drawing/2014/main" id="{50E7BCEB-8D74-3AE2-EDC2-C9353E51B3D6}"/>
                </a:ext>
              </a:extLst>
            </p:cNvPr>
            <p:cNvSpPr txBox="1"/>
            <p:nvPr/>
          </p:nvSpPr>
          <p:spPr>
            <a:xfrm>
              <a:off x="1293538" y="4541871"/>
              <a:ext cx="1532545" cy="276999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pt-BR" sz="1200" b="1">
                  <a:solidFill>
                    <a:srgbClr val="DF1F26"/>
                  </a:solidFill>
                  <a:latin typeface="Trebuchet MS"/>
                </a:rPr>
                <a:t>Especificações:</a:t>
              </a:r>
              <a:endParaRPr lang="pt-BR" sz="1200">
                <a:solidFill>
                  <a:srgbClr val="DF1F26"/>
                </a:solidFill>
                <a:latin typeface="Trebuchet MS"/>
              </a:endParaRPr>
            </a:p>
          </p:txBody>
        </p:sp>
        <p:sp>
          <p:nvSpPr>
            <p:cNvPr id="42" name="CaixaDeTexto 41">
              <a:extLst>
                <a:ext uri="{FF2B5EF4-FFF2-40B4-BE49-F238E27FC236}">
                  <a16:creationId xmlns:a16="http://schemas.microsoft.com/office/drawing/2014/main" id="{98277A69-E046-E565-71B3-41C0ADBB3A8C}"/>
                </a:ext>
              </a:extLst>
            </p:cNvPr>
            <p:cNvSpPr txBox="1"/>
            <p:nvPr/>
          </p:nvSpPr>
          <p:spPr>
            <a:xfrm>
              <a:off x="1809390" y="4854835"/>
              <a:ext cx="857149" cy="369332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r>
                <a:rPr lang="pt-BR" sz="900" b="1">
                  <a:latin typeface="Trebuchet MS"/>
                </a:rPr>
                <a:t>Desktop:</a:t>
              </a:r>
              <a:endParaRPr lang="pt-BR" sz="900">
                <a:latin typeface="Trebuchet MS"/>
              </a:endParaRPr>
            </a:p>
            <a:p>
              <a:r>
                <a:rPr lang="pt-BR" sz="900">
                  <a:latin typeface="Trebuchet MS"/>
                </a:rPr>
                <a:t>900 x 180 </a:t>
              </a:r>
              <a:r>
                <a:rPr lang="pt-BR" sz="900" err="1">
                  <a:latin typeface="Trebuchet MS"/>
                </a:rPr>
                <a:t>px</a:t>
              </a:r>
              <a:endParaRPr lang="pt-BR" sz="900">
                <a:latin typeface="Trebuchet MS"/>
              </a:endParaRPr>
            </a:p>
          </p:txBody>
        </p:sp>
        <p:sp>
          <p:nvSpPr>
            <p:cNvPr id="44" name="CaixaDeTexto 43">
              <a:extLst>
                <a:ext uri="{FF2B5EF4-FFF2-40B4-BE49-F238E27FC236}">
                  <a16:creationId xmlns:a16="http://schemas.microsoft.com/office/drawing/2014/main" id="{7C87E9A7-DF8D-079F-C0C2-408B112F5E86}"/>
                </a:ext>
              </a:extLst>
            </p:cNvPr>
            <p:cNvSpPr txBox="1"/>
            <p:nvPr/>
          </p:nvSpPr>
          <p:spPr>
            <a:xfrm>
              <a:off x="3028666" y="4865271"/>
              <a:ext cx="857149" cy="369332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r>
                <a:rPr lang="pt-BR" sz="900" b="1">
                  <a:latin typeface="Trebuchet MS"/>
                </a:rPr>
                <a:t>Mobile:</a:t>
              </a:r>
            </a:p>
            <a:p>
              <a:r>
                <a:rPr lang="pt-BR" sz="900">
                  <a:latin typeface="Trebuchet MS"/>
                </a:rPr>
                <a:t>500 x 300 </a:t>
              </a:r>
              <a:r>
                <a:rPr lang="pt-BR" sz="900" err="1">
                  <a:latin typeface="Trebuchet MS"/>
                </a:rPr>
                <a:t>px</a:t>
              </a:r>
              <a:endParaRPr lang="pt-BR" sz="900">
                <a:latin typeface="Trebuchet MS"/>
              </a:endParaRPr>
            </a:p>
          </p:txBody>
        </p:sp>
        <p:sp>
          <p:nvSpPr>
            <p:cNvPr id="46" name="CaixaDeTexto 45">
              <a:extLst>
                <a:ext uri="{FF2B5EF4-FFF2-40B4-BE49-F238E27FC236}">
                  <a16:creationId xmlns:a16="http://schemas.microsoft.com/office/drawing/2014/main" id="{F4C557B3-2108-0FD1-AC01-9A489761E92B}"/>
                </a:ext>
              </a:extLst>
            </p:cNvPr>
            <p:cNvSpPr txBox="1"/>
            <p:nvPr/>
          </p:nvSpPr>
          <p:spPr>
            <a:xfrm>
              <a:off x="4423446" y="4873886"/>
              <a:ext cx="726521" cy="369332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r>
                <a:rPr lang="pt-BR" sz="900" b="1">
                  <a:latin typeface="Trebuchet MS"/>
                </a:rPr>
                <a:t>Peso:</a:t>
              </a:r>
              <a:endParaRPr lang="pt-BR" sz="900">
                <a:latin typeface="Trebuchet MS"/>
              </a:endParaRPr>
            </a:p>
            <a:p>
              <a:r>
                <a:rPr lang="pt-BR" sz="900">
                  <a:latin typeface="Trebuchet MS"/>
                </a:rPr>
                <a:t>Até 40 </a:t>
              </a:r>
              <a:r>
                <a:rPr lang="pt-BR" sz="900" err="1">
                  <a:latin typeface="Trebuchet MS"/>
                </a:rPr>
                <a:t>kb</a:t>
              </a:r>
              <a:endParaRPr lang="pt-BR" err="1"/>
            </a:p>
          </p:txBody>
        </p:sp>
        <p:pic>
          <p:nvPicPr>
            <p:cNvPr id="47" name="Imagem 46">
              <a:extLst>
                <a:ext uri="{FF2B5EF4-FFF2-40B4-BE49-F238E27FC236}">
                  <a16:creationId xmlns:a16="http://schemas.microsoft.com/office/drawing/2014/main" id="{23C7D45B-9D56-C296-39D6-D2327590B96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784688" y="4827151"/>
              <a:ext cx="246079" cy="402527"/>
            </a:xfrm>
            <a:prstGeom prst="rect">
              <a:avLst/>
            </a:prstGeom>
          </p:spPr>
        </p:pic>
        <p:pic>
          <p:nvPicPr>
            <p:cNvPr id="48" name="Imagem 47">
              <a:extLst>
                <a:ext uri="{FF2B5EF4-FFF2-40B4-BE49-F238E27FC236}">
                  <a16:creationId xmlns:a16="http://schemas.microsoft.com/office/drawing/2014/main" id="{C3A47894-2400-6EEC-1AA4-397727292F2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385248" y="4846319"/>
              <a:ext cx="430639" cy="340600"/>
            </a:xfrm>
            <a:prstGeom prst="rect">
              <a:avLst/>
            </a:prstGeom>
          </p:spPr>
        </p:pic>
        <p:sp>
          <p:nvSpPr>
            <p:cNvPr id="49" name="Retângulo 48">
              <a:extLst>
                <a:ext uri="{FF2B5EF4-FFF2-40B4-BE49-F238E27FC236}">
                  <a16:creationId xmlns:a16="http://schemas.microsoft.com/office/drawing/2014/main" id="{EB479A22-4720-D340-5092-50027246259F}"/>
                </a:ext>
              </a:extLst>
            </p:cNvPr>
            <p:cNvSpPr/>
            <p:nvPr/>
          </p:nvSpPr>
          <p:spPr>
            <a:xfrm flipH="1">
              <a:off x="2652594" y="4867206"/>
              <a:ext cx="22703" cy="310865"/>
            </a:xfrm>
            <a:prstGeom prst="rect">
              <a:avLst/>
            </a:prstGeom>
            <a:solidFill>
              <a:srgbClr val="E10B1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rgbClr val="000000"/>
                </a:solidFill>
              </a:endParaRPr>
            </a:p>
          </p:txBody>
        </p:sp>
        <p:sp>
          <p:nvSpPr>
            <p:cNvPr id="50" name="Retângulo 49">
              <a:extLst>
                <a:ext uri="{FF2B5EF4-FFF2-40B4-BE49-F238E27FC236}">
                  <a16:creationId xmlns:a16="http://schemas.microsoft.com/office/drawing/2014/main" id="{E9C7DC3D-D7E5-75D6-0035-AE395FDC5058}"/>
                </a:ext>
              </a:extLst>
            </p:cNvPr>
            <p:cNvSpPr/>
            <p:nvPr/>
          </p:nvSpPr>
          <p:spPr>
            <a:xfrm flipH="1">
              <a:off x="3877730" y="4867205"/>
              <a:ext cx="22703" cy="310865"/>
            </a:xfrm>
            <a:prstGeom prst="rect">
              <a:avLst/>
            </a:prstGeom>
            <a:solidFill>
              <a:srgbClr val="E10B1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rgbClr val="000000"/>
                </a:solidFill>
              </a:endParaRPr>
            </a:p>
          </p:txBody>
        </p:sp>
        <p:pic>
          <p:nvPicPr>
            <p:cNvPr id="51" name="Imagem 50">
              <a:extLst>
                <a:ext uri="{FF2B5EF4-FFF2-40B4-BE49-F238E27FC236}">
                  <a16:creationId xmlns:a16="http://schemas.microsoft.com/office/drawing/2014/main" id="{9C61AF2A-D870-6EB7-0B42-0A3FDE1C133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056431" y="4833318"/>
              <a:ext cx="363260" cy="390191"/>
            </a:xfrm>
            <a:prstGeom prst="rect">
              <a:avLst/>
            </a:prstGeom>
          </p:spPr>
        </p:pic>
      </p:grpSp>
      <p:sp>
        <p:nvSpPr>
          <p:cNvPr id="55" name="CaixaDeTexto 15">
            <a:extLst>
              <a:ext uri="{FF2B5EF4-FFF2-40B4-BE49-F238E27FC236}">
                <a16:creationId xmlns:a16="http://schemas.microsoft.com/office/drawing/2014/main" id="{F222470B-AB24-C7CF-ACC6-1E587F6284FE}"/>
              </a:ext>
            </a:extLst>
          </p:cNvPr>
          <p:cNvSpPr txBox="1"/>
          <p:nvPr/>
        </p:nvSpPr>
        <p:spPr>
          <a:xfrm>
            <a:off x="8182641" y="5131230"/>
            <a:ext cx="3563620" cy="57708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pt-BR" sz="1050" i="1">
                <a:solidFill>
                  <a:schemeClr val="bg1"/>
                </a:solidFill>
                <a:latin typeface="Trebuchet MS"/>
              </a:rPr>
              <a:t>Período de veiculação: data de inclusão </a:t>
            </a:r>
            <a:r>
              <a:rPr lang="pt-BR" sz="1050" b="1" i="1">
                <a:solidFill>
                  <a:schemeClr val="bg1"/>
                </a:solidFill>
                <a:latin typeface="Trebuchet MS"/>
              </a:rPr>
              <a:t>(3 dias úteis)</a:t>
            </a:r>
            <a:endParaRPr lang="pt-BR" b="1">
              <a:solidFill>
                <a:schemeClr val="bg1"/>
              </a:solidFill>
              <a:latin typeface="Trebuchet MS"/>
            </a:endParaRPr>
          </a:p>
          <a:p>
            <a:pPr algn="r"/>
            <a:r>
              <a:rPr lang="pt-BR" sz="1050" i="1">
                <a:solidFill>
                  <a:schemeClr val="bg1"/>
                </a:solidFill>
                <a:latin typeface="Trebuchet MS"/>
              </a:rPr>
              <a:t>pós envio do expositor até a realização do evento.</a:t>
            </a:r>
          </a:p>
          <a:p>
            <a:pPr algn="r"/>
            <a:r>
              <a:rPr lang="pt-BR" sz="1050" b="1" i="1">
                <a:solidFill>
                  <a:schemeClr val="bg1"/>
                </a:solidFill>
              </a:rPr>
              <a:t>Produção de arte por conta do parceiro</a:t>
            </a:r>
            <a:r>
              <a:rPr lang="pt-BR" sz="1050" i="1">
                <a:solidFill>
                  <a:schemeClr val="bg1"/>
                </a:solidFill>
                <a:latin typeface="Trebuchet MS"/>
              </a:rPr>
              <a:t> </a:t>
            </a:r>
            <a:endParaRPr lang="pt-BR">
              <a:solidFill>
                <a:schemeClr val="bg1"/>
              </a:solidFill>
              <a:latin typeface="Trebuchet MS"/>
            </a:endParaRPr>
          </a:p>
        </p:txBody>
      </p:sp>
      <p:sp>
        <p:nvSpPr>
          <p:cNvPr id="14" name="CaixaDeTexto 31">
            <a:extLst>
              <a:ext uri="{FF2B5EF4-FFF2-40B4-BE49-F238E27FC236}">
                <a16:creationId xmlns:a16="http://schemas.microsoft.com/office/drawing/2014/main" id="{746A68FA-ABC9-DCBF-7F80-6D4527753822}"/>
              </a:ext>
            </a:extLst>
          </p:cNvPr>
          <p:cNvSpPr txBox="1"/>
          <p:nvPr/>
        </p:nvSpPr>
        <p:spPr>
          <a:xfrm>
            <a:off x="1559478" y="1923062"/>
            <a:ext cx="3265543" cy="1692771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/>
              <a:buChar char="•"/>
            </a:pPr>
            <a:r>
              <a:rPr lang="pt-BR" sz="1300">
                <a:latin typeface="Trebuchet MS"/>
                <a:ea typeface="+mn-lt"/>
                <a:cs typeface="+mn-lt"/>
              </a:rPr>
              <a:t> Seu banner aparece no topo da  </a:t>
            </a:r>
          </a:p>
          <a:p>
            <a:r>
              <a:rPr lang="pt-BR" sz="1300">
                <a:latin typeface="Trebuchet MS"/>
                <a:ea typeface="+mn-lt"/>
                <a:cs typeface="+mn-lt"/>
              </a:rPr>
              <a:t>  página de credenciamento;</a:t>
            </a:r>
            <a:endParaRPr lang="pt-BR" sz="1300">
              <a:latin typeface="Trebuchet MS"/>
            </a:endParaRPr>
          </a:p>
          <a:p>
            <a:pPr>
              <a:buFont typeface="Arial"/>
              <a:buChar char="•"/>
            </a:pPr>
            <a:r>
              <a:rPr lang="pt-BR" sz="1300">
                <a:latin typeface="Trebuchet MS"/>
                <a:ea typeface="+mn-lt"/>
                <a:cs typeface="+mn-lt"/>
              </a:rPr>
              <a:t> Alta exposição junto ao público </a:t>
            </a:r>
          </a:p>
          <a:p>
            <a:r>
              <a:rPr lang="pt-BR" sz="1300">
                <a:latin typeface="Trebuchet MS"/>
                <a:ea typeface="+mn-lt"/>
                <a:cs typeface="+mn-lt"/>
              </a:rPr>
              <a:t>  decisor;</a:t>
            </a:r>
            <a:endParaRPr lang="pt-BR" sz="1300">
              <a:latin typeface="Trebuchet MS"/>
            </a:endParaRPr>
          </a:p>
          <a:p>
            <a:pPr>
              <a:buFont typeface="Arial"/>
              <a:buChar char="•"/>
            </a:pPr>
            <a:r>
              <a:rPr lang="pt-BR" sz="1300">
                <a:latin typeface="Trebuchet MS"/>
                <a:ea typeface="+mn-lt"/>
                <a:cs typeface="+mn-lt"/>
              </a:rPr>
              <a:t> Impacto máximo num momento </a:t>
            </a:r>
          </a:p>
          <a:p>
            <a:r>
              <a:rPr lang="pt-BR" sz="1300">
                <a:latin typeface="Trebuchet MS"/>
                <a:ea typeface="+mn-lt"/>
                <a:cs typeface="+mn-lt"/>
              </a:rPr>
              <a:t>  crucial: a confirmação da presença;</a:t>
            </a:r>
            <a:endParaRPr lang="pt-BR" sz="1300">
              <a:latin typeface="Trebuchet MS"/>
            </a:endParaRPr>
          </a:p>
          <a:p>
            <a:pPr>
              <a:buFont typeface="Arial"/>
              <a:buChar char="•"/>
            </a:pPr>
            <a:r>
              <a:rPr lang="pt-BR" sz="1300">
                <a:latin typeface="Trebuchet MS"/>
                <a:ea typeface="+mn-lt"/>
                <a:cs typeface="+mn-lt"/>
              </a:rPr>
              <a:t> Visibilidade garantida na página</a:t>
            </a:r>
          </a:p>
          <a:p>
            <a:r>
              <a:rPr lang="pt-BR" sz="1300">
                <a:latin typeface="Trebuchet MS"/>
                <a:ea typeface="+mn-lt"/>
                <a:cs typeface="+mn-lt"/>
              </a:rPr>
              <a:t>  mais acessada pelos visitantes.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A8886306-CA04-ACDC-5697-BBDC99F991F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39338" y="889000"/>
            <a:ext cx="6305399" cy="4181231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7C22C760-93F7-48B9-AFCF-EE615DD2E20A}"/>
              </a:ext>
            </a:extLst>
          </p:cNvPr>
          <p:cNvSpPr txBox="1"/>
          <p:nvPr/>
        </p:nvSpPr>
        <p:spPr>
          <a:xfrm>
            <a:off x="1572985" y="1558691"/>
            <a:ext cx="3280833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b="1">
                <a:solidFill>
                  <a:srgbClr val="DF1F26"/>
                </a:solidFill>
                <a:latin typeface="Trebuchet MS"/>
                <a:ea typeface="+mn-lt"/>
                <a:cs typeface="+mn-lt"/>
              </a:rPr>
              <a:t>Por que investir?</a:t>
            </a:r>
            <a:endParaRPr lang="pt-BR" b="1">
              <a:solidFill>
                <a:srgbClr val="DF1F26"/>
              </a:solidFill>
              <a:latin typeface="Trebuchet MS"/>
            </a:endParaRPr>
          </a:p>
        </p:txBody>
      </p:sp>
      <p:pic>
        <p:nvPicPr>
          <p:cNvPr id="13" name="Imagem 12" descr="Ícone&#10;&#10;O conteúdo gerado por IA pode estar incorreto.">
            <a:extLst>
              <a:ext uri="{FF2B5EF4-FFF2-40B4-BE49-F238E27FC236}">
                <a16:creationId xmlns:a16="http://schemas.microsoft.com/office/drawing/2014/main" id="{68671B8E-B822-C28F-ECF2-D50B17FB97E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6116" y="1636441"/>
            <a:ext cx="767689" cy="748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8350506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Shape 128">
          <a:extLst>
            <a:ext uri="{FF2B5EF4-FFF2-40B4-BE49-F238E27FC236}">
              <a16:creationId xmlns:a16="http://schemas.microsoft.com/office/drawing/2014/main" id="{82849476-BCC8-CC0C-036C-FE290C8CAE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>
            <a:extLst>
              <a:ext uri="{FF2B5EF4-FFF2-40B4-BE49-F238E27FC236}">
                <a16:creationId xmlns:a16="http://schemas.microsoft.com/office/drawing/2014/main" id="{7112A866-FFF8-F74A-7FE1-5A5BB255D84B}"/>
              </a:ext>
            </a:extLst>
          </p:cNvPr>
          <p:cNvSpPr/>
          <p:nvPr/>
        </p:nvSpPr>
        <p:spPr>
          <a:xfrm>
            <a:off x="7321286" y="0"/>
            <a:ext cx="4870714" cy="6858000"/>
          </a:xfrm>
          <a:prstGeom prst="rect">
            <a:avLst/>
          </a:prstGeom>
          <a:solidFill>
            <a:srgbClr val="C00000"/>
          </a:solidFill>
          <a:ln>
            <a:solidFill>
              <a:srgbClr val="DF1F2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9ED51CF5-7853-8010-8DF7-5BCCECDFE91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5591" y="476464"/>
            <a:ext cx="6509768" cy="5209672"/>
          </a:xfrm>
          <a:prstGeom prst="rect">
            <a:avLst/>
          </a:prstGeom>
        </p:spPr>
      </p:pic>
      <p:sp>
        <p:nvSpPr>
          <p:cNvPr id="130" name="Google Shape;130;p25">
            <a:extLst>
              <a:ext uri="{FF2B5EF4-FFF2-40B4-BE49-F238E27FC236}">
                <a16:creationId xmlns:a16="http://schemas.microsoft.com/office/drawing/2014/main" id="{9D45B5F1-B1A4-2860-EE49-0203A8C50BE4}"/>
              </a:ext>
            </a:extLst>
          </p:cNvPr>
          <p:cNvSpPr txBox="1"/>
          <p:nvPr/>
        </p:nvSpPr>
        <p:spPr>
          <a:xfrm>
            <a:off x="621510" y="1565408"/>
            <a:ext cx="4694463" cy="10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r>
              <a:rPr lang="pt-BR" sz="1300">
                <a:solidFill>
                  <a:srgbClr val="000000"/>
                </a:solidFill>
                <a:latin typeface="Trebuchet MS"/>
                <a:ea typeface="+mn-lt"/>
                <a:cs typeface="+mn-lt"/>
              </a:rPr>
              <a:t>Visitante bem-recebido, engajado e com um convite particular para uma reunião no seu estande.</a:t>
            </a:r>
          </a:p>
          <a:p>
            <a:r>
              <a:rPr lang="pt-BR" sz="1300">
                <a:solidFill>
                  <a:srgbClr val="000000"/>
                </a:solidFill>
                <a:latin typeface="Trebuchet MS"/>
                <a:ea typeface="+mn-lt"/>
                <a:cs typeface="+mn-lt"/>
              </a:rPr>
              <a:t>E o melhor, qualificado e interessado no seu segmento, de acordo com pesquisa realizada no registro.</a:t>
            </a:r>
            <a:endParaRPr lang="pt-BR" sz="1300">
              <a:latin typeface="Trebuchet MS"/>
              <a:ea typeface="+mn-lt"/>
              <a:cs typeface="+mn-lt"/>
            </a:endParaRP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05A76CF4-2D9C-F61C-599D-194CB654C65D}"/>
              </a:ext>
            </a:extLst>
          </p:cNvPr>
          <p:cNvSpPr txBox="1"/>
          <p:nvPr/>
        </p:nvSpPr>
        <p:spPr>
          <a:xfrm>
            <a:off x="8076838" y="5260547"/>
            <a:ext cx="3563620" cy="253916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r"/>
            <a:r>
              <a:rPr lang="pt-BR" sz="105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2 disparos até realização do evento.</a:t>
            </a:r>
            <a:endParaRPr lang="pt-BR">
              <a:solidFill>
                <a:schemeClr val="bg1"/>
              </a:solidFill>
              <a:latin typeface="Trebuchet MS"/>
              <a:ea typeface="+mn-lt"/>
              <a:cs typeface="+mn-lt"/>
            </a:endParaRPr>
          </a:p>
        </p:txBody>
      </p:sp>
      <p:grpSp>
        <p:nvGrpSpPr>
          <p:cNvPr id="31" name="Agrupar 30">
            <a:extLst>
              <a:ext uri="{FF2B5EF4-FFF2-40B4-BE49-F238E27FC236}">
                <a16:creationId xmlns:a16="http://schemas.microsoft.com/office/drawing/2014/main" id="{E1944957-CC69-6879-FC42-DDD311670972}"/>
              </a:ext>
            </a:extLst>
          </p:cNvPr>
          <p:cNvGrpSpPr/>
          <p:nvPr/>
        </p:nvGrpSpPr>
        <p:grpSpPr>
          <a:xfrm>
            <a:off x="4917060" y="5260547"/>
            <a:ext cx="3885550" cy="1313086"/>
            <a:chOff x="722432" y="5449232"/>
            <a:chExt cx="3885550" cy="1313086"/>
          </a:xfrm>
        </p:grpSpPr>
        <p:pic>
          <p:nvPicPr>
            <p:cNvPr id="27" name="Imagem 26">
              <a:extLst>
                <a:ext uri="{FF2B5EF4-FFF2-40B4-BE49-F238E27FC236}">
                  <a16:creationId xmlns:a16="http://schemas.microsoft.com/office/drawing/2014/main" id="{05551BFE-9C6F-A3B4-1525-CC5BBD45328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t="3896" r="53229" b="-29012"/>
            <a:stretch>
              <a:fillRect/>
            </a:stretch>
          </p:blipFill>
          <p:spPr>
            <a:xfrm>
              <a:off x="722432" y="6098353"/>
              <a:ext cx="1945966" cy="663965"/>
            </a:xfrm>
            <a:prstGeom prst="rect">
              <a:avLst/>
            </a:prstGeom>
          </p:spPr>
        </p:pic>
        <p:sp>
          <p:nvSpPr>
            <p:cNvPr id="29" name="CaixaDeTexto 28">
              <a:extLst>
                <a:ext uri="{FF2B5EF4-FFF2-40B4-BE49-F238E27FC236}">
                  <a16:creationId xmlns:a16="http://schemas.microsoft.com/office/drawing/2014/main" id="{C31565C9-00F1-53E0-7CEA-B17389D01AD8}"/>
                </a:ext>
              </a:extLst>
            </p:cNvPr>
            <p:cNvSpPr txBox="1"/>
            <p:nvPr/>
          </p:nvSpPr>
          <p:spPr>
            <a:xfrm>
              <a:off x="743627" y="5449232"/>
              <a:ext cx="1705429" cy="646331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r>
                <a:rPr lang="pt-BR" sz="1800" b="0" i="0" u="none" strike="noStrike" baseline="0">
                  <a:solidFill>
                    <a:srgbClr val="DF1F26"/>
                  </a:solidFill>
                  <a:latin typeface="Trebuchet MS"/>
                </a:rPr>
                <a:t>Cotas: </a:t>
              </a:r>
              <a:r>
                <a:rPr lang="pt-BR">
                  <a:solidFill>
                    <a:srgbClr val="DF1F26"/>
                  </a:solidFill>
                  <a:latin typeface="Trebuchet MS"/>
                </a:rPr>
                <a:t>3</a:t>
              </a:r>
              <a:endParaRPr lang="pt-BR" sz="1800" b="0" i="0" u="none" strike="noStrike" baseline="0">
                <a:solidFill>
                  <a:srgbClr val="DF1F26"/>
                </a:solidFill>
                <a:latin typeface="Trebuchet MS"/>
              </a:endParaRPr>
            </a:p>
            <a:p>
              <a:r>
                <a:rPr lang="pt-BR" sz="1800" b="1" i="0" u="none" strike="noStrike" baseline="0">
                  <a:solidFill>
                    <a:srgbClr val="DF1F26"/>
                  </a:solidFill>
                  <a:latin typeface="Trebuchet MS"/>
                </a:rPr>
                <a:t>Investimento:</a:t>
              </a:r>
              <a:endParaRPr lang="pt-BR" b="1">
                <a:solidFill>
                  <a:srgbClr val="DF1F26"/>
                </a:solidFill>
                <a:latin typeface="Trebuchet MS"/>
              </a:endParaRPr>
            </a:p>
          </p:txBody>
        </p:sp>
        <p:sp>
          <p:nvSpPr>
            <p:cNvPr id="30" name="CaixaDeTexto 29">
              <a:extLst>
                <a:ext uri="{FF2B5EF4-FFF2-40B4-BE49-F238E27FC236}">
                  <a16:creationId xmlns:a16="http://schemas.microsoft.com/office/drawing/2014/main" id="{EDCB59A4-84D8-979E-7AC8-8F814FDFC4DF}"/>
                </a:ext>
              </a:extLst>
            </p:cNvPr>
            <p:cNvSpPr txBox="1"/>
            <p:nvPr/>
          </p:nvSpPr>
          <p:spPr>
            <a:xfrm>
              <a:off x="880835" y="6120795"/>
              <a:ext cx="3727147" cy="400110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pt-BR" sz="2000" b="1">
                  <a:solidFill>
                    <a:schemeClr val="bg1"/>
                  </a:solidFill>
                  <a:latin typeface="Trebuchet MS"/>
                  <a:ea typeface="+mn-lt"/>
                  <a:cs typeface="+mn-lt"/>
                </a:rPr>
                <a:t>R$ 4.850,00 </a:t>
              </a:r>
              <a:endParaRPr lang="pt-BR" sz="2000">
                <a:solidFill>
                  <a:schemeClr val="bg1"/>
                </a:solidFill>
                <a:latin typeface="Trebuchet MS"/>
                <a:ea typeface="+mn-lt"/>
                <a:cs typeface="+mn-lt"/>
              </a:endParaRPr>
            </a:p>
          </p:txBody>
        </p:sp>
      </p:grpSp>
      <p:grpSp>
        <p:nvGrpSpPr>
          <p:cNvPr id="50" name="Agrupar 49">
            <a:extLst>
              <a:ext uri="{FF2B5EF4-FFF2-40B4-BE49-F238E27FC236}">
                <a16:creationId xmlns:a16="http://schemas.microsoft.com/office/drawing/2014/main" id="{02BCA93F-363F-BF34-FC9D-FEAB47085061}"/>
              </a:ext>
            </a:extLst>
          </p:cNvPr>
          <p:cNvGrpSpPr/>
          <p:nvPr/>
        </p:nvGrpSpPr>
        <p:grpSpPr>
          <a:xfrm>
            <a:off x="618623" y="5630443"/>
            <a:ext cx="4117686" cy="701347"/>
            <a:chOff x="618623" y="5630443"/>
            <a:chExt cx="4117686" cy="701347"/>
          </a:xfrm>
        </p:grpSpPr>
        <p:grpSp>
          <p:nvGrpSpPr>
            <p:cNvPr id="51" name="Agrupar 50">
              <a:extLst>
                <a:ext uri="{FF2B5EF4-FFF2-40B4-BE49-F238E27FC236}">
                  <a16:creationId xmlns:a16="http://schemas.microsoft.com/office/drawing/2014/main" id="{4BE4A82D-4341-6EF9-91A0-59062D32E907}"/>
                </a:ext>
              </a:extLst>
            </p:cNvPr>
            <p:cNvGrpSpPr/>
            <p:nvPr/>
          </p:nvGrpSpPr>
          <p:grpSpPr>
            <a:xfrm>
              <a:off x="618623" y="5630443"/>
              <a:ext cx="2608200" cy="701347"/>
              <a:chOff x="618623" y="5630443"/>
              <a:chExt cx="2608200" cy="701347"/>
            </a:xfrm>
          </p:grpSpPr>
          <p:sp>
            <p:nvSpPr>
              <p:cNvPr id="53" name="CaixaDeTexto 27">
                <a:extLst>
                  <a:ext uri="{FF2B5EF4-FFF2-40B4-BE49-F238E27FC236}">
                    <a16:creationId xmlns:a16="http://schemas.microsoft.com/office/drawing/2014/main" id="{80B109D6-FB79-3247-6C37-B673E59F6A5C}"/>
                  </a:ext>
                </a:extLst>
              </p:cNvPr>
              <p:cNvSpPr txBox="1"/>
              <p:nvPr/>
            </p:nvSpPr>
            <p:spPr>
              <a:xfrm>
                <a:off x="618623" y="5630443"/>
                <a:ext cx="1532545" cy="276999"/>
              </a:xfrm>
              <a:prstGeom prst="rect">
                <a:avLst/>
              </a:prstGeom>
              <a:noFill/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spAutoFit/>
              </a:bodyPr>
              <a:lstStyle>
                <a:defPPr>
                  <a:defRPr lang="pt-B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pt-BR" sz="1200" b="1">
                    <a:solidFill>
                      <a:srgbClr val="DF1F26"/>
                    </a:solidFill>
                    <a:latin typeface="Trebuchet MS"/>
                  </a:rPr>
                  <a:t>Especificações:</a:t>
                </a:r>
                <a:endParaRPr lang="pt-BR" sz="1200">
                  <a:solidFill>
                    <a:srgbClr val="DF1F26"/>
                  </a:solidFill>
                  <a:latin typeface="Trebuchet MS"/>
                </a:endParaRPr>
              </a:p>
            </p:txBody>
          </p:sp>
          <p:sp>
            <p:nvSpPr>
              <p:cNvPr id="54" name="CaixaDeTexto 11">
                <a:extLst>
                  <a:ext uri="{FF2B5EF4-FFF2-40B4-BE49-F238E27FC236}">
                    <a16:creationId xmlns:a16="http://schemas.microsoft.com/office/drawing/2014/main" id="{6C0E8CBD-9769-F35F-4473-D35F62C54AF1}"/>
                  </a:ext>
                </a:extLst>
              </p:cNvPr>
              <p:cNvSpPr txBox="1"/>
              <p:nvPr/>
            </p:nvSpPr>
            <p:spPr>
              <a:xfrm>
                <a:off x="1134475" y="5943407"/>
                <a:ext cx="857149" cy="369332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anchor="t">
                <a:spAutoFit/>
              </a:bodyPr>
              <a:lstStyle>
                <a:defPPr>
                  <a:defRPr lang="pt-B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pt-BR" sz="900" b="1">
                    <a:latin typeface="Trebuchet MS"/>
                  </a:rPr>
                  <a:t>Desktop:</a:t>
                </a:r>
                <a:endParaRPr lang="pt-BR" sz="900">
                  <a:latin typeface="Trebuchet MS"/>
                </a:endParaRPr>
              </a:p>
              <a:p>
                <a:r>
                  <a:rPr lang="pt-BR" sz="900">
                    <a:latin typeface="Trebuchet MS"/>
                  </a:rPr>
                  <a:t>600 x 150 </a:t>
                </a:r>
                <a:r>
                  <a:rPr lang="pt-BR" sz="900" err="1">
                    <a:latin typeface="Trebuchet MS"/>
                  </a:rPr>
                  <a:t>px</a:t>
                </a:r>
                <a:endParaRPr lang="pt-BR" sz="900">
                  <a:latin typeface="Trebuchet MS"/>
                </a:endParaRPr>
              </a:p>
            </p:txBody>
          </p:sp>
          <p:sp>
            <p:nvSpPr>
              <p:cNvPr id="55" name="CaixaDeTexto 31">
                <a:extLst>
                  <a:ext uri="{FF2B5EF4-FFF2-40B4-BE49-F238E27FC236}">
                    <a16:creationId xmlns:a16="http://schemas.microsoft.com/office/drawing/2014/main" id="{B675BCBE-E578-2EEA-D53B-E3ACC282DA6C}"/>
                  </a:ext>
                </a:extLst>
              </p:cNvPr>
              <p:cNvSpPr txBox="1"/>
              <p:nvPr/>
            </p:nvSpPr>
            <p:spPr>
              <a:xfrm>
                <a:off x="2500302" y="5962458"/>
                <a:ext cx="726521" cy="369332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anchor="t">
                <a:spAutoFit/>
              </a:bodyPr>
              <a:lstStyle>
                <a:defPPr>
                  <a:defRPr lang="pt-B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pt-BR" sz="900" b="1">
                    <a:latin typeface="Trebuchet MS"/>
                  </a:rPr>
                  <a:t>Peso:</a:t>
                </a:r>
                <a:endParaRPr lang="pt-BR" sz="900">
                  <a:latin typeface="Trebuchet MS"/>
                </a:endParaRPr>
              </a:p>
              <a:p>
                <a:r>
                  <a:rPr lang="pt-BR" sz="900">
                    <a:latin typeface="Trebuchet MS"/>
                  </a:rPr>
                  <a:t>Até 40 </a:t>
                </a:r>
                <a:r>
                  <a:rPr lang="pt-BR" sz="900" err="1">
                    <a:latin typeface="Trebuchet MS"/>
                  </a:rPr>
                  <a:t>kb</a:t>
                </a:r>
                <a:endParaRPr lang="pt-BR" err="1"/>
              </a:p>
            </p:txBody>
          </p:sp>
          <p:pic>
            <p:nvPicPr>
              <p:cNvPr id="56" name="Imagem 55">
                <a:extLst>
                  <a:ext uri="{FF2B5EF4-FFF2-40B4-BE49-F238E27FC236}">
                    <a16:creationId xmlns:a16="http://schemas.microsoft.com/office/drawing/2014/main" id="{1D770EBD-34DB-B1B8-F333-9FCC164BFD2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10333" y="5934891"/>
                <a:ext cx="430639" cy="340600"/>
              </a:xfrm>
              <a:prstGeom prst="rect">
                <a:avLst/>
              </a:prstGeom>
            </p:spPr>
          </p:pic>
          <p:sp>
            <p:nvSpPr>
              <p:cNvPr id="57" name="Retângulo 56">
                <a:extLst>
                  <a:ext uri="{FF2B5EF4-FFF2-40B4-BE49-F238E27FC236}">
                    <a16:creationId xmlns:a16="http://schemas.microsoft.com/office/drawing/2014/main" id="{2AB239A9-C7CC-8FFE-84F2-60B1032B4367}"/>
                  </a:ext>
                </a:extLst>
              </p:cNvPr>
              <p:cNvSpPr/>
              <p:nvPr/>
            </p:nvSpPr>
            <p:spPr>
              <a:xfrm flipH="1">
                <a:off x="1977679" y="5955778"/>
                <a:ext cx="22703" cy="310865"/>
              </a:xfrm>
              <a:prstGeom prst="rect">
                <a:avLst/>
              </a:prstGeom>
              <a:solidFill>
                <a:srgbClr val="E10B17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pt-BR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pt-BR">
                  <a:solidFill>
                    <a:srgbClr val="FF0000"/>
                  </a:solidFill>
                </a:endParaRPr>
              </a:p>
            </p:txBody>
          </p:sp>
          <p:sp>
            <p:nvSpPr>
              <p:cNvPr id="58" name="Retângulo 57">
                <a:extLst>
                  <a:ext uri="{FF2B5EF4-FFF2-40B4-BE49-F238E27FC236}">
                    <a16:creationId xmlns:a16="http://schemas.microsoft.com/office/drawing/2014/main" id="{188ED7BC-536A-FEDA-9E34-1091A4290D47}"/>
                  </a:ext>
                </a:extLst>
              </p:cNvPr>
              <p:cNvSpPr/>
              <p:nvPr/>
            </p:nvSpPr>
            <p:spPr>
              <a:xfrm flipH="1">
                <a:off x="3202815" y="5955777"/>
                <a:ext cx="22703" cy="310865"/>
              </a:xfrm>
              <a:prstGeom prst="rect">
                <a:avLst/>
              </a:prstGeom>
              <a:solidFill>
                <a:srgbClr val="E10B17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pt-BR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pt-BR">
                  <a:solidFill>
                    <a:srgbClr val="000000"/>
                  </a:solidFill>
                </a:endParaRPr>
              </a:p>
            </p:txBody>
          </p:sp>
          <p:pic>
            <p:nvPicPr>
              <p:cNvPr id="59" name="Imagem 58">
                <a:extLst>
                  <a:ext uri="{FF2B5EF4-FFF2-40B4-BE49-F238E27FC236}">
                    <a16:creationId xmlns:a16="http://schemas.microsoft.com/office/drawing/2014/main" id="{3EA2E98A-CBB3-4836-0953-6023AE0D9E6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133287" y="5921890"/>
                <a:ext cx="363260" cy="390191"/>
              </a:xfrm>
              <a:prstGeom prst="rect">
                <a:avLst/>
              </a:prstGeom>
            </p:spPr>
          </p:pic>
        </p:grpSp>
        <p:sp>
          <p:nvSpPr>
            <p:cNvPr id="52" name="CaixaDeTexto 18">
              <a:extLst>
                <a:ext uri="{FF2B5EF4-FFF2-40B4-BE49-F238E27FC236}">
                  <a16:creationId xmlns:a16="http://schemas.microsoft.com/office/drawing/2014/main" id="{FA3694B2-3C91-4D3C-B14F-E8BC132AF72C}"/>
                </a:ext>
              </a:extLst>
            </p:cNvPr>
            <p:cNvSpPr txBox="1"/>
            <p:nvPr/>
          </p:nvSpPr>
          <p:spPr>
            <a:xfrm>
              <a:off x="3276817" y="5962457"/>
              <a:ext cx="1459492" cy="369332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pt-BR" sz="900" b="1">
                  <a:latin typeface="Trebuchet MS"/>
                </a:rPr>
                <a:t>Formatos aceitos:</a:t>
              </a:r>
              <a:endParaRPr lang="pt-BR" sz="900">
                <a:latin typeface="Trebuchet MS"/>
              </a:endParaRPr>
            </a:p>
            <a:p>
              <a:r>
                <a:rPr lang="pt-BR" sz="900">
                  <a:latin typeface="Trebuchet MS"/>
                </a:rPr>
                <a:t>JPG, PNG, GIF ou PDF</a:t>
              </a:r>
            </a:p>
          </p:txBody>
        </p:sp>
      </p:grpSp>
      <p:sp>
        <p:nvSpPr>
          <p:cNvPr id="61" name="CaixaDeTexto 15">
            <a:extLst>
              <a:ext uri="{FF2B5EF4-FFF2-40B4-BE49-F238E27FC236}">
                <a16:creationId xmlns:a16="http://schemas.microsoft.com/office/drawing/2014/main" id="{77476B70-ABAE-9BD0-35B5-C75FD5DBF2EE}"/>
              </a:ext>
            </a:extLst>
          </p:cNvPr>
          <p:cNvSpPr txBox="1"/>
          <p:nvPr/>
        </p:nvSpPr>
        <p:spPr>
          <a:xfrm>
            <a:off x="8391739" y="5906878"/>
            <a:ext cx="3563620" cy="57708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pt-BR" sz="1050" i="1">
                <a:solidFill>
                  <a:schemeClr val="bg1"/>
                </a:solidFill>
                <a:latin typeface="Trebuchet MS"/>
              </a:rPr>
              <a:t>Período de veiculação:  data de inclusão </a:t>
            </a:r>
            <a:r>
              <a:rPr lang="pt-BR" sz="1050" b="1" i="1">
                <a:solidFill>
                  <a:schemeClr val="bg1"/>
                </a:solidFill>
                <a:latin typeface="Trebuchet MS"/>
              </a:rPr>
              <a:t>(2 dias úteis)</a:t>
            </a:r>
            <a:endParaRPr lang="pt-BR" b="1">
              <a:solidFill>
                <a:schemeClr val="bg1"/>
              </a:solidFill>
              <a:latin typeface="Trebuchet MS"/>
            </a:endParaRPr>
          </a:p>
          <a:p>
            <a:pPr algn="r"/>
            <a:r>
              <a:rPr lang="pt-BR" sz="1050" i="1">
                <a:solidFill>
                  <a:schemeClr val="bg1"/>
                </a:solidFill>
                <a:latin typeface="Trebuchet MS"/>
              </a:rPr>
              <a:t>pós envio do expositor até a realização do evento.</a:t>
            </a:r>
          </a:p>
          <a:p>
            <a:pPr algn="r"/>
            <a:r>
              <a:rPr lang="pt-BR" sz="1050" b="1" i="1">
                <a:solidFill>
                  <a:schemeClr val="bg1"/>
                </a:solidFill>
              </a:rPr>
              <a:t>Produção de arte por conta do parceiro</a:t>
            </a:r>
            <a:r>
              <a:rPr lang="pt-BR" sz="1050" i="1">
                <a:solidFill>
                  <a:schemeClr val="bg1"/>
                </a:solidFill>
                <a:latin typeface="Trebuchet MS"/>
              </a:rPr>
              <a:t> </a:t>
            </a:r>
            <a:endParaRPr lang="pt-BR">
              <a:solidFill>
                <a:schemeClr val="bg1"/>
              </a:solidFill>
              <a:latin typeface="Trebuchet MS"/>
            </a:endParaRPr>
          </a:p>
        </p:txBody>
      </p:sp>
      <p:sp>
        <p:nvSpPr>
          <p:cNvPr id="11" name="CaixaDeTexto 31">
            <a:extLst>
              <a:ext uri="{FF2B5EF4-FFF2-40B4-BE49-F238E27FC236}">
                <a16:creationId xmlns:a16="http://schemas.microsoft.com/office/drawing/2014/main" id="{4333EDC0-B1A2-A47D-1695-9343D865E046}"/>
              </a:ext>
            </a:extLst>
          </p:cNvPr>
          <p:cNvSpPr txBox="1"/>
          <p:nvPr/>
        </p:nvSpPr>
        <p:spPr>
          <a:xfrm>
            <a:off x="1579016" y="3114015"/>
            <a:ext cx="3265543" cy="1692771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/>
              <a:buChar char="•"/>
            </a:pPr>
            <a:r>
              <a:rPr lang="pt-BR" sz="1300">
                <a:latin typeface="Trebuchet MS"/>
                <a:ea typeface="+mn-lt"/>
                <a:cs typeface="+mn-lt"/>
              </a:rPr>
              <a:t> Disparo segmentado com base no  </a:t>
            </a:r>
            <a:endParaRPr lang="pt-BR" sz="1300">
              <a:latin typeface="Aptos" panose="02110004020202020204"/>
              <a:ea typeface="+mn-lt"/>
              <a:cs typeface="+mn-lt"/>
            </a:endParaRPr>
          </a:p>
          <a:p>
            <a:r>
              <a:rPr lang="pt-BR" sz="1300">
                <a:latin typeface="Trebuchet MS"/>
                <a:ea typeface="+mn-lt"/>
                <a:cs typeface="+mn-lt"/>
              </a:rPr>
              <a:t>  interesse declarado;</a:t>
            </a:r>
            <a:endParaRPr lang="pt-BR" sz="1300"/>
          </a:p>
          <a:p>
            <a:pPr>
              <a:buFont typeface="Arial"/>
              <a:buChar char="•"/>
            </a:pPr>
            <a:r>
              <a:rPr lang="pt-BR" sz="1300">
                <a:latin typeface="Trebuchet MS"/>
                <a:ea typeface="+mn-lt"/>
                <a:cs typeface="+mn-lt"/>
              </a:rPr>
              <a:t> Mensagem sob medida para quem já </a:t>
            </a:r>
          </a:p>
          <a:p>
            <a:r>
              <a:rPr lang="pt-BR" sz="1300">
                <a:latin typeface="Trebuchet MS"/>
                <a:ea typeface="+mn-lt"/>
                <a:cs typeface="+mn-lt"/>
              </a:rPr>
              <a:t>  confirmou presença;</a:t>
            </a:r>
            <a:endParaRPr lang="pt-BR" sz="1300"/>
          </a:p>
          <a:p>
            <a:pPr>
              <a:buFont typeface="Arial"/>
              <a:buChar char="•"/>
            </a:pPr>
            <a:r>
              <a:rPr lang="pt-BR" sz="1300">
                <a:latin typeface="Trebuchet MS"/>
                <a:ea typeface="+mn-lt"/>
                <a:cs typeface="+mn-lt"/>
              </a:rPr>
              <a:t> Convite direto pro seu estande, sem </a:t>
            </a:r>
          </a:p>
          <a:p>
            <a:r>
              <a:rPr lang="pt-BR" sz="1300">
                <a:latin typeface="Trebuchet MS"/>
                <a:ea typeface="+mn-lt"/>
                <a:cs typeface="+mn-lt"/>
              </a:rPr>
              <a:t>  ruído;</a:t>
            </a:r>
            <a:endParaRPr lang="pt-BR" sz="1300"/>
          </a:p>
          <a:p>
            <a:pPr>
              <a:buFont typeface="Arial"/>
              <a:buChar char="•"/>
            </a:pPr>
            <a:r>
              <a:rPr lang="pt-BR" sz="1300">
                <a:latin typeface="Trebuchet MS"/>
                <a:ea typeface="+mn-lt"/>
                <a:cs typeface="+mn-lt"/>
              </a:rPr>
              <a:t> Entregue no melhor momento: pós-</a:t>
            </a:r>
          </a:p>
          <a:p>
            <a:r>
              <a:rPr lang="pt-BR" sz="1300">
                <a:latin typeface="Trebuchet MS"/>
                <a:ea typeface="+mn-lt"/>
                <a:cs typeface="+mn-lt"/>
              </a:rPr>
              <a:t>  credenciamento.</a:t>
            </a:r>
            <a:endParaRPr lang="pt-BR" sz="130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93676E6-C74C-DC33-C769-D5BCB289CE97}"/>
              </a:ext>
            </a:extLst>
          </p:cNvPr>
          <p:cNvSpPr txBox="1"/>
          <p:nvPr/>
        </p:nvSpPr>
        <p:spPr>
          <a:xfrm>
            <a:off x="759395" y="414973"/>
            <a:ext cx="5007429" cy="107721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pt-BR" sz="3200" b="1">
                <a:solidFill>
                  <a:srgbClr val="DF1F26"/>
                </a:solidFill>
                <a:latin typeface="Trebuchet MS"/>
                <a:ea typeface="+mn-lt"/>
                <a:cs typeface="+mn-lt"/>
              </a:rPr>
              <a:t>E-mail convite:</a:t>
            </a:r>
            <a:endParaRPr lang="pt-BR">
              <a:solidFill>
                <a:srgbClr val="000000"/>
              </a:solidFill>
              <a:latin typeface="Aptos" panose="02110004020202020204"/>
              <a:ea typeface="+mn-lt"/>
              <a:cs typeface="+mn-lt"/>
            </a:endParaRPr>
          </a:p>
          <a:p>
            <a:r>
              <a:rPr lang="pt-BR" sz="3200" b="1">
                <a:solidFill>
                  <a:srgbClr val="DF1F26"/>
                </a:solidFill>
                <a:latin typeface="Trebuchet MS"/>
                <a:ea typeface="+mn-lt"/>
                <a:cs typeface="+mn-lt"/>
              </a:rPr>
              <a:t>pós credenciamento</a:t>
            </a:r>
            <a:endParaRPr lang="pt-BR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C255FCF3-0EA2-8703-4662-9B9EF5F4968D}"/>
              </a:ext>
            </a:extLst>
          </p:cNvPr>
          <p:cNvSpPr/>
          <p:nvPr/>
        </p:nvSpPr>
        <p:spPr>
          <a:xfrm flipH="1">
            <a:off x="743858" y="509209"/>
            <a:ext cx="28121" cy="382512"/>
          </a:xfrm>
          <a:prstGeom prst="rect">
            <a:avLst/>
          </a:prstGeom>
          <a:solidFill>
            <a:srgbClr val="E10B1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000000"/>
              </a:solidFill>
            </a:endParaRP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61D9A03C-E0AC-5AC3-23B1-5235D432B610}"/>
              </a:ext>
            </a:extLst>
          </p:cNvPr>
          <p:cNvSpPr txBox="1"/>
          <p:nvPr/>
        </p:nvSpPr>
        <p:spPr>
          <a:xfrm>
            <a:off x="1572985" y="2750537"/>
            <a:ext cx="3280833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b="1">
                <a:solidFill>
                  <a:srgbClr val="DF1F26"/>
                </a:solidFill>
                <a:latin typeface="Trebuchet MS"/>
                <a:ea typeface="+mn-lt"/>
                <a:cs typeface="+mn-lt"/>
              </a:rPr>
              <a:t>Por que investir?</a:t>
            </a:r>
            <a:endParaRPr lang="pt-BR" b="1">
              <a:solidFill>
                <a:srgbClr val="DF1F26"/>
              </a:solidFill>
              <a:latin typeface="Trebuchet MS"/>
            </a:endParaRPr>
          </a:p>
        </p:txBody>
      </p:sp>
      <p:pic>
        <p:nvPicPr>
          <p:cNvPr id="19" name="Imagem 18" descr="Ícone&#10;&#10;O conteúdo gerado por IA pode estar incorreto.">
            <a:extLst>
              <a:ext uri="{FF2B5EF4-FFF2-40B4-BE49-F238E27FC236}">
                <a16:creationId xmlns:a16="http://schemas.microsoft.com/office/drawing/2014/main" id="{68ECF953-09F4-19B9-089E-707516EF3BE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6116" y="2828287"/>
            <a:ext cx="767689" cy="748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52419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m 10" descr="Forma, Retângulo&#10;&#10;O conteúdo gerado por IA pode estar incorreto.">
            <a:extLst>
              <a:ext uri="{FF2B5EF4-FFF2-40B4-BE49-F238E27FC236}">
                <a16:creationId xmlns:a16="http://schemas.microsoft.com/office/drawing/2014/main" id="{59E33962-FE75-7742-6435-A835300110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380" y="3784146"/>
            <a:ext cx="6054725" cy="588736"/>
          </a:xfrm>
          <a:prstGeom prst="rect">
            <a:avLst/>
          </a:prstGeom>
        </p:spPr>
      </p:pic>
      <p:sp>
        <p:nvSpPr>
          <p:cNvPr id="13" name="CaixaDeTexto 12">
            <a:extLst>
              <a:ext uri="{FF2B5EF4-FFF2-40B4-BE49-F238E27FC236}">
                <a16:creationId xmlns:a16="http://schemas.microsoft.com/office/drawing/2014/main" id="{9B9DF228-CA38-37CC-252D-97CEB5AF0B35}"/>
              </a:ext>
            </a:extLst>
          </p:cNvPr>
          <p:cNvSpPr txBox="1"/>
          <p:nvPr/>
        </p:nvSpPr>
        <p:spPr>
          <a:xfrm>
            <a:off x="461132" y="3881966"/>
            <a:ext cx="6053664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t-BR" sz="12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Conheça nossos pacotes e ativações no aplicativo para impulsionar sua visibilidade</a:t>
            </a:r>
            <a:endParaRPr lang="pt-BR" sz="1200">
              <a:solidFill>
                <a:schemeClr val="bg1"/>
              </a:solidFill>
              <a:latin typeface="Trebuchet MS"/>
            </a:endParaRP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73C8428A-1FFF-D0BA-EEB9-F5FBF68ECA06}"/>
              </a:ext>
            </a:extLst>
          </p:cNvPr>
          <p:cNvSpPr txBox="1"/>
          <p:nvPr/>
        </p:nvSpPr>
        <p:spPr>
          <a:xfrm>
            <a:off x="1799469" y="2447473"/>
            <a:ext cx="2743200" cy="43088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pt-BR" sz="2100">
                <a:solidFill>
                  <a:schemeClr val="bg1"/>
                </a:solidFill>
                <a:latin typeface="Trebuchet MS"/>
                <a:cs typeface="Arial"/>
              </a:rPr>
              <a:t>MERCHANDISING: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40FD6D13-31E2-DCE6-91BC-02CC66CD06CA}"/>
              </a:ext>
            </a:extLst>
          </p:cNvPr>
          <p:cNvSpPr txBox="1"/>
          <p:nvPr/>
        </p:nvSpPr>
        <p:spPr>
          <a:xfrm>
            <a:off x="1777394" y="2540908"/>
            <a:ext cx="4949371" cy="124649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pt-BR" sz="7500" b="1">
                <a:solidFill>
                  <a:schemeClr val="bg1"/>
                </a:solidFill>
                <a:latin typeface="Trebuchet MS"/>
                <a:cs typeface="Arial"/>
              </a:rPr>
              <a:t>Aplicativo</a:t>
            </a:r>
            <a:endParaRPr lang="pt-BR"/>
          </a:p>
        </p:txBody>
      </p:sp>
      <p:pic>
        <p:nvPicPr>
          <p:cNvPr id="21" name="Imagem 20" descr="Logotipo&#10;&#10;O conteúdo gerado por IA pode estar incorreto.">
            <a:extLst>
              <a:ext uri="{FF2B5EF4-FFF2-40B4-BE49-F238E27FC236}">
                <a16:creationId xmlns:a16="http://schemas.microsoft.com/office/drawing/2014/main" id="{AB2C0371-F618-6115-6098-A865C3F9E1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09628" y="4706030"/>
            <a:ext cx="1988458" cy="1495427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41A85ABC-3DBD-008D-8940-FA6400A6070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7028" y="2539773"/>
            <a:ext cx="1182915" cy="1096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2933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>
            <a:extLst>
              <a:ext uri="{FF2B5EF4-FFF2-40B4-BE49-F238E27FC236}">
                <a16:creationId xmlns:a16="http://schemas.microsoft.com/office/drawing/2014/main" id="{D1AFEEAC-3C89-FE03-AB1A-00784BB52EFA}"/>
              </a:ext>
            </a:extLst>
          </p:cNvPr>
          <p:cNvSpPr/>
          <p:nvPr/>
        </p:nvSpPr>
        <p:spPr>
          <a:xfrm>
            <a:off x="2508250" y="0"/>
            <a:ext cx="4878917" cy="6932083"/>
          </a:xfrm>
          <a:prstGeom prst="rect">
            <a:avLst/>
          </a:prstGeom>
          <a:solidFill>
            <a:srgbClr val="E10B1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B4255AD4-1AD9-E30E-6D68-994EB5A0FB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21" y="0"/>
            <a:ext cx="2505930" cy="6858000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4A54EFE1-D26B-250E-1760-F13E4A36B785}"/>
              </a:ext>
            </a:extLst>
          </p:cNvPr>
          <p:cNvSpPr txBox="1"/>
          <p:nvPr/>
        </p:nvSpPr>
        <p:spPr>
          <a:xfrm>
            <a:off x="1922538" y="755650"/>
            <a:ext cx="5290456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pt-BR" sz="5400" b="1">
                <a:solidFill>
                  <a:schemeClr val="bg1"/>
                </a:solidFill>
                <a:latin typeface="Trebuchet MS"/>
                <a:cs typeface="Arial"/>
              </a:rPr>
              <a:t>O App</a:t>
            </a:r>
            <a:r>
              <a:rPr lang="pt-BR" sz="5400" b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 Oficial</a:t>
            </a:r>
            <a:endParaRPr lang="pt-BR" sz="5400" b="1">
              <a:solidFill>
                <a:schemeClr val="bg1"/>
              </a:solidFill>
              <a:latin typeface="Trebuchet MS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7DCB07A5-246B-7B69-72AC-2A9CB6D9EFDF}"/>
              </a:ext>
            </a:extLst>
          </p:cNvPr>
          <p:cNvSpPr txBox="1"/>
          <p:nvPr/>
        </p:nvSpPr>
        <p:spPr>
          <a:xfrm>
            <a:off x="2742593" y="1626506"/>
            <a:ext cx="4397829" cy="181588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pt-BR" sz="1400">
                <a:solidFill>
                  <a:schemeClr val="bg1"/>
                </a:solidFill>
                <a:latin typeface="Trebuchet MS"/>
                <a:cs typeface="Arial"/>
              </a:rPr>
              <a:t>será</a:t>
            </a:r>
            <a:r>
              <a:rPr lang="pt-BR" sz="14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 a principal ferramenta de navegação,</a:t>
            </a:r>
            <a:endParaRPr lang="pt-BR" sz="1400" b="1">
              <a:solidFill>
                <a:schemeClr val="bg1"/>
              </a:solidFill>
              <a:latin typeface="Trebuchet MS"/>
              <a:ea typeface="+mn-lt"/>
              <a:cs typeface="+mn-lt"/>
            </a:endParaRPr>
          </a:p>
          <a:p>
            <a:pPr algn="r"/>
            <a:r>
              <a:rPr lang="pt-BR" sz="14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Conteúdo e experiência dos visitantes. </a:t>
            </a:r>
            <a:endParaRPr lang="pt-BR" sz="1400" b="1">
              <a:solidFill>
                <a:schemeClr val="bg1"/>
              </a:solidFill>
              <a:latin typeface="Trebuchet MS"/>
              <a:ea typeface="+mn-lt"/>
              <a:cs typeface="+mn-lt"/>
            </a:endParaRPr>
          </a:p>
          <a:p>
            <a:pPr algn="r"/>
            <a:endParaRPr lang="pt-BR" sz="1400">
              <a:latin typeface="Trebuchet MS"/>
            </a:endParaRPr>
          </a:p>
          <a:p>
            <a:pPr algn="r"/>
            <a:r>
              <a:rPr lang="pt-BR" sz="14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Além de reunir a grade completa de palestras, mapas, lista de expositores e atividades,</a:t>
            </a:r>
            <a:endParaRPr lang="pt-BR" sz="1400" b="1">
              <a:solidFill>
                <a:schemeClr val="bg1"/>
              </a:solidFill>
              <a:latin typeface="Trebuchet MS"/>
              <a:ea typeface="+mn-lt"/>
              <a:cs typeface="+mn-lt"/>
            </a:endParaRPr>
          </a:p>
          <a:p>
            <a:pPr algn="r"/>
            <a:r>
              <a:rPr lang="pt-BR" sz="14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o app contará com recursos avançados de Inteligência Artificial, tornando-se</a:t>
            </a:r>
            <a:endParaRPr lang="pt-BR" sz="1400" b="1">
              <a:solidFill>
                <a:schemeClr val="bg1"/>
              </a:solidFill>
              <a:latin typeface="Trebuchet MS"/>
              <a:ea typeface="+mn-lt"/>
              <a:cs typeface="+mn-lt"/>
            </a:endParaRPr>
          </a:p>
          <a:p>
            <a:pPr algn="r"/>
            <a:r>
              <a:rPr lang="pt-BR" sz="14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indispensável durante todo o evento.</a:t>
            </a:r>
            <a:endParaRPr lang="pt-BR" sz="1400" b="1">
              <a:solidFill>
                <a:schemeClr val="bg1"/>
              </a:solidFill>
              <a:latin typeface="Trebuchet MS"/>
              <a:cs typeface="Arial"/>
            </a:endParaRP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D3B16C96-AE1E-9ED1-FC64-DF2DFB12DCAE}"/>
              </a:ext>
            </a:extLst>
          </p:cNvPr>
          <p:cNvSpPr/>
          <p:nvPr/>
        </p:nvSpPr>
        <p:spPr>
          <a:xfrm>
            <a:off x="3471333" y="4381500"/>
            <a:ext cx="3915833" cy="529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EEFDD6A8-61A3-9A75-5074-620A23062101}"/>
              </a:ext>
            </a:extLst>
          </p:cNvPr>
          <p:cNvSpPr/>
          <p:nvPr/>
        </p:nvSpPr>
        <p:spPr>
          <a:xfrm>
            <a:off x="7390189" y="4381499"/>
            <a:ext cx="4402061" cy="45659"/>
          </a:xfrm>
          <a:prstGeom prst="rect">
            <a:avLst/>
          </a:prstGeom>
          <a:solidFill>
            <a:srgbClr val="E10B1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pt-BR"/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DD638A48-F2FD-FCC5-1FC7-F8E8A8A0FA30}"/>
              </a:ext>
            </a:extLst>
          </p:cNvPr>
          <p:cNvSpPr txBox="1"/>
          <p:nvPr/>
        </p:nvSpPr>
        <p:spPr>
          <a:xfrm>
            <a:off x="7728251" y="4722235"/>
            <a:ext cx="3668764" cy="138499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2800" b="1">
                <a:solidFill>
                  <a:srgbClr val="DF1F26"/>
                </a:solidFill>
                <a:latin typeface="Trebuchet MS"/>
                <a:cs typeface="Arial"/>
              </a:rPr>
              <a:t>Ou seja, é o canal de maior visibilidade de todo o evento!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616E0A1A-81AD-A0A6-6D57-8EEC9C311AA6}"/>
              </a:ext>
            </a:extLst>
          </p:cNvPr>
          <p:cNvSpPr txBox="1"/>
          <p:nvPr/>
        </p:nvSpPr>
        <p:spPr>
          <a:xfrm>
            <a:off x="8019747" y="388792"/>
            <a:ext cx="3841749" cy="369331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1300">
                <a:latin typeface="Trebuchet MS"/>
                <a:ea typeface="+mn-lt"/>
                <a:cs typeface="+mn-lt"/>
              </a:rPr>
              <a:t>Grade de conteúdo completa e atualizada; </a:t>
            </a:r>
            <a:endParaRPr lang="pt-BR" sz="1300">
              <a:latin typeface="Trebuchet MS"/>
            </a:endParaRPr>
          </a:p>
          <a:p>
            <a:endParaRPr lang="pt-BR" sz="1300">
              <a:latin typeface="Trebuchet MS"/>
            </a:endParaRPr>
          </a:p>
          <a:p>
            <a:r>
              <a:rPr lang="pt-BR" sz="1300">
                <a:latin typeface="Trebuchet MS"/>
                <a:ea typeface="+mn-lt"/>
                <a:cs typeface="+mn-lt"/>
              </a:rPr>
              <a:t>Mapa interativo para localização dos pavilhões e estandes; </a:t>
            </a:r>
            <a:endParaRPr lang="pt-BR" sz="1300">
              <a:latin typeface="Trebuchet MS"/>
            </a:endParaRPr>
          </a:p>
          <a:p>
            <a:endParaRPr lang="pt-BR" sz="1300">
              <a:latin typeface="Trebuchet MS"/>
            </a:endParaRPr>
          </a:p>
          <a:p>
            <a:r>
              <a:rPr lang="pt-BR" sz="1300">
                <a:latin typeface="Trebuchet MS"/>
                <a:ea typeface="+mn-lt"/>
                <a:cs typeface="+mn-lt"/>
              </a:rPr>
              <a:t>IA de recomendação por </a:t>
            </a:r>
            <a:r>
              <a:rPr lang="pt-BR" sz="1300" err="1">
                <a:latin typeface="Trebuchet MS"/>
                <a:ea typeface="+mn-lt"/>
                <a:cs typeface="+mn-lt"/>
              </a:rPr>
              <a:t>tags</a:t>
            </a:r>
            <a:r>
              <a:rPr lang="pt-BR" sz="1300">
                <a:latin typeface="Trebuchet MS"/>
                <a:ea typeface="+mn-lt"/>
                <a:cs typeface="+mn-lt"/>
              </a:rPr>
              <a:t> relacionadas a marca, conteúdos de acordo com os interesses selecionados no credenciamento; </a:t>
            </a:r>
            <a:endParaRPr lang="pt-BR" sz="1300">
              <a:latin typeface="Trebuchet MS"/>
            </a:endParaRPr>
          </a:p>
          <a:p>
            <a:endParaRPr lang="pt-BR" sz="1300">
              <a:latin typeface="Trebuchet MS"/>
            </a:endParaRPr>
          </a:p>
          <a:p>
            <a:r>
              <a:rPr lang="pt-BR" sz="1300">
                <a:latin typeface="Trebuchet MS"/>
                <a:ea typeface="+mn-lt"/>
                <a:cs typeface="+mn-lt"/>
              </a:rPr>
              <a:t>Integração por API, garantindo personalização em tempo real; </a:t>
            </a:r>
            <a:endParaRPr lang="pt-BR" sz="1300">
              <a:latin typeface="Trebuchet MS"/>
            </a:endParaRPr>
          </a:p>
          <a:p>
            <a:endParaRPr lang="pt-BR" sz="1300">
              <a:latin typeface="Trebuchet MS"/>
            </a:endParaRPr>
          </a:p>
          <a:p>
            <a:r>
              <a:rPr lang="pt-BR" sz="1300">
                <a:latin typeface="Trebuchet MS"/>
                <a:ea typeface="+mn-lt"/>
                <a:cs typeface="+mn-lt"/>
              </a:rPr>
              <a:t>IA de reconhecimento de imagens, permitindo ao visitante encontrar rapidamente todas as fotos em que aparece; </a:t>
            </a:r>
            <a:endParaRPr lang="pt-BR" sz="1300">
              <a:latin typeface="Trebuchet MS"/>
            </a:endParaRPr>
          </a:p>
          <a:p>
            <a:endParaRPr lang="pt-BR" sz="1300">
              <a:latin typeface="Trebuchet MS"/>
            </a:endParaRPr>
          </a:p>
          <a:p>
            <a:r>
              <a:rPr lang="pt-BR" sz="1300">
                <a:latin typeface="Trebuchet MS"/>
                <a:ea typeface="+mn-lt"/>
                <a:cs typeface="+mn-lt"/>
              </a:rPr>
              <a:t>Experiência contínua: </a:t>
            </a:r>
            <a:r>
              <a:rPr lang="pt-BR" sz="1300" err="1">
                <a:latin typeface="Trebuchet MS"/>
                <a:ea typeface="+mn-lt"/>
                <a:cs typeface="+mn-lt"/>
              </a:rPr>
              <a:t>pré</a:t>
            </a:r>
            <a:r>
              <a:rPr lang="pt-BR" sz="1300">
                <a:latin typeface="Trebuchet MS"/>
                <a:ea typeface="+mn-lt"/>
                <a:cs typeface="+mn-lt"/>
              </a:rPr>
              <a:t>, durante e pós-evento. </a:t>
            </a:r>
            <a:endParaRPr lang="pt-BR" sz="1300">
              <a:latin typeface="Trebuchet MS"/>
            </a:endParaRPr>
          </a:p>
        </p:txBody>
      </p:sp>
      <p:pic>
        <p:nvPicPr>
          <p:cNvPr id="17" name="Imagem 16">
            <a:extLst>
              <a:ext uri="{FF2B5EF4-FFF2-40B4-BE49-F238E27FC236}">
                <a16:creationId xmlns:a16="http://schemas.microsoft.com/office/drawing/2014/main" id="{9DD80DF1-EEA4-1193-2B76-2C29D3253C1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05057" y="421752"/>
            <a:ext cx="210458" cy="210458"/>
          </a:xfrm>
          <a:prstGeom prst="rect">
            <a:avLst/>
          </a:prstGeom>
        </p:spPr>
      </p:pic>
      <p:pic>
        <p:nvPicPr>
          <p:cNvPr id="18" name="Imagem 17">
            <a:extLst>
              <a:ext uri="{FF2B5EF4-FFF2-40B4-BE49-F238E27FC236}">
                <a16:creationId xmlns:a16="http://schemas.microsoft.com/office/drawing/2014/main" id="{E8FCD21D-8AD5-33EA-7102-52C642A0B13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05056" y="806379"/>
            <a:ext cx="210458" cy="210458"/>
          </a:xfrm>
          <a:prstGeom prst="rect">
            <a:avLst/>
          </a:prstGeom>
        </p:spPr>
      </p:pic>
      <p:pic>
        <p:nvPicPr>
          <p:cNvPr id="19" name="Imagem 18">
            <a:extLst>
              <a:ext uri="{FF2B5EF4-FFF2-40B4-BE49-F238E27FC236}">
                <a16:creationId xmlns:a16="http://schemas.microsoft.com/office/drawing/2014/main" id="{1CFB1D1B-25FA-C7FA-509A-A6DDAB3970A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12312" y="1438866"/>
            <a:ext cx="210458" cy="210458"/>
          </a:xfrm>
          <a:prstGeom prst="rect">
            <a:avLst/>
          </a:prstGeom>
        </p:spPr>
      </p:pic>
      <p:pic>
        <p:nvPicPr>
          <p:cNvPr id="20" name="Imagem 19">
            <a:extLst>
              <a:ext uri="{FF2B5EF4-FFF2-40B4-BE49-F238E27FC236}">
                <a16:creationId xmlns:a16="http://schemas.microsoft.com/office/drawing/2014/main" id="{41A0D701-2794-E630-8A51-D0BAA2BFA2F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12311" y="2237709"/>
            <a:ext cx="210458" cy="210458"/>
          </a:xfrm>
          <a:prstGeom prst="rect">
            <a:avLst/>
          </a:prstGeom>
        </p:spPr>
      </p:pic>
      <p:pic>
        <p:nvPicPr>
          <p:cNvPr id="21" name="Imagem 20">
            <a:extLst>
              <a:ext uri="{FF2B5EF4-FFF2-40B4-BE49-F238E27FC236}">
                <a16:creationId xmlns:a16="http://schemas.microsoft.com/office/drawing/2014/main" id="{18A29EBB-6966-7286-3D47-233CAE2734E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05053" y="2838376"/>
            <a:ext cx="210458" cy="210458"/>
          </a:xfrm>
          <a:prstGeom prst="rect">
            <a:avLst/>
          </a:prstGeom>
        </p:spPr>
      </p:pic>
      <p:pic>
        <p:nvPicPr>
          <p:cNvPr id="22" name="Imagem 21">
            <a:extLst>
              <a:ext uri="{FF2B5EF4-FFF2-40B4-BE49-F238E27FC236}">
                <a16:creationId xmlns:a16="http://schemas.microsoft.com/office/drawing/2014/main" id="{86392B0E-8AF6-0458-346B-23D24FCAFA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05052" y="3637498"/>
            <a:ext cx="210458" cy="210458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EE19E279-001D-C4BA-7505-FCDA0C2C50B1}"/>
              </a:ext>
            </a:extLst>
          </p:cNvPr>
          <p:cNvSpPr txBox="1"/>
          <p:nvPr/>
        </p:nvSpPr>
        <p:spPr>
          <a:xfrm>
            <a:off x="7746208" y="6064715"/>
            <a:ext cx="3841749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1400">
                <a:solidFill>
                  <a:srgbClr val="DF1F26"/>
                </a:solidFill>
                <a:latin typeface="Trebuchet MS"/>
                <a:ea typeface="+mn-lt"/>
                <a:cs typeface="+mn-lt"/>
              </a:rPr>
              <a:t>Todos os visitantes usarão o app.</a:t>
            </a:r>
            <a:endParaRPr lang="pt-BR" sz="1400">
              <a:solidFill>
                <a:srgbClr val="DF1F26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269560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97C3DB8-1688-FB50-5166-E7CB6EE3D1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>
            <a:extLst>
              <a:ext uri="{FF2B5EF4-FFF2-40B4-BE49-F238E27FC236}">
                <a16:creationId xmlns:a16="http://schemas.microsoft.com/office/drawing/2014/main" id="{9B68170E-87A3-C88A-89F6-4C9DD8CF9A58}"/>
              </a:ext>
            </a:extLst>
          </p:cNvPr>
          <p:cNvSpPr/>
          <p:nvPr/>
        </p:nvSpPr>
        <p:spPr>
          <a:xfrm>
            <a:off x="-2442" y="0"/>
            <a:ext cx="5836302" cy="6853930"/>
          </a:xfrm>
          <a:prstGeom prst="rect">
            <a:avLst/>
          </a:prstGeom>
          <a:solidFill>
            <a:srgbClr val="E10B1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Google Shape;130;p25">
            <a:extLst>
              <a:ext uri="{FF2B5EF4-FFF2-40B4-BE49-F238E27FC236}">
                <a16:creationId xmlns:a16="http://schemas.microsoft.com/office/drawing/2014/main" id="{6A16D153-4237-6D07-D7B2-787081901774}"/>
              </a:ext>
            </a:extLst>
          </p:cNvPr>
          <p:cNvSpPr txBox="1"/>
          <p:nvPr/>
        </p:nvSpPr>
        <p:spPr>
          <a:xfrm>
            <a:off x="689894" y="3184868"/>
            <a:ext cx="4316411" cy="8463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r>
              <a:rPr lang="pt-BR" sz="1300">
                <a:solidFill>
                  <a:schemeClr val="bg1"/>
                </a:solidFill>
                <a:latin typeface="TrebuchetMS-Bold"/>
              </a:rPr>
              <a:t>Mais do que uma ferramenta de navegação, o aplicativo oficial da </a:t>
            </a:r>
            <a:r>
              <a:rPr lang="pt-BR" sz="1300" err="1">
                <a:solidFill>
                  <a:schemeClr val="bg1"/>
                </a:solidFill>
                <a:latin typeface="TrebuchetMS-Bold"/>
              </a:rPr>
              <a:t>Anuga</a:t>
            </a:r>
            <a:r>
              <a:rPr lang="pt-BR" sz="1300">
                <a:solidFill>
                  <a:schemeClr val="bg1"/>
                </a:solidFill>
                <a:latin typeface="TrebuchetMS-Bold"/>
              </a:rPr>
              <a:t> </a:t>
            </a:r>
            <a:r>
              <a:rPr lang="pt-BR" sz="1300" err="1">
                <a:solidFill>
                  <a:schemeClr val="bg1"/>
                </a:solidFill>
                <a:latin typeface="TrebuchetMS-Bold"/>
              </a:rPr>
              <a:t>Select</a:t>
            </a:r>
            <a:r>
              <a:rPr lang="pt-BR" sz="1300">
                <a:solidFill>
                  <a:schemeClr val="bg1"/>
                </a:solidFill>
                <a:latin typeface="TrebuchetMS-Bold"/>
              </a:rPr>
              <a:t> </a:t>
            </a:r>
            <a:r>
              <a:rPr lang="pt-BR" sz="1300" err="1">
                <a:solidFill>
                  <a:schemeClr val="bg1"/>
                </a:solidFill>
                <a:latin typeface="TrebuchetMS-Bold"/>
              </a:rPr>
              <a:t>Brazil</a:t>
            </a:r>
            <a:r>
              <a:rPr lang="pt-BR" sz="1300">
                <a:solidFill>
                  <a:schemeClr val="bg1"/>
                </a:solidFill>
                <a:latin typeface="TrebuchetMS-Bold"/>
              </a:rPr>
              <a:t> amplia a presença das marcas durante toda a jornada do visitante.</a:t>
            </a:r>
            <a:endParaRPr lang="pt-BR" sz="1300">
              <a:solidFill>
                <a:schemeClr val="bg1"/>
              </a:solidFill>
              <a:latin typeface="TrebuchetMS-Bold"/>
              <a:ea typeface="+mn-lt"/>
              <a:cs typeface="+mn-lt"/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BB9CF769-2980-D2AA-DDD6-BFBB6158E9FF}"/>
              </a:ext>
            </a:extLst>
          </p:cNvPr>
          <p:cNvSpPr txBox="1"/>
          <p:nvPr/>
        </p:nvSpPr>
        <p:spPr>
          <a:xfrm>
            <a:off x="692239" y="1017477"/>
            <a:ext cx="4604638" cy="216273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pt-BR" sz="4400" b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App que conecta</a:t>
            </a:r>
            <a:endParaRPr lang="pt-BR" sz="4400">
              <a:solidFill>
                <a:schemeClr val="bg1"/>
              </a:solidFill>
              <a:latin typeface="Aptos" panose="02110004020202020204"/>
              <a:ea typeface="+mn-lt"/>
              <a:cs typeface="+mn-lt"/>
            </a:endParaRPr>
          </a:p>
          <a:p>
            <a:r>
              <a:rPr lang="pt-BR" sz="4400" b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marcas e</a:t>
            </a:r>
            <a:endParaRPr lang="pt-BR" sz="4400">
              <a:solidFill>
                <a:schemeClr val="bg1"/>
              </a:solidFill>
              <a:latin typeface="Aptos" panose="02110004020202020204"/>
              <a:ea typeface="+mn-lt"/>
              <a:cs typeface="+mn-lt"/>
            </a:endParaRPr>
          </a:p>
          <a:p>
            <a:r>
              <a:rPr lang="pt-BR" sz="4400" b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compradores</a:t>
            </a:r>
            <a:endParaRPr lang="pt-BR" sz="4400">
              <a:solidFill>
                <a:schemeClr val="bg1"/>
              </a:solidFill>
            </a:endParaRP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0871DB7D-B405-959B-2C07-641C5C2EE422}"/>
              </a:ext>
            </a:extLst>
          </p:cNvPr>
          <p:cNvSpPr txBox="1"/>
          <p:nvPr/>
        </p:nvSpPr>
        <p:spPr>
          <a:xfrm>
            <a:off x="694207" y="5740056"/>
            <a:ext cx="3594296" cy="492443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buNone/>
            </a:pPr>
            <a:r>
              <a:rPr lang="pt-BR" sz="1300" b="1">
                <a:solidFill>
                  <a:schemeClr val="bg1"/>
                </a:solidFill>
                <a:latin typeface="TrebuchetMS-Bold"/>
              </a:rPr>
              <a:t>Sua marca presente em um dos principais canais de conexão da </a:t>
            </a:r>
            <a:r>
              <a:rPr lang="pt-BR" sz="1300" b="1" err="1">
                <a:solidFill>
                  <a:schemeClr val="bg1"/>
                </a:solidFill>
                <a:latin typeface="TrebuchetMS-Bold"/>
              </a:rPr>
              <a:t>Anuga</a:t>
            </a:r>
            <a:r>
              <a:rPr lang="pt-BR" sz="1300" b="1">
                <a:solidFill>
                  <a:schemeClr val="bg1"/>
                </a:solidFill>
                <a:latin typeface="TrebuchetMS-Bold"/>
              </a:rPr>
              <a:t> </a:t>
            </a:r>
            <a:r>
              <a:rPr lang="pt-BR" sz="1300" b="1" err="1">
                <a:solidFill>
                  <a:schemeClr val="bg1"/>
                </a:solidFill>
                <a:latin typeface="TrebuchetMS-Bold"/>
              </a:rPr>
              <a:t>Select</a:t>
            </a:r>
            <a:r>
              <a:rPr lang="pt-BR" sz="1300" b="1">
                <a:solidFill>
                  <a:schemeClr val="bg1"/>
                </a:solidFill>
                <a:latin typeface="TrebuchetMS-Bold"/>
              </a:rPr>
              <a:t> </a:t>
            </a:r>
            <a:r>
              <a:rPr lang="pt-BR" sz="1300" b="1" err="1">
                <a:solidFill>
                  <a:schemeClr val="bg1"/>
                </a:solidFill>
                <a:latin typeface="TrebuchetMS-Bold"/>
              </a:rPr>
              <a:t>Brazil</a:t>
            </a:r>
            <a:r>
              <a:rPr lang="pt-BR" sz="1300" b="1">
                <a:solidFill>
                  <a:schemeClr val="bg1"/>
                </a:solidFill>
                <a:latin typeface="TrebuchetMS-Bold"/>
              </a:rPr>
              <a:t>.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AA8D8FDE-0C91-67F9-8D37-CA3CAD12035F}"/>
              </a:ext>
            </a:extLst>
          </p:cNvPr>
          <p:cNvSpPr/>
          <p:nvPr/>
        </p:nvSpPr>
        <p:spPr>
          <a:xfrm>
            <a:off x="799681" y="838293"/>
            <a:ext cx="3846285" cy="1088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26" name="Agrupar 25">
            <a:extLst>
              <a:ext uri="{FF2B5EF4-FFF2-40B4-BE49-F238E27FC236}">
                <a16:creationId xmlns:a16="http://schemas.microsoft.com/office/drawing/2014/main" id="{6A6D7AFB-3B83-442B-AE3F-A87A1C4453F0}"/>
              </a:ext>
            </a:extLst>
          </p:cNvPr>
          <p:cNvGrpSpPr/>
          <p:nvPr/>
        </p:nvGrpSpPr>
        <p:grpSpPr>
          <a:xfrm>
            <a:off x="6241162" y="714630"/>
            <a:ext cx="6040715" cy="1670201"/>
            <a:chOff x="6241162" y="1173784"/>
            <a:chExt cx="6040715" cy="1670201"/>
          </a:xfrm>
        </p:grpSpPr>
        <p:sp>
          <p:nvSpPr>
            <p:cNvPr id="10" name="CaixaDeTexto 9">
              <a:extLst>
                <a:ext uri="{FF2B5EF4-FFF2-40B4-BE49-F238E27FC236}">
                  <a16:creationId xmlns:a16="http://schemas.microsoft.com/office/drawing/2014/main" id="{114761F1-C9B1-2966-3E7E-A220E2EAAE0B}"/>
                </a:ext>
              </a:extLst>
            </p:cNvPr>
            <p:cNvSpPr txBox="1"/>
            <p:nvPr/>
          </p:nvSpPr>
          <p:spPr>
            <a:xfrm>
              <a:off x="6241162" y="1173784"/>
              <a:ext cx="5347099" cy="615553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r>
                <a:rPr lang="pt-BR" sz="3400" b="1">
                  <a:solidFill>
                    <a:srgbClr val="FF0000"/>
                  </a:solidFill>
                  <a:latin typeface="Trebuchet MS"/>
                  <a:ea typeface="+mn-lt"/>
                  <a:cs typeface="+mn-lt"/>
                </a:rPr>
                <a:t>Edição 2026 em</a:t>
              </a:r>
              <a:r>
                <a:rPr lang="pt-BR" sz="3400" b="1">
                  <a:solidFill>
                    <a:srgbClr val="FF0000"/>
                  </a:solidFill>
                  <a:latin typeface="Trebuchet MS"/>
                </a:rPr>
                <a:t> número</a:t>
              </a:r>
              <a:endParaRPr lang="pt-BR" sz="3400">
                <a:solidFill>
                  <a:srgbClr val="FF0000"/>
                </a:solidFill>
              </a:endParaRPr>
            </a:p>
          </p:txBody>
        </p:sp>
        <p:sp>
          <p:nvSpPr>
            <p:cNvPr id="12" name="CaixaDeTexto 11">
              <a:extLst>
                <a:ext uri="{FF2B5EF4-FFF2-40B4-BE49-F238E27FC236}">
                  <a16:creationId xmlns:a16="http://schemas.microsoft.com/office/drawing/2014/main" id="{65D2A546-777B-010F-92DF-BED333ACFCA4}"/>
                </a:ext>
              </a:extLst>
            </p:cNvPr>
            <p:cNvSpPr txBox="1"/>
            <p:nvPr/>
          </p:nvSpPr>
          <p:spPr>
            <a:xfrm>
              <a:off x="6241162" y="1828322"/>
              <a:ext cx="1996254" cy="1015663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r>
                <a:rPr lang="pt-BR" sz="3200" b="1">
                  <a:latin typeface="Trebuchet MS"/>
                  <a:ea typeface="+mn-lt"/>
                  <a:cs typeface="+mn-lt"/>
                </a:rPr>
                <a:t>271 mil</a:t>
              </a:r>
              <a:endParaRPr lang="pt-BR" sz="3200">
                <a:latin typeface="Aptos" panose="02110004020202020204"/>
                <a:ea typeface="+mn-lt"/>
                <a:cs typeface="+mn-lt"/>
              </a:endParaRPr>
            </a:p>
            <a:p>
              <a:r>
                <a:rPr lang="pt-BR" sz="1400">
                  <a:latin typeface="TrebuchetMS-Bold"/>
                  <a:ea typeface="+mn-lt"/>
                  <a:cs typeface="+mn-lt"/>
                </a:rPr>
                <a:t>Interações realizadas</a:t>
              </a:r>
            </a:p>
            <a:p>
              <a:r>
                <a:rPr lang="pt-BR" sz="1400">
                  <a:latin typeface="TrebuchetMS-Bold"/>
                  <a:ea typeface="+mn-lt"/>
                  <a:cs typeface="+mn-lt"/>
                </a:rPr>
                <a:t>no aplicativo </a:t>
              </a:r>
              <a:endParaRPr lang="pt-BR" sz="1400">
                <a:latin typeface="TrebuchetMS-Bold"/>
              </a:endParaRPr>
            </a:p>
          </p:txBody>
        </p:sp>
        <p:sp>
          <p:nvSpPr>
            <p:cNvPr id="14" name="CaixaDeTexto 13">
              <a:extLst>
                <a:ext uri="{FF2B5EF4-FFF2-40B4-BE49-F238E27FC236}">
                  <a16:creationId xmlns:a16="http://schemas.microsoft.com/office/drawing/2014/main" id="{E695E8FD-36C8-BD65-C6F7-249F3D327F89}"/>
                </a:ext>
              </a:extLst>
            </p:cNvPr>
            <p:cNvSpPr txBox="1"/>
            <p:nvPr/>
          </p:nvSpPr>
          <p:spPr>
            <a:xfrm>
              <a:off x="8155931" y="1828322"/>
              <a:ext cx="1996254" cy="800219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r>
                <a:rPr lang="pt-BR" sz="3200" b="1">
                  <a:latin typeface="Trebuchet MS"/>
                  <a:ea typeface="+mn-lt"/>
                  <a:cs typeface="+mn-lt"/>
                </a:rPr>
                <a:t>15,8 mil</a:t>
              </a:r>
              <a:endParaRPr lang="pt-BR" sz="3200">
                <a:latin typeface="Aptos" panose="02110004020202020204"/>
                <a:ea typeface="+mn-lt"/>
                <a:cs typeface="+mn-lt"/>
              </a:endParaRPr>
            </a:p>
            <a:p>
              <a:r>
                <a:rPr lang="pt-BR" sz="1400">
                  <a:latin typeface="TrebuchetMS-Bold"/>
                  <a:ea typeface="+mn-lt"/>
                  <a:cs typeface="+mn-lt"/>
                </a:rPr>
                <a:t>Pessoas alcançadas</a:t>
              </a:r>
              <a:endParaRPr lang="pt-BR" sz="1400"/>
            </a:p>
          </p:txBody>
        </p:sp>
        <p:sp>
          <p:nvSpPr>
            <p:cNvPr id="16" name="CaixaDeTexto 15">
              <a:extLst>
                <a:ext uri="{FF2B5EF4-FFF2-40B4-BE49-F238E27FC236}">
                  <a16:creationId xmlns:a16="http://schemas.microsoft.com/office/drawing/2014/main" id="{F9C137E4-79D4-D33A-354B-3E147AB7CAE9}"/>
                </a:ext>
              </a:extLst>
            </p:cNvPr>
            <p:cNvSpPr txBox="1"/>
            <p:nvPr/>
          </p:nvSpPr>
          <p:spPr>
            <a:xfrm>
              <a:off x="10148854" y="1828321"/>
              <a:ext cx="2133023" cy="1015663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r>
                <a:rPr lang="pt-BR" sz="3200" b="1">
                  <a:latin typeface="Trebuchet MS"/>
                  <a:ea typeface="+mn-lt"/>
                  <a:cs typeface="+mn-lt"/>
                </a:rPr>
                <a:t>2.874</a:t>
              </a:r>
              <a:endParaRPr lang="pt-BR" sz="3200"/>
            </a:p>
            <a:p>
              <a:r>
                <a:rPr lang="pt-BR" sz="1400">
                  <a:latin typeface="TrebuchetMS-Bold"/>
                  <a:ea typeface="+mn-lt"/>
                  <a:cs typeface="+mn-lt"/>
                </a:rPr>
                <a:t>Usuários cadastrados</a:t>
              </a:r>
              <a:endParaRPr lang="pt-BR" sz="1400">
                <a:latin typeface="Aptos" panose="02110004020202020204"/>
                <a:ea typeface="+mn-lt"/>
                <a:cs typeface="+mn-lt"/>
              </a:endParaRPr>
            </a:p>
            <a:p>
              <a:r>
                <a:rPr lang="pt-BR" sz="1400">
                  <a:latin typeface="TrebuchetMS-Bold"/>
                  <a:ea typeface="+mn-lt"/>
                  <a:cs typeface="+mn-lt"/>
                </a:rPr>
                <a:t>na base</a:t>
              </a:r>
              <a:endParaRPr lang="pt-BR" sz="1400"/>
            </a:p>
          </p:txBody>
        </p:sp>
      </p:grpSp>
      <p:grpSp>
        <p:nvGrpSpPr>
          <p:cNvPr id="27" name="Agrupar 26">
            <a:extLst>
              <a:ext uri="{FF2B5EF4-FFF2-40B4-BE49-F238E27FC236}">
                <a16:creationId xmlns:a16="http://schemas.microsoft.com/office/drawing/2014/main" id="{F51F3034-3218-45E2-3915-0DFF09CB9C17}"/>
              </a:ext>
            </a:extLst>
          </p:cNvPr>
          <p:cNvGrpSpPr/>
          <p:nvPr/>
        </p:nvGrpSpPr>
        <p:grpSpPr>
          <a:xfrm>
            <a:off x="6241161" y="2775936"/>
            <a:ext cx="5698792" cy="1670200"/>
            <a:chOff x="6270469" y="3098322"/>
            <a:chExt cx="5698792" cy="1670200"/>
          </a:xfrm>
        </p:grpSpPr>
        <p:sp>
          <p:nvSpPr>
            <p:cNvPr id="18" name="CaixaDeTexto 17">
              <a:extLst>
                <a:ext uri="{FF2B5EF4-FFF2-40B4-BE49-F238E27FC236}">
                  <a16:creationId xmlns:a16="http://schemas.microsoft.com/office/drawing/2014/main" id="{02AE1AE9-1AE7-C204-EF3D-7F162F30B428}"/>
                </a:ext>
              </a:extLst>
            </p:cNvPr>
            <p:cNvSpPr txBox="1"/>
            <p:nvPr/>
          </p:nvSpPr>
          <p:spPr>
            <a:xfrm>
              <a:off x="6270469" y="3098322"/>
              <a:ext cx="5347099" cy="615553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r>
                <a:rPr lang="pt-BR" sz="3400" b="1">
                  <a:solidFill>
                    <a:srgbClr val="FF0000"/>
                  </a:solidFill>
                  <a:latin typeface="Trebuchet MS"/>
                  <a:ea typeface="+mn-lt"/>
                  <a:cs typeface="+mn-lt"/>
                </a:rPr>
                <a:t>Conexão e engajamento</a:t>
              </a:r>
              <a:endParaRPr lang="pt-BR">
                <a:solidFill>
                  <a:srgbClr val="FF0000"/>
                </a:solidFill>
              </a:endParaRPr>
            </a:p>
          </p:txBody>
        </p:sp>
        <p:sp>
          <p:nvSpPr>
            <p:cNvPr id="19" name="CaixaDeTexto 18">
              <a:extLst>
                <a:ext uri="{FF2B5EF4-FFF2-40B4-BE49-F238E27FC236}">
                  <a16:creationId xmlns:a16="http://schemas.microsoft.com/office/drawing/2014/main" id="{0964F9A9-E078-62F3-27A0-1577ED869A39}"/>
                </a:ext>
              </a:extLst>
            </p:cNvPr>
            <p:cNvSpPr txBox="1"/>
            <p:nvPr/>
          </p:nvSpPr>
          <p:spPr>
            <a:xfrm>
              <a:off x="6270469" y="3752860"/>
              <a:ext cx="1996254" cy="800219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r>
                <a:rPr lang="pt-BR" sz="3200" b="1">
                  <a:latin typeface="Trebuchet MS"/>
                  <a:ea typeface="+mn-lt"/>
                  <a:cs typeface="+mn-lt"/>
                </a:rPr>
                <a:t>+1.250</a:t>
              </a:r>
              <a:endParaRPr lang="pt-BR"/>
            </a:p>
            <a:p>
              <a:r>
                <a:rPr lang="pt-BR" sz="1400">
                  <a:latin typeface="TrebuchetMS-Bold"/>
                  <a:ea typeface="+mn-lt"/>
                  <a:cs typeface="+mn-lt"/>
                </a:rPr>
                <a:t>Curtidas</a:t>
              </a:r>
              <a:endParaRPr lang="pt-BR"/>
            </a:p>
          </p:txBody>
        </p:sp>
        <p:sp>
          <p:nvSpPr>
            <p:cNvPr id="20" name="CaixaDeTexto 19">
              <a:extLst>
                <a:ext uri="{FF2B5EF4-FFF2-40B4-BE49-F238E27FC236}">
                  <a16:creationId xmlns:a16="http://schemas.microsoft.com/office/drawing/2014/main" id="{0BA9FA98-8547-9CF1-7A00-FFC132B9D780}"/>
                </a:ext>
              </a:extLst>
            </p:cNvPr>
            <p:cNvSpPr txBox="1"/>
            <p:nvPr/>
          </p:nvSpPr>
          <p:spPr>
            <a:xfrm>
              <a:off x="8185238" y="3752860"/>
              <a:ext cx="1996254" cy="800219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r>
                <a:rPr lang="pt-BR" sz="3200" b="1">
                  <a:latin typeface="Trebuchet MS"/>
                  <a:ea typeface="+mn-lt"/>
                  <a:cs typeface="+mn-lt"/>
                </a:rPr>
                <a:t>+400</a:t>
              </a:r>
              <a:endParaRPr lang="pt-BR"/>
            </a:p>
            <a:p>
              <a:r>
                <a:rPr lang="pt-BR" sz="1400">
                  <a:latin typeface="TrebuchetMS-Bold"/>
                  <a:ea typeface="+mn-lt"/>
                  <a:cs typeface="+mn-lt"/>
                </a:rPr>
                <a:t>Acessos</a:t>
              </a:r>
              <a:endParaRPr lang="pt-BR"/>
            </a:p>
          </p:txBody>
        </p:sp>
        <p:sp>
          <p:nvSpPr>
            <p:cNvPr id="21" name="CaixaDeTexto 20">
              <a:extLst>
                <a:ext uri="{FF2B5EF4-FFF2-40B4-BE49-F238E27FC236}">
                  <a16:creationId xmlns:a16="http://schemas.microsoft.com/office/drawing/2014/main" id="{41128169-E42A-BAE7-3F0C-FAE4F2AD59E9}"/>
                </a:ext>
              </a:extLst>
            </p:cNvPr>
            <p:cNvSpPr txBox="1"/>
            <p:nvPr/>
          </p:nvSpPr>
          <p:spPr>
            <a:xfrm>
              <a:off x="9836238" y="3752859"/>
              <a:ext cx="2133023" cy="1015663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r>
                <a:rPr lang="pt-BR" sz="3200" b="1">
                  <a:latin typeface="Trebuchet MS"/>
                  <a:ea typeface="+mn-lt"/>
                  <a:cs typeface="+mn-lt"/>
                </a:rPr>
                <a:t>4.017</a:t>
              </a:r>
              <a:endParaRPr lang="pt-BR" sz="3200"/>
            </a:p>
            <a:p>
              <a:r>
                <a:rPr lang="pt-BR" sz="1400">
                  <a:latin typeface="TrebuchetMS-Bold"/>
                  <a:ea typeface="+mn-lt"/>
                  <a:cs typeface="+mn-lt"/>
                </a:rPr>
                <a:t>Trocas de contatos</a:t>
              </a:r>
            </a:p>
            <a:p>
              <a:r>
                <a:rPr lang="pt-BR" sz="1400">
                  <a:latin typeface="TrebuchetMS-Bold"/>
                </a:rPr>
                <a:t>e mensagens</a:t>
              </a:r>
            </a:p>
          </p:txBody>
        </p:sp>
      </p:grpSp>
      <p:grpSp>
        <p:nvGrpSpPr>
          <p:cNvPr id="28" name="Agrupar 27">
            <a:extLst>
              <a:ext uri="{FF2B5EF4-FFF2-40B4-BE49-F238E27FC236}">
                <a16:creationId xmlns:a16="http://schemas.microsoft.com/office/drawing/2014/main" id="{EDA11D01-7CED-B222-C7E6-FB4BF9BE936A}"/>
              </a:ext>
            </a:extLst>
          </p:cNvPr>
          <p:cNvGrpSpPr/>
          <p:nvPr/>
        </p:nvGrpSpPr>
        <p:grpSpPr>
          <a:xfrm>
            <a:off x="6241161" y="4680937"/>
            <a:ext cx="5347099" cy="1670201"/>
            <a:chOff x="6280238" y="4856783"/>
            <a:chExt cx="5347099" cy="1670201"/>
          </a:xfrm>
        </p:grpSpPr>
        <p:sp>
          <p:nvSpPr>
            <p:cNvPr id="22" name="CaixaDeTexto 21">
              <a:extLst>
                <a:ext uri="{FF2B5EF4-FFF2-40B4-BE49-F238E27FC236}">
                  <a16:creationId xmlns:a16="http://schemas.microsoft.com/office/drawing/2014/main" id="{5945E847-32F3-E4C3-3CF7-B348ACD4EF2E}"/>
                </a:ext>
              </a:extLst>
            </p:cNvPr>
            <p:cNvSpPr txBox="1"/>
            <p:nvPr/>
          </p:nvSpPr>
          <p:spPr>
            <a:xfrm>
              <a:off x="6280238" y="4856783"/>
              <a:ext cx="5347099" cy="615553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r>
                <a:rPr lang="pt-BR" sz="3400" b="1">
                  <a:solidFill>
                    <a:srgbClr val="FF0000"/>
                  </a:solidFill>
                  <a:latin typeface="Trebuchet MS"/>
                  <a:ea typeface="+mn-lt"/>
                  <a:cs typeface="+mn-lt"/>
                </a:rPr>
                <a:t>Comunicação direta</a:t>
              </a:r>
              <a:endParaRPr lang="pt-BR">
                <a:solidFill>
                  <a:srgbClr val="FF0000"/>
                </a:solidFill>
              </a:endParaRPr>
            </a:p>
          </p:txBody>
        </p:sp>
        <p:sp>
          <p:nvSpPr>
            <p:cNvPr id="23" name="CaixaDeTexto 22">
              <a:extLst>
                <a:ext uri="{FF2B5EF4-FFF2-40B4-BE49-F238E27FC236}">
                  <a16:creationId xmlns:a16="http://schemas.microsoft.com/office/drawing/2014/main" id="{018457C2-D99D-0599-C9DB-9D1AA608E63E}"/>
                </a:ext>
              </a:extLst>
            </p:cNvPr>
            <p:cNvSpPr txBox="1"/>
            <p:nvPr/>
          </p:nvSpPr>
          <p:spPr>
            <a:xfrm>
              <a:off x="6280238" y="5511321"/>
              <a:ext cx="1996254" cy="1015663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r>
                <a:rPr lang="pt-BR" sz="3200" b="1">
                  <a:latin typeface="Trebuchet MS"/>
                  <a:ea typeface="+mn-lt"/>
                  <a:cs typeface="+mn-lt"/>
                </a:rPr>
                <a:t>2.630</a:t>
              </a:r>
              <a:endParaRPr lang="pt-BR"/>
            </a:p>
            <a:p>
              <a:r>
                <a:rPr lang="pt-BR" sz="1400">
                  <a:latin typeface="TrebuchetMS-Bold"/>
                  <a:ea typeface="+mn-lt"/>
                  <a:cs typeface="+mn-lt"/>
                </a:rPr>
                <a:t>Notificações</a:t>
              </a:r>
              <a:endParaRPr lang="pt-BR">
                <a:latin typeface="Aptos" panose="02110004020202020204"/>
                <a:ea typeface="+mn-lt"/>
                <a:cs typeface="+mn-lt"/>
              </a:endParaRPr>
            </a:p>
            <a:p>
              <a:r>
                <a:rPr lang="pt-BR" sz="1400">
                  <a:latin typeface="TrebuchetMS-Bold"/>
                  <a:ea typeface="+mn-lt"/>
                  <a:cs typeface="+mn-lt"/>
                </a:rPr>
                <a:t>abertas</a:t>
              </a:r>
              <a:endParaRPr lang="pt-BR"/>
            </a:p>
          </p:txBody>
        </p:sp>
        <p:sp>
          <p:nvSpPr>
            <p:cNvPr id="24" name="CaixaDeTexto 23">
              <a:extLst>
                <a:ext uri="{FF2B5EF4-FFF2-40B4-BE49-F238E27FC236}">
                  <a16:creationId xmlns:a16="http://schemas.microsoft.com/office/drawing/2014/main" id="{6A577F50-A787-28E0-BA65-15C7B18A6FD1}"/>
                </a:ext>
              </a:extLst>
            </p:cNvPr>
            <p:cNvSpPr txBox="1"/>
            <p:nvPr/>
          </p:nvSpPr>
          <p:spPr>
            <a:xfrm>
              <a:off x="8028930" y="5511321"/>
              <a:ext cx="1996254" cy="1015663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r>
                <a:rPr lang="pt-BR" sz="3200" b="1">
                  <a:latin typeface="Trebuchet MS"/>
                  <a:ea typeface="+mn-lt"/>
                  <a:cs typeface="+mn-lt"/>
                </a:rPr>
                <a:t>5.617</a:t>
              </a:r>
              <a:endParaRPr lang="pt-BR"/>
            </a:p>
            <a:p>
              <a:r>
                <a:rPr lang="pt-BR" sz="1400">
                  <a:latin typeface="TrebuchetMS-Bold"/>
                  <a:ea typeface="+mn-lt"/>
                  <a:cs typeface="+mn-lt"/>
                </a:rPr>
                <a:t>Leads</a:t>
              </a:r>
              <a:endParaRPr lang="pt-BR">
                <a:latin typeface="Aptos" panose="02110004020202020204"/>
                <a:ea typeface="+mn-lt"/>
                <a:cs typeface="+mn-lt"/>
              </a:endParaRPr>
            </a:p>
            <a:p>
              <a:r>
                <a:rPr lang="pt-BR" sz="1400">
                  <a:latin typeface="TrebuchetMS-Bold"/>
                  <a:ea typeface="+mn-lt"/>
                  <a:cs typeface="+mn-lt"/>
                </a:rPr>
                <a:t>coletados</a:t>
              </a:r>
              <a:endParaRPr lang="pt-BR"/>
            </a:p>
          </p:txBody>
        </p:sp>
      </p:grpSp>
      <p:cxnSp>
        <p:nvCxnSpPr>
          <p:cNvPr id="29" name="Conector de Seta Reta 28">
            <a:extLst>
              <a:ext uri="{FF2B5EF4-FFF2-40B4-BE49-F238E27FC236}">
                <a16:creationId xmlns:a16="http://schemas.microsoft.com/office/drawing/2014/main" id="{61A2EEC4-9886-0E2B-742D-4FA92C8D9DCB}"/>
              </a:ext>
            </a:extLst>
          </p:cNvPr>
          <p:cNvCxnSpPr/>
          <p:nvPr/>
        </p:nvCxnSpPr>
        <p:spPr>
          <a:xfrm>
            <a:off x="8069849" y="1427238"/>
            <a:ext cx="5862" cy="953476"/>
          </a:xfrm>
          <a:prstGeom prst="straightConnector1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ector de Seta Reta 29">
            <a:extLst>
              <a:ext uri="{FF2B5EF4-FFF2-40B4-BE49-F238E27FC236}">
                <a16:creationId xmlns:a16="http://schemas.microsoft.com/office/drawing/2014/main" id="{54475D75-CDA8-3FA2-3EB0-BF67FD95F704}"/>
              </a:ext>
            </a:extLst>
          </p:cNvPr>
          <p:cNvCxnSpPr>
            <a:cxnSpLocks/>
          </p:cNvCxnSpPr>
          <p:nvPr/>
        </p:nvCxnSpPr>
        <p:spPr>
          <a:xfrm>
            <a:off x="10033464" y="1427238"/>
            <a:ext cx="5862" cy="953476"/>
          </a:xfrm>
          <a:prstGeom prst="straightConnector1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onector de Seta Reta 30">
            <a:extLst>
              <a:ext uri="{FF2B5EF4-FFF2-40B4-BE49-F238E27FC236}">
                <a16:creationId xmlns:a16="http://schemas.microsoft.com/office/drawing/2014/main" id="{CB2E1297-3CD4-BECA-DD51-F2F54B4FD84B}"/>
              </a:ext>
            </a:extLst>
          </p:cNvPr>
          <p:cNvCxnSpPr>
            <a:cxnSpLocks/>
          </p:cNvCxnSpPr>
          <p:nvPr/>
        </p:nvCxnSpPr>
        <p:spPr>
          <a:xfrm>
            <a:off x="7962386" y="3390853"/>
            <a:ext cx="5862" cy="953476"/>
          </a:xfrm>
          <a:prstGeom prst="straightConnector1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ector de Seta Reta 31">
            <a:extLst>
              <a:ext uri="{FF2B5EF4-FFF2-40B4-BE49-F238E27FC236}">
                <a16:creationId xmlns:a16="http://schemas.microsoft.com/office/drawing/2014/main" id="{8EB6D7CB-1BCA-DE24-93F0-9F47FEAB0BA7}"/>
              </a:ext>
            </a:extLst>
          </p:cNvPr>
          <p:cNvCxnSpPr>
            <a:cxnSpLocks/>
          </p:cNvCxnSpPr>
          <p:nvPr/>
        </p:nvCxnSpPr>
        <p:spPr>
          <a:xfrm>
            <a:off x="9574310" y="3390853"/>
            <a:ext cx="5862" cy="953476"/>
          </a:xfrm>
          <a:prstGeom prst="straightConnector1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Conector de Seta Reta 32">
            <a:extLst>
              <a:ext uri="{FF2B5EF4-FFF2-40B4-BE49-F238E27FC236}">
                <a16:creationId xmlns:a16="http://schemas.microsoft.com/office/drawing/2014/main" id="{C65CA606-CD98-73F5-3E3C-8A289CBF6AC4}"/>
              </a:ext>
            </a:extLst>
          </p:cNvPr>
          <p:cNvCxnSpPr>
            <a:cxnSpLocks/>
          </p:cNvCxnSpPr>
          <p:nvPr/>
        </p:nvCxnSpPr>
        <p:spPr>
          <a:xfrm>
            <a:off x="7757232" y="5393545"/>
            <a:ext cx="5862" cy="953476"/>
          </a:xfrm>
          <a:prstGeom prst="straightConnector1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53280035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4C53E14-11A7-A75C-9CD7-F0A0DEA0C4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C3500E7C-D2C7-AEE6-5C59-5E7A1C6BBFA5}"/>
              </a:ext>
            </a:extLst>
          </p:cNvPr>
          <p:cNvSpPr/>
          <p:nvPr/>
        </p:nvSpPr>
        <p:spPr>
          <a:xfrm>
            <a:off x="8905678" y="0"/>
            <a:ext cx="3286322" cy="6858000"/>
          </a:xfrm>
          <a:prstGeom prst="rect">
            <a:avLst/>
          </a:prstGeom>
          <a:solidFill>
            <a:srgbClr val="C00000"/>
          </a:solidFill>
          <a:ln>
            <a:solidFill>
              <a:srgbClr val="DF1F2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11C4A30B-C999-024F-ADFB-572A1BF4A81D}"/>
              </a:ext>
            </a:extLst>
          </p:cNvPr>
          <p:cNvSpPr txBox="1"/>
          <p:nvPr/>
        </p:nvSpPr>
        <p:spPr>
          <a:xfrm>
            <a:off x="759395" y="414973"/>
            <a:ext cx="5007429" cy="58477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pt-BR" sz="3200" b="1">
                <a:solidFill>
                  <a:srgbClr val="DF1F26"/>
                </a:solidFill>
                <a:latin typeface="Trebuchet MS"/>
                <a:ea typeface="+mn-lt"/>
                <a:cs typeface="+mn-lt"/>
              </a:rPr>
              <a:t>Coletor de dados (YAZO)</a:t>
            </a:r>
            <a:endParaRPr lang="pt-BR"/>
          </a:p>
        </p:txBody>
      </p:sp>
      <p:sp>
        <p:nvSpPr>
          <p:cNvPr id="32" name="Retângulo 31">
            <a:extLst>
              <a:ext uri="{FF2B5EF4-FFF2-40B4-BE49-F238E27FC236}">
                <a16:creationId xmlns:a16="http://schemas.microsoft.com/office/drawing/2014/main" id="{23AEF1CA-ACA4-BA0E-9887-CD167AFAB1A7}"/>
              </a:ext>
            </a:extLst>
          </p:cNvPr>
          <p:cNvSpPr/>
          <p:nvPr/>
        </p:nvSpPr>
        <p:spPr>
          <a:xfrm flipH="1">
            <a:off x="743858" y="509209"/>
            <a:ext cx="28121" cy="382512"/>
          </a:xfrm>
          <a:prstGeom prst="rect">
            <a:avLst/>
          </a:prstGeom>
          <a:solidFill>
            <a:srgbClr val="E10B1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000000"/>
              </a:solidFill>
            </a:endParaRPr>
          </a:p>
        </p:txBody>
      </p:sp>
      <p:sp>
        <p:nvSpPr>
          <p:cNvPr id="34" name="Google Shape;130;p25">
            <a:extLst>
              <a:ext uri="{FF2B5EF4-FFF2-40B4-BE49-F238E27FC236}">
                <a16:creationId xmlns:a16="http://schemas.microsoft.com/office/drawing/2014/main" id="{E265FB0F-FBD7-4E36-6870-5C0A9B6EF3EB}"/>
              </a:ext>
            </a:extLst>
          </p:cNvPr>
          <p:cNvSpPr txBox="1"/>
          <p:nvPr/>
        </p:nvSpPr>
        <p:spPr>
          <a:xfrm>
            <a:off x="633624" y="996656"/>
            <a:ext cx="4750165" cy="10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r>
              <a:rPr lang="pt-BR" sz="1300">
                <a:latin typeface="Trebuchet MS"/>
              </a:rPr>
              <a:t>Com o Coletor de Leads Digital do aplicativo oficial da </a:t>
            </a:r>
            <a:r>
              <a:rPr lang="pt-BR" sz="1300" err="1">
                <a:latin typeface="Trebuchet MS"/>
              </a:rPr>
              <a:t>Anuga</a:t>
            </a:r>
            <a:r>
              <a:rPr lang="pt-BR" sz="1300">
                <a:latin typeface="Trebuchet MS"/>
              </a:rPr>
              <a:t> </a:t>
            </a:r>
            <a:r>
              <a:rPr lang="pt-BR" sz="1300" err="1">
                <a:latin typeface="Trebuchet MS"/>
              </a:rPr>
              <a:t>Select</a:t>
            </a:r>
            <a:r>
              <a:rPr lang="pt-BR" sz="1300">
                <a:latin typeface="Trebuchet MS"/>
              </a:rPr>
              <a:t> </a:t>
            </a:r>
            <a:r>
              <a:rPr lang="pt-BR" sz="1300" err="1">
                <a:latin typeface="Trebuchet MS"/>
              </a:rPr>
              <a:t>Brazil</a:t>
            </a:r>
            <a:r>
              <a:rPr lang="pt-BR" sz="1300">
                <a:latin typeface="Trebuchet MS"/>
              </a:rPr>
              <a:t>, sua equipe registra, qualifica e acompanha os contatos realizados no estande de forma prática, integrada e totalmente digital.</a:t>
            </a:r>
            <a:endParaRPr lang="pt-BR" sz="1300">
              <a:latin typeface="Trebuchet MS"/>
              <a:ea typeface="+mn-lt"/>
              <a:cs typeface="+mn-lt"/>
            </a:endParaRPr>
          </a:p>
        </p:txBody>
      </p:sp>
      <p:sp>
        <p:nvSpPr>
          <p:cNvPr id="38" name="CaixaDeTexto 37">
            <a:extLst>
              <a:ext uri="{FF2B5EF4-FFF2-40B4-BE49-F238E27FC236}">
                <a16:creationId xmlns:a16="http://schemas.microsoft.com/office/drawing/2014/main" id="{BF438EF1-98BF-1555-6A4C-30746533289C}"/>
              </a:ext>
            </a:extLst>
          </p:cNvPr>
          <p:cNvSpPr txBox="1"/>
          <p:nvPr/>
        </p:nvSpPr>
        <p:spPr>
          <a:xfrm>
            <a:off x="1715709" y="2196010"/>
            <a:ext cx="3280833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b="1">
                <a:solidFill>
                  <a:srgbClr val="DF1F26"/>
                </a:solidFill>
                <a:latin typeface="Trebuchet MS"/>
                <a:cs typeface="Arial"/>
              </a:rPr>
              <a:t>Benefícios:</a:t>
            </a:r>
          </a:p>
        </p:txBody>
      </p:sp>
      <p:sp>
        <p:nvSpPr>
          <p:cNvPr id="40" name="CaixaDeTexto 39">
            <a:extLst>
              <a:ext uri="{FF2B5EF4-FFF2-40B4-BE49-F238E27FC236}">
                <a16:creationId xmlns:a16="http://schemas.microsoft.com/office/drawing/2014/main" id="{6ABAFDFB-D716-B6BA-2388-5F26FEA4DC41}"/>
              </a:ext>
            </a:extLst>
          </p:cNvPr>
          <p:cNvSpPr txBox="1"/>
          <p:nvPr/>
        </p:nvSpPr>
        <p:spPr>
          <a:xfrm>
            <a:off x="1709738" y="2547738"/>
            <a:ext cx="4039877" cy="209288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171450" indent="-171450">
              <a:buFont typeface="Arial,Sans-Serif" panose="020B0604020202020204" pitchFamily="34" charset="0"/>
              <a:buChar char="•"/>
            </a:pPr>
            <a:r>
              <a:rPr lang="pt-BR" sz="1300">
                <a:latin typeface="Trebuchet MS"/>
                <a:ea typeface="+mn-lt"/>
                <a:cs typeface="+mn-lt"/>
              </a:rPr>
              <a:t>Coleta de leads diretamente pelo aplicativo oficial do evento.</a:t>
            </a:r>
            <a:endParaRPr lang="en-US" sz="1300">
              <a:latin typeface="Trebuchet MS"/>
              <a:ea typeface="+mn-lt"/>
              <a:cs typeface="+mn-lt"/>
            </a:endParaRPr>
          </a:p>
          <a:p>
            <a:pPr marL="171450" indent="-171450">
              <a:buFont typeface="Arial,Sans-Serif" panose="020B0604020202020204" pitchFamily="34" charset="0"/>
              <a:buChar char="•"/>
            </a:pPr>
            <a:r>
              <a:rPr lang="pt-BR" sz="1300">
                <a:latin typeface="Trebuchet MS"/>
                <a:ea typeface="+mn-lt"/>
                <a:cs typeface="+mn-lt"/>
              </a:rPr>
              <a:t>Qualificação dos contatos com base no feedback da equipe.</a:t>
            </a:r>
            <a:endParaRPr lang="en-US" sz="1300">
              <a:latin typeface="Trebuchet MS"/>
              <a:ea typeface="+mn-lt"/>
              <a:cs typeface="+mn-lt"/>
            </a:endParaRPr>
          </a:p>
          <a:p>
            <a:pPr marL="171450" indent="-171450">
              <a:buFont typeface="Arial,Sans-Serif" panose="020B0604020202020204" pitchFamily="34" charset="0"/>
              <a:buChar char="•"/>
            </a:pPr>
            <a:r>
              <a:rPr lang="pt-BR" sz="1300">
                <a:latin typeface="Trebuchet MS"/>
                <a:ea typeface="+mn-lt"/>
                <a:cs typeface="+mn-lt"/>
              </a:rPr>
              <a:t>Acompanhamento das oportunidades geradas durante a feira.</a:t>
            </a:r>
            <a:endParaRPr lang="en-US" sz="1300">
              <a:latin typeface="Trebuchet MS"/>
              <a:ea typeface="+mn-lt"/>
              <a:cs typeface="+mn-lt"/>
            </a:endParaRPr>
          </a:p>
          <a:p>
            <a:pPr marL="171450" indent="-171450">
              <a:buFont typeface="Arial,Sans-Serif" panose="020B0604020202020204" pitchFamily="34" charset="0"/>
              <a:buChar char="•"/>
            </a:pPr>
            <a:r>
              <a:rPr lang="pt-BR" sz="1300">
                <a:latin typeface="Trebuchet MS"/>
                <a:ea typeface="+mn-lt"/>
                <a:cs typeface="+mn-lt"/>
              </a:rPr>
              <a:t>Mensuração dos resultados e apoio à análise do ROI.</a:t>
            </a:r>
            <a:endParaRPr lang="en-US" sz="1300">
              <a:latin typeface="Trebuchet MS"/>
              <a:ea typeface="+mn-lt"/>
              <a:cs typeface="+mn-lt"/>
            </a:endParaRPr>
          </a:p>
          <a:p>
            <a:pPr marL="171450" indent="-171450">
              <a:buFont typeface="Arial,Sans-Serif" panose="020B0604020202020204" pitchFamily="34" charset="0"/>
              <a:buChar char="•"/>
            </a:pPr>
            <a:r>
              <a:rPr lang="pt-BR" sz="1300">
                <a:latin typeface="Trebuchet MS"/>
                <a:ea typeface="+mn-lt"/>
                <a:cs typeface="+mn-lt"/>
              </a:rPr>
              <a:t>Mais agilidade e organização, sem fichas ou formulários em papel.</a:t>
            </a:r>
            <a:endParaRPr lang="en-US" sz="1300">
              <a:latin typeface="Trebuchet MS"/>
              <a:ea typeface="+mn-lt"/>
              <a:cs typeface="+mn-lt"/>
            </a:endParaRPr>
          </a:p>
        </p:txBody>
      </p:sp>
      <p:pic>
        <p:nvPicPr>
          <p:cNvPr id="42" name="Imagem 41">
            <a:extLst>
              <a:ext uri="{FF2B5EF4-FFF2-40B4-BE49-F238E27FC236}">
                <a16:creationId xmlns:a16="http://schemas.microsoft.com/office/drawing/2014/main" id="{0633B873-3015-B518-9713-837BBEF48D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4321" y="2263216"/>
            <a:ext cx="866775" cy="970492"/>
          </a:xfrm>
          <a:prstGeom prst="rect">
            <a:avLst/>
          </a:prstGeom>
        </p:spPr>
      </p:pic>
      <p:sp>
        <p:nvSpPr>
          <p:cNvPr id="44" name="CaixaDeTexto 43">
            <a:extLst>
              <a:ext uri="{FF2B5EF4-FFF2-40B4-BE49-F238E27FC236}">
                <a16:creationId xmlns:a16="http://schemas.microsoft.com/office/drawing/2014/main" id="{B9DE8A46-7CA2-EB64-D031-2BB412FFC1B6}"/>
              </a:ext>
            </a:extLst>
          </p:cNvPr>
          <p:cNvSpPr txBox="1"/>
          <p:nvPr/>
        </p:nvSpPr>
        <p:spPr>
          <a:xfrm>
            <a:off x="741995" y="5526609"/>
            <a:ext cx="1532545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1200" b="1">
                <a:solidFill>
                  <a:srgbClr val="DF1F26"/>
                </a:solidFill>
                <a:latin typeface="Trebuchet MS"/>
              </a:rPr>
              <a:t>Contração:</a:t>
            </a:r>
            <a:endParaRPr lang="pt-BR" sz="1200">
              <a:solidFill>
                <a:srgbClr val="DF1F26"/>
              </a:solidFill>
              <a:latin typeface="Trebuchet MS"/>
            </a:endParaRPr>
          </a:p>
        </p:txBody>
      </p:sp>
      <p:sp>
        <p:nvSpPr>
          <p:cNvPr id="45" name="CaixaDeTexto 44">
            <a:extLst>
              <a:ext uri="{FF2B5EF4-FFF2-40B4-BE49-F238E27FC236}">
                <a16:creationId xmlns:a16="http://schemas.microsoft.com/office/drawing/2014/main" id="{C5565898-1F3B-9762-E3DA-1437FE907BD7}"/>
              </a:ext>
            </a:extLst>
          </p:cNvPr>
          <p:cNvSpPr txBox="1"/>
          <p:nvPr/>
        </p:nvSpPr>
        <p:spPr>
          <a:xfrm>
            <a:off x="776159" y="5818189"/>
            <a:ext cx="2509264" cy="64633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pt-BR" sz="1200">
                <a:latin typeface="TrebuchetMS-Bold"/>
                <a:ea typeface="+mn-lt"/>
                <a:cs typeface="+mn-lt"/>
              </a:rPr>
              <a:t>A contratação deve ser realizada diretamente com o fornecedor do aplicativo oficial. </a:t>
            </a:r>
            <a:endParaRPr lang="pt-BR" sz="1200">
              <a:latin typeface="TrebuchetMS-Bold"/>
            </a:endParaRPr>
          </a:p>
        </p:txBody>
      </p:sp>
      <p:sp>
        <p:nvSpPr>
          <p:cNvPr id="46" name="CaixaDeTexto 45">
            <a:extLst>
              <a:ext uri="{FF2B5EF4-FFF2-40B4-BE49-F238E27FC236}">
                <a16:creationId xmlns:a16="http://schemas.microsoft.com/office/drawing/2014/main" id="{6EE3CC3F-66EC-AE27-D775-A847487780B6}"/>
              </a:ext>
            </a:extLst>
          </p:cNvPr>
          <p:cNvSpPr txBox="1"/>
          <p:nvPr/>
        </p:nvSpPr>
        <p:spPr>
          <a:xfrm>
            <a:off x="3563753" y="6084253"/>
            <a:ext cx="3684642" cy="29238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pt-BR" sz="1300">
                <a:latin typeface="TrebuchetMS-Bold"/>
                <a:ea typeface="+mn-lt"/>
                <a:cs typeface="+mn-lt"/>
              </a:rPr>
              <a:t>administrativo@yazo.com.br </a:t>
            </a:r>
            <a:endParaRPr lang="pt-BR" sz="1300">
              <a:latin typeface="TrebuchetMS-Bold"/>
            </a:endParaRPr>
          </a:p>
        </p:txBody>
      </p:sp>
      <p:sp>
        <p:nvSpPr>
          <p:cNvPr id="48" name="Retângulo 47">
            <a:extLst>
              <a:ext uri="{FF2B5EF4-FFF2-40B4-BE49-F238E27FC236}">
                <a16:creationId xmlns:a16="http://schemas.microsoft.com/office/drawing/2014/main" id="{0CFCB031-2C6D-9612-4417-9FFBAFB3EA93}"/>
              </a:ext>
            </a:extLst>
          </p:cNvPr>
          <p:cNvSpPr/>
          <p:nvPr/>
        </p:nvSpPr>
        <p:spPr>
          <a:xfrm flipH="1">
            <a:off x="3353540" y="5614969"/>
            <a:ext cx="22703" cy="291327"/>
          </a:xfrm>
          <a:prstGeom prst="rect">
            <a:avLst/>
          </a:prstGeom>
          <a:solidFill>
            <a:srgbClr val="E10B1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000000"/>
              </a:solidFill>
            </a:endParaRPr>
          </a:p>
        </p:txBody>
      </p:sp>
      <p:sp>
        <p:nvSpPr>
          <p:cNvPr id="50" name="Retângulo 49">
            <a:extLst>
              <a:ext uri="{FF2B5EF4-FFF2-40B4-BE49-F238E27FC236}">
                <a16:creationId xmlns:a16="http://schemas.microsoft.com/office/drawing/2014/main" id="{799E776F-500E-0FF1-ED67-02470D03ECFF}"/>
              </a:ext>
            </a:extLst>
          </p:cNvPr>
          <p:cNvSpPr/>
          <p:nvPr/>
        </p:nvSpPr>
        <p:spPr>
          <a:xfrm flipH="1">
            <a:off x="3353540" y="5908046"/>
            <a:ext cx="22703" cy="291327"/>
          </a:xfrm>
          <a:prstGeom prst="rect">
            <a:avLst/>
          </a:prstGeom>
          <a:solidFill>
            <a:srgbClr val="E10B1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000000"/>
              </a:solidFill>
            </a:endParaRPr>
          </a:p>
        </p:txBody>
      </p:sp>
      <p:sp>
        <p:nvSpPr>
          <p:cNvPr id="51" name="Retângulo 50">
            <a:extLst>
              <a:ext uri="{FF2B5EF4-FFF2-40B4-BE49-F238E27FC236}">
                <a16:creationId xmlns:a16="http://schemas.microsoft.com/office/drawing/2014/main" id="{37A7925B-9C7B-2379-BFFD-C4C37A9E243A}"/>
              </a:ext>
            </a:extLst>
          </p:cNvPr>
          <p:cNvSpPr/>
          <p:nvPr/>
        </p:nvSpPr>
        <p:spPr>
          <a:xfrm flipH="1">
            <a:off x="3353540" y="6171815"/>
            <a:ext cx="22703" cy="291327"/>
          </a:xfrm>
          <a:prstGeom prst="rect">
            <a:avLst/>
          </a:prstGeom>
          <a:solidFill>
            <a:srgbClr val="E10B1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000000"/>
              </a:solidFill>
            </a:endParaRPr>
          </a:p>
        </p:txBody>
      </p:sp>
      <p:sp>
        <p:nvSpPr>
          <p:cNvPr id="52" name="CaixaDeTexto 51">
            <a:extLst>
              <a:ext uri="{FF2B5EF4-FFF2-40B4-BE49-F238E27FC236}">
                <a16:creationId xmlns:a16="http://schemas.microsoft.com/office/drawing/2014/main" id="{223F0C3B-5895-B601-05DB-98E68D7E74D8}"/>
              </a:ext>
            </a:extLst>
          </p:cNvPr>
          <p:cNvSpPr txBox="1"/>
          <p:nvPr/>
        </p:nvSpPr>
        <p:spPr>
          <a:xfrm>
            <a:off x="3565302" y="5705903"/>
            <a:ext cx="2441083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1200" b="1">
                <a:solidFill>
                  <a:srgbClr val="DF1F26"/>
                </a:solidFill>
                <a:latin typeface="Trebuchet MS"/>
              </a:rPr>
              <a:t>Para contratar ou esclarecer dúvidas, entre em contato:</a:t>
            </a:r>
            <a:endParaRPr lang="pt-BR"/>
          </a:p>
        </p:txBody>
      </p:sp>
      <p:pic>
        <p:nvPicPr>
          <p:cNvPr id="53" name="Imagem 52">
            <a:extLst>
              <a:ext uri="{FF2B5EF4-FFF2-40B4-BE49-F238E27FC236}">
                <a16:creationId xmlns:a16="http://schemas.microsoft.com/office/drawing/2014/main" id="{30498B05-B68A-31D2-1884-7BF8138F394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23538" y="0"/>
            <a:ext cx="457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3063782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id="{1930E3CF-22C2-856A-114B-8C8608B75B77}"/>
              </a:ext>
            </a:extLst>
          </p:cNvPr>
          <p:cNvSpPr/>
          <p:nvPr/>
        </p:nvSpPr>
        <p:spPr>
          <a:xfrm>
            <a:off x="8905678" y="0"/>
            <a:ext cx="3286322" cy="6858000"/>
          </a:xfrm>
          <a:prstGeom prst="rect">
            <a:avLst/>
          </a:prstGeom>
          <a:solidFill>
            <a:srgbClr val="C00000"/>
          </a:solidFill>
          <a:ln>
            <a:solidFill>
              <a:srgbClr val="DF1F2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1F1EF797-1A8E-926B-B38D-A3FAECD367C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0831" r="21895"/>
          <a:stretch>
            <a:fillRect/>
          </a:stretch>
        </p:blipFill>
        <p:spPr>
          <a:xfrm>
            <a:off x="7557143" y="110823"/>
            <a:ext cx="4885438" cy="5812972"/>
          </a:xfrm>
          <a:prstGeom prst="rect">
            <a:avLst/>
          </a:prstGeom>
        </p:spPr>
      </p:pic>
      <p:grpSp>
        <p:nvGrpSpPr>
          <p:cNvPr id="34" name="Agrupar 33">
            <a:extLst>
              <a:ext uri="{FF2B5EF4-FFF2-40B4-BE49-F238E27FC236}">
                <a16:creationId xmlns:a16="http://schemas.microsoft.com/office/drawing/2014/main" id="{20E65359-95B9-26CE-B059-EFB6A539D2F9}"/>
              </a:ext>
            </a:extLst>
          </p:cNvPr>
          <p:cNvGrpSpPr/>
          <p:nvPr/>
        </p:nvGrpSpPr>
        <p:grpSpPr>
          <a:xfrm>
            <a:off x="741995" y="5761071"/>
            <a:ext cx="3087171" cy="708604"/>
            <a:chOff x="3281995" y="5768328"/>
            <a:chExt cx="3087171" cy="708604"/>
          </a:xfrm>
        </p:grpSpPr>
        <p:sp>
          <p:nvSpPr>
            <p:cNvPr id="24" name="CaixaDeTexto 23">
              <a:extLst>
                <a:ext uri="{FF2B5EF4-FFF2-40B4-BE49-F238E27FC236}">
                  <a16:creationId xmlns:a16="http://schemas.microsoft.com/office/drawing/2014/main" id="{406389ED-3E6C-C359-63BD-1F519E89E6C0}"/>
                </a:ext>
              </a:extLst>
            </p:cNvPr>
            <p:cNvSpPr txBox="1"/>
            <p:nvPr/>
          </p:nvSpPr>
          <p:spPr>
            <a:xfrm>
              <a:off x="3281995" y="5768328"/>
              <a:ext cx="1532545" cy="276999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pt-BR" sz="1200" b="1">
                  <a:solidFill>
                    <a:srgbClr val="DF1F26"/>
                  </a:solidFill>
                  <a:latin typeface="Trebuchet MS"/>
                </a:rPr>
                <a:t>Especificações:</a:t>
              </a:r>
              <a:endParaRPr lang="pt-BR" sz="1200">
                <a:solidFill>
                  <a:srgbClr val="DF1F26"/>
                </a:solidFill>
                <a:latin typeface="Trebuchet MS"/>
              </a:endParaRPr>
            </a:p>
          </p:txBody>
        </p:sp>
        <p:sp>
          <p:nvSpPr>
            <p:cNvPr id="26" name="CaixaDeTexto 25">
              <a:extLst>
                <a:ext uri="{FF2B5EF4-FFF2-40B4-BE49-F238E27FC236}">
                  <a16:creationId xmlns:a16="http://schemas.microsoft.com/office/drawing/2014/main" id="{3DD6C5E4-CFBC-427B-DF6E-87318351C371}"/>
                </a:ext>
              </a:extLst>
            </p:cNvPr>
            <p:cNvSpPr txBox="1"/>
            <p:nvPr/>
          </p:nvSpPr>
          <p:spPr>
            <a:xfrm>
              <a:off x="3609237" y="6098985"/>
              <a:ext cx="1249033" cy="369332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r>
                <a:rPr lang="pt-BR" sz="900" b="1">
                  <a:latin typeface="Trebuchet MS"/>
                </a:rPr>
                <a:t>Tamanho da arte:</a:t>
              </a:r>
            </a:p>
            <a:p>
              <a:r>
                <a:rPr lang="pt-BR" sz="900">
                  <a:latin typeface="Trebuchet MS"/>
                </a:rPr>
                <a:t>500 x 300 </a:t>
              </a:r>
              <a:r>
                <a:rPr lang="pt-BR" sz="900" err="1">
                  <a:latin typeface="Trebuchet MS"/>
                </a:rPr>
                <a:t>px</a:t>
              </a:r>
              <a:endParaRPr lang="pt-BR" sz="900">
                <a:latin typeface="Trebuchet MS"/>
              </a:endParaRPr>
            </a:p>
          </p:txBody>
        </p:sp>
        <p:sp>
          <p:nvSpPr>
            <p:cNvPr id="27" name="CaixaDeTexto 26">
              <a:extLst>
                <a:ext uri="{FF2B5EF4-FFF2-40B4-BE49-F238E27FC236}">
                  <a16:creationId xmlns:a16="http://schemas.microsoft.com/office/drawing/2014/main" id="{E5D76C5F-D5D4-A438-0694-629C2C6C6F09}"/>
                </a:ext>
              </a:extLst>
            </p:cNvPr>
            <p:cNvSpPr txBox="1"/>
            <p:nvPr/>
          </p:nvSpPr>
          <p:spPr>
            <a:xfrm>
              <a:off x="4931446" y="6107600"/>
              <a:ext cx="1437720" cy="369332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r>
                <a:rPr lang="pt-BR" sz="900" b="1">
                  <a:latin typeface="Trebuchet MS"/>
                </a:rPr>
                <a:t>Limite de caracteres:</a:t>
              </a:r>
              <a:endParaRPr lang="pt-BR" sz="900">
                <a:latin typeface="Trebuchet MS"/>
              </a:endParaRPr>
            </a:p>
            <a:p>
              <a:r>
                <a:rPr lang="pt-BR" sz="900">
                  <a:latin typeface="Trebuchet MS"/>
                </a:rPr>
                <a:t>Até 1500​</a:t>
              </a:r>
            </a:p>
          </p:txBody>
        </p:sp>
        <p:pic>
          <p:nvPicPr>
            <p:cNvPr id="28" name="Imagem 27">
              <a:extLst>
                <a:ext uri="{FF2B5EF4-FFF2-40B4-BE49-F238E27FC236}">
                  <a16:creationId xmlns:a16="http://schemas.microsoft.com/office/drawing/2014/main" id="{9C52EA7A-572A-CBF5-2FD6-0945BA8AC25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365259" y="6053608"/>
              <a:ext cx="246079" cy="402527"/>
            </a:xfrm>
            <a:prstGeom prst="rect">
              <a:avLst/>
            </a:prstGeom>
          </p:spPr>
        </p:pic>
        <p:sp>
          <p:nvSpPr>
            <p:cNvPr id="31" name="Retângulo 30">
              <a:extLst>
                <a:ext uri="{FF2B5EF4-FFF2-40B4-BE49-F238E27FC236}">
                  <a16:creationId xmlns:a16="http://schemas.microsoft.com/office/drawing/2014/main" id="{1C50B51E-5AE9-F1B4-76F3-BA09340341B2}"/>
                </a:ext>
              </a:extLst>
            </p:cNvPr>
            <p:cNvSpPr/>
            <p:nvPr/>
          </p:nvSpPr>
          <p:spPr>
            <a:xfrm flipH="1">
              <a:off x="4799387" y="6100919"/>
              <a:ext cx="22703" cy="310865"/>
            </a:xfrm>
            <a:prstGeom prst="rect">
              <a:avLst/>
            </a:prstGeom>
            <a:solidFill>
              <a:srgbClr val="E10B1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rgbClr val="000000"/>
                </a:solidFill>
              </a:endParaRPr>
            </a:p>
          </p:txBody>
        </p:sp>
      </p:grp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029E2B18-D028-46AE-94B1-6761185BC0EF}"/>
              </a:ext>
            </a:extLst>
          </p:cNvPr>
          <p:cNvSpPr txBox="1"/>
          <p:nvPr/>
        </p:nvSpPr>
        <p:spPr>
          <a:xfrm>
            <a:off x="1699969" y="1580583"/>
            <a:ext cx="5495491" cy="89255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1300">
                <a:latin typeface="Trebuchet MS"/>
                <a:ea typeface="+mn-lt"/>
                <a:cs typeface="+mn-lt"/>
              </a:rPr>
              <a:t>Amplia a visibilidade da marca durante o evento;</a:t>
            </a:r>
            <a:endParaRPr lang="pt-BR" sz="1300">
              <a:latin typeface="Arial"/>
              <a:ea typeface="+mn-lt"/>
              <a:cs typeface="+mn-lt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1300">
                <a:latin typeface="Trebuchet MS"/>
                <a:ea typeface="+mn-lt"/>
                <a:cs typeface="+mn-lt"/>
              </a:rPr>
              <a:t>Destaque para produtos, lançamentos, promoções ou ativações;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1300">
                <a:latin typeface="Trebuchet MS"/>
                <a:ea typeface="+mn-lt"/>
                <a:cs typeface="+mn-lt"/>
              </a:rPr>
              <a:t>Gera maior engajamento com os participantes;</a:t>
            </a:r>
            <a:endParaRPr lang="pt-BR" sz="1300">
              <a:cs typeface="Arial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1300">
                <a:latin typeface="Trebuchet MS"/>
                <a:ea typeface="+mn-lt"/>
                <a:cs typeface="+mn-lt"/>
              </a:rPr>
              <a:t>Direciona visitantes para o estande ou página.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B08F67CA-73D6-502A-7395-12A2B8881801}"/>
              </a:ext>
            </a:extLst>
          </p:cNvPr>
          <p:cNvSpPr txBox="1"/>
          <p:nvPr/>
        </p:nvSpPr>
        <p:spPr>
          <a:xfrm>
            <a:off x="1722965" y="2694924"/>
            <a:ext cx="3280833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b="1">
                <a:solidFill>
                  <a:srgbClr val="DF1F26"/>
                </a:solidFill>
                <a:latin typeface="Trebuchet MS"/>
                <a:cs typeface="Arial"/>
              </a:rPr>
              <a:t>O que está incluso:</a:t>
            </a:r>
            <a:endParaRPr lang="pt-BR">
              <a:solidFill>
                <a:srgbClr val="DF1F26"/>
              </a:solidFill>
              <a:cs typeface="Arial"/>
            </a:endParaRP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D3C91B1D-AE3C-3E27-D88B-E3B171A4AC34}"/>
              </a:ext>
            </a:extLst>
          </p:cNvPr>
          <p:cNvSpPr txBox="1"/>
          <p:nvPr/>
        </p:nvSpPr>
        <p:spPr>
          <a:xfrm>
            <a:off x="1699363" y="3038231"/>
            <a:ext cx="4067461" cy="149271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1300">
                <a:latin typeface="Trebuchet MS"/>
                <a:ea typeface="+mn-lt"/>
                <a:cs typeface="+mn-lt"/>
              </a:rPr>
              <a:t>Publicação de 1 (um) post na </a:t>
            </a:r>
            <a:r>
              <a:rPr lang="pt-BR" sz="1300" err="1">
                <a:latin typeface="Trebuchet MS"/>
                <a:ea typeface="+mn-lt"/>
                <a:cs typeface="+mn-lt"/>
              </a:rPr>
              <a:t>timeline</a:t>
            </a:r>
            <a:r>
              <a:rPr lang="pt-BR" sz="1300">
                <a:latin typeface="Trebuchet MS"/>
                <a:ea typeface="+mn-lt"/>
                <a:cs typeface="+mn-lt"/>
              </a:rPr>
              <a:t>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1300">
                <a:latin typeface="Trebuchet MS"/>
                <a:ea typeface="+mn-lt"/>
                <a:cs typeface="+mn-lt"/>
              </a:rPr>
              <a:t>Conteúdo em imagem (conforme especificações técnicas enviadas);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1300">
                <a:latin typeface="Trebuchet MS"/>
                <a:ea typeface="+mn-lt"/>
                <a:cs typeface="+mn-lt"/>
              </a:rPr>
              <a:t>Texto personalizado, conforme briefing do expositor;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1300">
                <a:latin typeface="Trebuchet MS"/>
                <a:ea typeface="+mn-lt"/>
                <a:cs typeface="+mn-lt"/>
              </a:rPr>
              <a:t>Possibilidade de incluir CTA e Link para a página do expositor ou URL externa.</a:t>
            </a:r>
          </a:p>
        </p:txBody>
      </p:sp>
      <p:sp>
        <p:nvSpPr>
          <p:cNvPr id="19" name="CaixaDeTexto 16">
            <a:extLst>
              <a:ext uri="{FF2B5EF4-FFF2-40B4-BE49-F238E27FC236}">
                <a16:creationId xmlns:a16="http://schemas.microsoft.com/office/drawing/2014/main" id="{F54AC904-DE72-BE5D-1C87-402502D208AD}"/>
              </a:ext>
            </a:extLst>
          </p:cNvPr>
          <p:cNvSpPr txBox="1"/>
          <p:nvPr/>
        </p:nvSpPr>
        <p:spPr>
          <a:xfrm>
            <a:off x="9235594" y="5592511"/>
            <a:ext cx="2653983" cy="1015663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pt-BR" sz="1000" i="1">
                <a:solidFill>
                  <a:schemeClr val="bg1"/>
                </a:solidFill>
                <a:latin typeface="Trebuchet MS"/>
              </a:rPr>
              <a:t>Agendamento: a data e o horário da publicação deve ser definida em conjunto com a organização do evento, respeitando a ordem de contratação, categoria do pacote e a disponibilidade da agenda oficial do aplicativo.</a:t>
            </a:r>
            <a:endParaRPr lang="pt-BR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29D3828F-8E7E-D21E-F4BC-9C196346FF0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3738" y="2749733"/>
            <a:ext cx="876300" cy="970492"/>
          </a:xfrm>
          <a:prstGeom prst="rect">
            <a:avLst/>
          </a:prstGeom>
        </p:spPr>
      </p:pic>
      <p:sp>
        <p:nvSpPr>
          <p:cNvPr id="14" name="CaixaDeTexto 13">
            <a:extLst>
              <a:ext uri="{FF2B5EF4-FFF2-40B4-BE49-F238E27FC236}">
                <a16:creationId xmlns:a16="http://schemas.microsoft.com/office/drawing/2014/main" id="{0C039266-D9EC-5297-810A-210F803DA3E6}"/>
              </a:ext>
            </a:extLst>
          </p:cNvPr>
          <p:cNvSpPr txBox="1"/>
          <p:nvPr/>
        </p:nvSpPr>
        <p:spPr>
          <a:xfrm>
            <a:off x="759395" y="414973"/>
            <a:ext cx="5007429" cy="58477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pt-BR" sz="3200" b="1">
                <a:solidFill>
                  <a:srgbClr val="DF1F26"/>
                </a:solidFill>
                <a:latin typeface="Trebuchet MS"/>
                <a:ea typeface="+mn-lt"/>
                <a:cs typeface="+mn-lt"/>
              </a:rPr>
              <a:t>Post na </a:t>
            </a:r>
            <a:r>
              <a:rPr lang="pt-BR" sz="3200" b="1" err="1">
                <a:solidFill>
                  <a:srgbClr val="DF1F26"/>
                </a:solidFill>
                <a:latin typeface="Trebuchet MS"/>
                <a:ea typeface="+mn-lt"/>
                <a:cs typeface="+mn-lt"/>
              </a:rPr>
              <a:t>Timeline</a:t>
            </a:r>
            <a:endParaRPr lang="pt-BR"/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654B7002-BA69-486D-A342-5D8799992F9E}"/>
              </a:ext>
            </a:extLst>
          </p:cNvPr>
          <p:cNvSpPr/>
          <p:nvPr/>
        </p:nvSpPr>
        <p:spPr>
          <a:xfrm flipH="1">
            <a:off x="743858" y="509209"/>
            <a:ext cx="28121" cy="382512"/>
          </a:xfrm>
          <a:prstGeom prst="rect">
            <a:avLst/>
          </a:prstGeom>
          <a:solidFill>
            <a:srgbClr val="E10B1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000000"/>
              </a:solidFill>
            </a:endParaRP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5EE86B07-449E-8896-0138-F64A1A365112}"/>
              </a:ext>
            </a:extLst>
          </p:cNvPr>
          <p:cNvSpPr txBox="1"/>
          <p:nvPr/>
        </p:nvSpPr>
        <p:spPr>
          <a:xfrm>
            <a:off x="1715709" y="1228856"/>
            <a:ext cx="3280833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b="1">
                <a:solidFill>
                  <a:srgbClr val="DF1F26"/>
                </a:solidFill>
                <a:latin typeface="Trebuchet MS"/>
                <a:cs typeface="Arial"/>
              </a:rPr>
              <a:t>Benefícios:</a:t>
            </a:r>
          </a:p>
        </p:txBody>
      </p:sp>
      <p:pic>
        <p:nvPicPr>
          <p:cNvPr id="25" name="Imagem 24">
            <a:extLst>
              <a:ext uri="{FF2B5EF4-FFF2-40B4-BE49-F238E27FC236}">
                <a16:creationId xmlns:a16="http://schemas.microsoft.com/office/drawing/2014/main" id="{4CC447FC-3E55-0397-D3C2-37AF73CD5F1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4321" y="1296062"/>
            <a:ext cx="866775" cy="970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22402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FD5A5187-66E8-61BB-C5D4-69B225E82EAE}"/>
              </a:ext>
            </a:extLst>
          </p:cNvPr>
          <p:cNvSpPr/>
          <p:nvPr/>
        </p:nvSpPr>
        <p:spPr>
          <a:xfrm>
            <a:off x="9147768" y="0"/>
            <a:ext cx="3044232" cy="6858000"/>
          </a:xfrm>
          <a:prstGeom prst="rect">
            <a:avLst/>
          </a:prstGeom>
          <a:solidFill>
            <a:srgbClr val="C00000"/>
          </a:solidFill>
          <a:ln>
            <a:solidFill>
              <a:srgbClr val="DF1F2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587174D3-22CD-E5CC-52A8-30256851357A}"/>
              </a:ext>
            </a:extLst>
          </p:cNvPr>
          <p:cNvSpPr txBox="1"/>
          <p:nvPr/>
        </p:nvSpPr>
        <p:spPr>
          <a:xfrm>
            <a:off x="9490881" y="5529943"/>
            <a:ext cx="2394505" cy="1015663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r"/>
            <a:r>
              <a:rPr lang="pt-BR" sz="1000" i="1">
                <a:solidFill>
                  <a:schemeClr val="bg1"/>
                </a:solidFill>
              </a:rPr>
              <a:t>Agendamento: a data e o horário da publicação deve ser definida em conjunto com a organização do evento, respeitando a ordem de contratação, categoria do pacote e a disponibilidade da agenda oficial do aplicativo.</a:t>
            </a:r>
            <a:endParaRPr lang="pt-BR" sz="1000" i="1">
              <a:solidFill>
                <a:schemeClr val="bg1"/>
              </a:solidFill>
              <a:cs typeface="Arial"/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6CD03D4F-BB80-E75C-8CAE-B8241B7AD3F0}"/>
              </a:ext>
            </a:extLst>
          </p:cNvPr>
          <p:cNvSpPr txBox="1"/>
          <p:nvPr/>
        </p:nvSpPr>
        <p:spPr>
          <a:xfrm>
            <a:off x="1701596" y="1577697"/>
            <a:ext cx="5463743" cy="149271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1300">
                <a:latin typeface="Trebuchet MS"/>
                <a:ea typeface="+mn-lt"/>
                <a:cs typeface="+mn-lt"/>
              </a:rPr>
              <a:t>Envio para todos os participantes do evento com o APP;</a:t>
            </a:r>
            <a:endParaRPr lang="pt-BR" sz="1300">
              <a:cs typeface="Arial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1300">
                <a:latin typeface="Trebuchet MS"/>
                <a:ea typeface="+mn-lt"/>
                <a:cs typeface="+mn-lt"/>
              </a:rPr>
              <a:t>Engajamento elevado;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1300">
                <a:latin typeface="Trebuchet MS"/>
                <a:ea typeface="+mn-lt"/>
                <a:cs typeface="+mn-lt"/>
              </a:rPr>
              <a:t>Chamada direta para o estande ou ação;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1300">
                <a:latin typeface="Trebuchet MS"/>
                <a:ea typeface="+mn-lt"/>
                <a:cs typeface="+mn-lt"/>
              </a:rPr>
              <a:t>Métricas de acompanhamento;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1300">
                <a:latin typeface="Trebuchet MS"/>
                <a:ea typeface="+mn-lt"/>
                <a:cs typeface="+mn-lt"/>
              </a:rPr>
              <a:t>Direcionamento para estande, lançamento, promoção ou ação especial;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1300">
                <a:latin typeface="Trebuchet MS"/>
                <a:ea typeface="+mn-lt"/>
                <a:cs typeface="+mn-lt"/>
              </a:rPr>
              <a:t>Geração de tráfego qualificado.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4FA53E36-2989-610E-23FC-D86B08A335D8}"/>
              </a:ext>
            </a:extLst>
          </p:cNvPr>
          <p:cNvSpPr txBox="1"/>
          <p:nvPr/>
        </p:nvSpPr>
        <p:spPr>
          <a:xfrm>
            <a:off x="1700990" y="3642559"/>
            <a:ext cx="4854189" cy="109260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1300">
                <a:latin typeface="Trebuchet MS"/>
                <a:ea typeface="+mn-lt"/>
                <a:cs typeface="+mn-lt"/>
              </a:rPr>
              <a:t>1 Disparo;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1300">
                <a:latin typeface="Trebuchet MS"/>
                <a:ea typeface="+mn-lt"/>
                <a:cs typeface="+mn-lt"/>
              </a:rPr>
              <a:t>Escolha o dia e horário de envio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1300">
                <a:latin typeface="Trebuchet MS"/>
                <a:ea typeface="+mn-lt"/>
                <a:cs typeface="+mn-lt"/>
              </a:rPr>
              <a:t>Texto personalizado (com aprovação prévia da organização);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1300">
                <a:latin typeface="Trebuchet MS"/>
                <a:ea typeface="+mn-lt"/>
                <a:cs typeface="+mn-lt"/>
              </a:rPr>
              <a:t>Possibilidade de incluir CTA com Link direcionado para a página do expositor no aplicativo ou URL externa.</a:t>
            </a:r>
          </a:p>
        </p:txBody>
      </p:sp>
      <p:grpSp>
        <p:nvGrpSpPr>
          <p:cNvPr id="24" name="Agrupar 23">
            <a:extLst>
              <a:ext uri="{FF2B5EF4-FFF2-40B4-BE49-F238E27FC236}">
                <a16:creationId xmlns:a16="http://schemas.microsoft.com/office/drawing/2014/main" id="{41BEBC4D-3CEC-AC40-B407-CA8C5DAD808F}"/>
              </a:ext>
            </a:extLst>
          </p:cNvPr>
          <p:cNvGrpSpPr/>
          <p:nvPr/>
        </p:nvGrpSpPr>
        <p:grpSpPr>
          <a:xfrm>
            <a:off x="763766" y="5753814"/>
            <a:ext cx="3450028" cy="708604"/>
            <a:chOff x="763766" y="5753814"/>
            <a:chExt cx="3450028" cy="708604"/>
          </a:xfrm>
        </p:grpSpPr>
        <p:sp>
          <p:nvSpPr>
            <p:cNvPr id="19" name="CaixaDeTexto 18">
              <a:extLst>
                <a:ext uri="{FF2B5EF4-FFF2-40B4-BE49-F238E27FC236}">
                  <a16:creationId xmlns:a16="http://schemas.microsoft.com/office/drawing/2014/main" id="{912D835A-2B0A-CC98-6A04-3B6886E8ED6D}"/>
                </a:ext>
              </a:extLst>
            </p:cNvPr>
            <p:cNvSpPr txBox="1"/>
            <p:nvPr/>
          </p:nvSpPr>
          <p:spPr>
            <a:xfrm>
              <a:off x="763766" y="5753814"/>
              <a:ext cx="1532545" cy="276999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pt-BR" sz="1200" b="1">
                  <a:solidFill>
                    <a:srgbClr val="DF1F26"/>
                  </a:solidFill>
                  <a:latin typeface="Trebuchet MS"/>
                </a:rPr>
                <a:t>Especificações:</a:t>
              </a:r>
              <a:endParaRPr lang="pt-BR" sz="1200">
                <a:solidFill>
                  <a:srgbClr val="DF1F26"/>
                </a:solidFill>
                <a:latin typeface="Trebuchet MS"/>
              </a:endParaRPr>
            </a:p>
          </p:txBody>
        </p:sp>
        <p:sp>
          <p:nvSpPr>
            <p:cNvPr id="20" name="CaixaDeTexto 19">
              <a:extLst>
                <a:ext uri="{FF2B5EF4-FFF2-40B4-BE49-F238E27FC236}">
                  <a16:creationId xmlns:a16="http://schemas.microsoft.com/office/drawing/2014/main" id="{39031D1A-5465-9B17-8963-409A8E4D3E36}"/>
                </a:ext>
              </a:extLst>
            </p:cNvPr>
            <p:cNvSpPr txBox="1"/>
            <p:nvPr/>
          </p:nvSpPr>
          <p:spPr>
            <a:xfrm>
              <a:off x="1286951" y="6084471"/>
              <a:ext cx="1474004" cy="369332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r>
                <a:rPr lang="pt-BR" sz="900" b="1">
                  <a:latin typeface="Trebuchet MS"/>
                </a:rPr>
                <a:t>Título:</a:t>
              </a:r>
            </a:p>
            <a:p>
              <a:r>
                <a:rPr lang="pt-BR" sz="900">
                  <a:latin typeface="Trebuchet MS"/>
                </a:rPr>
                <a:t>Máximo 25 caracteres</a:t>
              </a:r>
            </a:p>
          </p:txBody>
        </p:sp>
        <p:sp>
          <p:nvSpPr>
            <p:cNvPr id="21" name="CaixaDeTexto 20">
              <a:extLst>
                <a:ext uri="{FF2B5EF4-FFF2-40B4-BE49-F238E27FC236}">
                  <a16:creationId xmlns:a16="http://schemas.microsoft.com/office/drawing/2014/main" id="{A13144A0-7552-1AA7-6218-460F2DEF67C4}"/>
                </a:ext>
              </a:extLst>
            </p:cNvPr>
            <p:cNvSpPr txBox="1"/>
            <p:nvPr/>
          </p:nvSpPr>
          <p:spPr>
            <a:xfrm>
              <a:off x="2776074" y="6093086"/>
              <a:ext cx="1437720" cy="369332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r>
                <a:rPr lang="pt-BR" sz="900" b="1">
                  <a:latin typeface="Trebuchet MS"/>
                </a:rPr>
                <a:t>Descrição:</a:t>
              </a:r>
              <a:endParaRPr lang="pt-BR" sz="900">
                <a:latin typeface="Trebuchet MS"/>
              </a:endParaRPr>
            </a:p>
            <a:p>
              <a:r>
                <a:rPr lang="pt-BR" sz="900">
                  <a:latin typeface="Trebuchet MS"/>
                </a:rPr>
                <a:t>Máximo 150 caracteres</a:t>
              </a:r>
            </a:p>
          </p:txBody>
        </p:sp>
        <p:sp>
          <p:nvSpPr>
            <p:cNvPr id="23" name="Retângulo 22">
              <a:extLst>
                <a:ext uri="{FF2B5EF4-FFF2-40B4-BE49-F238E27FC236}">
                  <a16:creationId xmlns:a16="http://schemas.microsoft.com/office/drawing/2014/main" id="{D8061F93-4D1C-B53F-1B43-792EA82065C6}"/>
                </a:ext>
              </a:extLst>
            </p:cNvPr>
            <p:cNvSpPr/>
            <p:nvPr/>
          </p:nvSpPr>
          <p:spPr>
            <a:xfrm flipH="1">
              <a:off x="2644015" y="6086405"/>
              <a:ext cx="22703" cy="310865"/>
            </a:xfrm>
            <a:prstGeom prst="rect">
              <a:avLst/>
            </a:prstGeom>
            <a:solidFill>
              <a:srgbClr val="E10B1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rgbClr val="000000"/>
                </a:solidFill>
              </a:endParaRPr>
            </a:p>
          </p:txBody>
        </p:sp>
        <p:pic>
          <p:nvPicPr>
            <p:cNvPr id="22" name="Imagem 21">
              <a:extLst>
                <a:ext uri="{FF2B5EF4-FFF2-40B4-BE49-F238E27FC236}">
                  <a16:creationId xmlns:a16="http://schemas.microsoft.com/office/drawing/2014/main" id="{D5DE71CE-68F0-F39C-FDD6-1FB343BF2E8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16202" y="6066518"/>
              <a:ext cx="406854" cy="363763"/>
            </a:xfrm>
            <a:prstGeom prst="rect">
              <a:avLst/>
            </a:prstGeom>
          </p:spPr>
        </p:pic>
      </p:grp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B247EBD8-D85A-29CA-3C37-A3DD84500D8C}"/>
              </a:ext>
            </a:extLst>
          </p:cNvPr>
          <p:cNvSpPr txBox="1"/>
          <p:nvPr/>
        </p:nvSpPr>
        <p:spPr>
          <a:xfrm>
            <a:off x="759395" y="414973"/>
            <a:ext cx="5007429" cy="58477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pt-BR" sz="3200" b="1" err="1">
                <a:solidFill>
                  <a:srgbClr val="DF1F26"/>
                </a:solidFill>
                <a:latin typeface="Trebuchet MS"/>
                <a:ea typeface="+mn-lt"/>
                <a:cs typeface="+mn-lt"/>
              </a:rPr>
              <a:t>Push</a:t>
            </a:r>
            <a:r>
              <a:rPr lang="pt-BR" sz="3200" b="1">
                <a:solidFill>
                  <a:srgbClr val="DF1F26"/>
                </a:solidFill>
                <a:latin typeface="Trebuchet MS"/>
                <a:ea typeface="+mn-lt"/>
                <a:cs typeface="+mn-lt"/>
              </a:rPr>
              <a:t> </a:t>
            </a:r>
            <a:r>
              <a:rPr lang="pt-BR" sz="3200" b="1" err="1">
                <a:solidFill>
                  <a:srgbClr val="DF1F26"/>
                </a:solidFill>
                <a:latin typeface="Trebuchet MS"/>
                <a:ea typeface="+mn-lt"/>
                <a:cs typeface="+mn-lt"/>
              </a:rPr>
              <a:t>Notification</a:t>
            </a:r>
            <a:endParaRPr lang="pt-BR" err="1"/>
          </a:p>
        </p:txBody>
      </p:sp>
      <p:sp>
        <p:nvSpPr>
          <p:cNvPr id="25" name="Retângulo 24">
            <a:extLst>
              <a:ext uri="{FF2B5EF4-FFF2-40B4-BE49-F238E27FC236}">
                <a16:creationId xmlns:a16="http://schemas.microsoft.com/office/drawing/2014/main" id="{3E289833-3C9E-9311-4472-E7FAED1C5386}"/>
              </a:ext>
            </a:extLst>
          </p:cNvPr>
          <p:cNvSpPr/>
          <p:nvPr/>
        </p:nvSpPr>
        <p:spPr>
          <a:xfrm flipH="1">
            <a:off x="743858" y="509209"/>
            <a:ext cx="28121" cy="382512"/>
          </a:xfrm>
          <a:prstGeom prst="rect">
            <a:avLst/>
          </a:prstGeom>
          <a:solidFill>
            <a:srgbClr val="E10B1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000000"/>
              </a:solidFill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7496A146-1831-D78F-4703-81BD1B11CE0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791"/>
          <a:stretch>
            <a:fillRect/>
          </a:stretch>
        </p:blipFill>
        <p:spPr>
          <a:xfrm>
            <a:off x="7300991" y="-72161"/>
            <a:ext cx="5847944" cy="6138680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311A7B87-83B2-884B-9F90-EBDD52211BFE}"/>
              </a:ext>
            </a:extLst>
          </p:cNvPr>
          <p:cNvSpPr txBox="1"/>
          <p:nvPr/>
        </p:nvSpPr>
        <p:spPr>
          <a:xfrm>
            <a:off x="1722965" y="3300616"/>
            <a:ext cx="3280833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b="1">
                <a:solidFill>
                  <a:srgbClr val="DF1F26"/>
                </a:solidFill>
                <a:latin typeface="Trebuchet MS"/>
                <a:cs typeface="Arial"/>
              </a:rPr>
              <a:t>O que está incluso:</a:t>
            </a:r>
            <a:endParaRPr lang="pt-BR">
              <a:solidFill>
                <a:srgbClr val="DF1F26"/>
              </a:solidFill>
              <a:cs typeface="Arial"/>
            </a:endParaRPr>
          </a:p>
        </p:txBody>
      </p:sp>
      <p:pic>
        <p:nvPicPr>
          <p:cNvPr id="12" name="Imagem 11" descr="Logotipo&#10;&#10;O conteúdo gerado por IA pode estar incorreto.">
            <a:extLst>
              <a:ext uri="{FF2B5EF4-FFF2-40B4-BE49-F238E27FC236}">
                <a16:creationId xmlns:a16="http://schemas.microsoft.com/office/drawing/2014/main" id="{488FFB21-CA8C-3EBD-F5C5-FF4E3B06E0B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3738" y="3355425"/>
            <a:ext cx="876300" cy="970492"/>
          </a:xfrm>
          <a:prstGeom prst="rect">
            <a:avLst/>
          </a:prstGeom>
        </p:spPr>
      </p:pic>
      <p:sp>
        <p:nvSpPr>
          <p:cNvPr id="14" name="CaixaDeTexto 13">
            <a:extLst>
              <a:ext uri="{FF2B5EF4-FFF2-40B4-BE49-F238E27FC236}">
                <a16:creationId xmlns:a16="http://schemas.microsoft.com/office/drawing/2014/main" id="{DEADD8FA-2830-2314-79A4-05E41EAB8B0E}"/>
              </a:ext>
            </a:extLst>
          </p:cNvPr>
          <p:cNvSpPr txBox="1"/>
          <p:nvPr/>
        </p:nvSpPr>
        <p:spPr>
          <a:xfrm>
            <a:off x="1715709" y="1228856"/>
            <a:ext cx="3280833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b="1">
                <a:solidFill>
                  <a:srgbClr val="DF1F26"/>
                </a:solidFill>
                <a:latin typeface="Trebuchet MS"/>
                <a:cs typeface="Arial"/>
              </a:rPr>
              <a:t>Benefícios:</a:t>
            </a:r>
          </a:p>
        </p:txBody>
      </p:sp>
      <p:pic>
        <p:nvPicPr>
          <p:cNvPr id="26" name="Imagem 25">
            <a:extLst>
              <a:ext uri="{FF2B5EF4-FFF2-40B4-BE49-F238E27FC236}">
                <a16:creationId xmlns:a16="http://schemas.microsoft.com/office/drawing/2014/main" id="{45C3CBB1-13E8-4C25-C193-13D7AFA9D73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4321" y="1296062"/>
            <a:ext cx="866775" cy="970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95971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3F653C56-0706-695C-4198-DA52F66C1BB6}"/>
              </a:ext>
            </a:extLst>
          </p:cNvPr>
          <p:cNvSpPr/>
          <p:nvPr/>
        </p:nvSpPr>
        <p:spPr>
          <a:xfrm>
            <a:off x="8142514" y="0"/>
            <a:ext cx="4049486" cy="6858000"/>
          </a:xfrm>
          <a:prstGeom prst="rect">
            <a:avLst/>
          </a:prstGeom>
          <a:solidFill>
            <a:srgbClr val="C00000"/>
          </a:solidFill>
          <a:ln>
            <a:solidFill>
              <a:srgbClr val="DF1F2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017298D2-C2E7-2B34-DC57-880B1FB513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82" b="2315"/>
          <a:stretch>
            <a:fillRect/>
          </a:stretch>
        </p:blipFill>
        <p:spPr>
          <a:xfrm>
            <a:off x="7184948" y="-29028"/>
            <a:ext cx="5021566" cy="6313714"/>
          </a:xfrm>
          <a:prstGeom prst="rect">
            <a:avLst/>
          </a:prstGeom>
        </p:spPr>
      </p:pic>
      <p:sp>
        <p:nvSpPr>
          <p:cNvPr id="22" name="CaixaDeTexto 21">
            <a:extLst>
              <a:ext uri="{FF2B5EF4-FFF2-40B4-BE49-F238E27FC236}">
                <a16:creationId xmlns:a16="http://schemas.microsoft.com/office/drawing/2014/main" id="{F84DCBD8-FEAF-0C42-0F49-5229A7621AC7}"/>
              </a:ext>
            </a:extLst>
          </p:cNvPr>
          <p:cNvSpPr txBox="1"/>
          <p:nvPr/>
        </p:nvSpPr>
        <p:spPr>
          <a:xfrm>
            <a:off x="8476343" y="5909292"/>
            <a:ext cx="3403224" cy="55399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12700" algn="r"/>
            <a:r>
              <a:rPr lang="pt-BR" sz="1000" i="1">
                <a:solidFill>
                  <a:schemeClr val="bg1"/>
                </a:solidFill>
              </a:rPr>
              <a:t>O nível de destaque (Normal ou Premium) será aplicado conforme o pacote contratado, seguindo os padrões visuais definidos pela organização do evento.</a:t>
            </a:r>
            <a:endParaRPr lang="pt-BR" sz="1000" i="1">
              <a:solidFill>
                <a:schemeClr val="bg1"/>
              </a:solidFill>
              <a:cs typeface="Arial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15533C08-B4BE-59EC-78FF-F36138A51F03}"/>
              </a:ext>
            </a:extLst>
          </p:cNvPr>
          <p:cNvSpPr txBox="1"/>
          <p:nvPr/>
        </p:nvSpPr>
        <p:spPr>
          <a:xfrm>
            <a:off x="1703505" y="1588158"/>
            <a:ext cx="4562011" cy="6924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1300">
                <a:latin typeface="Trebuchet MS"/>
                <a:ea typeface="+mn-lt"/>
                <a:cs typeface="+mn-lt"/>
              </a:rPr>
              <a:t>Facilita a localização do estande pelos visitantes;</a:t>
            </a:r>
            <a:endParaRPr lang="pt-BR" sz="1300">
              <a:cs typeface="Arial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1300">
                <a:latin typeface="Trebuchet MS"/>
                <a:ea typeface="+mn-lt"/>
                <a:cs typeface="+mn-lt"/>
              </a:rPr>
              <a:t>Maior visibilidade em relação ao demais expositores;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1300">
                <a:latin typeface="Trebuchet MS"/>
                <a:ea typeface="+mn-lt"/>
                <a:cs typeface="+mn-lt"/>
              </a:rPr>
              <a:t>Presença na planta oficial do evento.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4C9FC48A-427C-13C4-3EB3-A2850768A019}"/>
              </a:ext>
            </a:extLst>
          </p:cNvPr>
          <p:cNvSpPr txBox="1"/>
          <p:nvPr/>
        </p:nvSpPr>
        <p:spPr>
          <a:xfrm>
            <a:off x="1700991" y="2915333"/>
            <a:ext cx="5021566" cy="6924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1300">
                <a:latin typeface="Trebuchet MS"/>
                <a:ea typeface="+mn-lt"/>
                <a:cs typeface="+mn-lt"/>
              </a:rPr>
              <a:t>Destaque do estande na planta oficial do evento</a:t>
            </a:r>
            <a:endParaRPr lang="pt-BR"/>
          </a:p>
          <a:p>
            <a:r>
              <a:rPr lang="pt-BR" sz="1300">
                <a:latin typeface="Trebuchet MS"/>
                <a:ea typeface="+mn-lt"/>
                <a:cs typeface="+mn-lt"/>
              </a:rPr>
              <a:t>    no menu principal do aplicativo – Formato PDF</a:t>
            </a:r>
            <a:endParaRPr lang="pt-BR">
              <a:cs typeface="Arial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1300">
                <a:latin typeface="Trebuchet MS"/>
                <a:ea typeface="+mn-lt"/>
                <a:cs typeface="+mn-lt"/>
              </a:rPr>
              <a:t>Identificação diferenciada do estande.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7CEE78F3-4C30-A79C-D98E-671E74C51A66}"/>
              </a:ext>
            </a:extLst>
          </p:cNvPr>
          <p:cNvSpPr txBox="1"/>
          <p:nvPr/>
        </p:nvSpPr>
        <p:spPr>
          <a:xfrm>
            <a:off x="759395" y="414973"/>
            <a:ext cx="5007429" cy="58477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pt-BR" sz="3200" b="1">
                <a:solidFill>
                  <a:srgbClr val="DF1F26"/>
                </a:solidFill>
                <a:latin typeface="Trebuchet MS"/>
                <a:ea typeface="+mn-lt"/>
                <a:cs typeface="+mn-lt"/>
              </a:rPr>
              <a:t>Destaque no mapa oficial</a:t>
            </a:r>
            <a:endParaRPr lang="pt-BR"/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1A217672-0CF1-49B3-ACB3-B7B97DEF9DC4}"/>
              </a:ext>
            </a:extLst>
          </p:cNvPr>
          <p:cNvSpPr/>
          <p:nvPr/>
        </p:nvSpPr>
        <p:spPr>
          <a:xfrm flipH="1">
            <a:off x="743858" y="509209"/>
            <a:ext cx="28121" cy="382512"/>
          </a:xfrm>
          <a:prstGeom prst="rect">
            <a:avLst/>
          </a:prstGeom>
          <a:solidFill>
            <a:srgbClr val="E10B1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000000"/>
              </a:solidFill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CC6C5A4E-7B4E-C586-7B70-7814379655CA}"/>
              </a:ext>
            </a:extLst>
          </p:cNvPr>
          <p:cNvSpPr txBox="1"/>
          <p:nvPr/>
        </p:nvSpPr>
        <p:spPr>
          <a:xfrm>
            <a:off x="1722965" y="2567924"/>
            <a:ext cx="3280833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b="1">
                <a:solidFill>
                  <a:srgbClr val="DF1F26"/>
                </a:solidFill>
                <a:latin typeface="Trebuchet MS"/>
                <a:cs typeface="Arial"/>
              </a:rPr>
              <a:t>O que está incluso:</a:t>
            </a:r>
            <a:endParaRPr lang="pt-BR">
              <a:solidFill>
                <a:srgbClr val="DF1F26"/>
              </a:solidFill>
              <a:cs typeface="Arial"/>
            </a:endParaRPr>
          </a:p>
        </p:txBody>
      </p:sp>
      <p:pic>
        <p:nvPicPr>
          <p:cNvPr id="13" name="Imagem 12" descr="Logotipo&#10;&#10;O conteúdo gerado por IA pode estar incorreto.">
            <a:extLst>
              <a:ext uri="{FF2B5EF4-FFF2-40B4-BE49-F238E27FC236}">
                <a16:creationId xmlns:a16="http://schemas.microsoft.com/office/drawing/2014/main" id="{84ED11F5-EB90-67BE-8F4D-009F026CFC8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3738" y="2622733"/>
            <a:ext cx="876300" cy="970492"/>
          </a:xfrm>
          <a:prstGeom prst="rect">
            <a:avLst/>
          </a:prstGeom>
        </p:spPr>
      </p:pic>
      <p:sp>
        <p:nvSpPr>
          <p:cNvPr id="16" name="CaixaDeTexto 15">
            <a:extLst>
              <a:ext uri="{FF2B5EF4-FFF2-40B4-BE49-F238E27FC236}">
                <a16:creationId xmlns:a16="http://schemas.microsoft.com/office/drawing/2014/main" id="{3BD19242-ACD8-C02A-7192-BEA771A4A96A}"/>
              </a:ext>
            </a:extLst>
          </p:cNvPr>
          <p:cNvSpPr txBox="1"/>
          <p:nvPr/>
        </p:nvSpPr>
        <p:spPr>
          <a:xfrm>
            <a:off x="1715709" y="1228856"/>
            <a:ext cx="3280833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b="1">
                <a:solidFill>
                  <a:srgbClr val="DF1F26"/>
                </a:solidFill>
                <a:latin typeface="Trebuchet MS"/>
                <a:cs typeface="Arial"/>
              </a:rPr>
              <a:t>Benefícios:</a:t>
            </a:r>
          </a:p>
        </p:txBody>
      </p:sp>
      <p:pic>
        <p:nvPicPr>
          <p:cNvPr id="19" name="Imagem 18">
            <a:extLst>
              <a:ext uri="{FF2B5EF4-FFF2-40B4-BE49-F238E27FC236}">
                <a16:creationId xmlns:a16="http://schemas.microsoft.com/office/drawing/2014/main" id="{48892DE0-3F8E-353E-A961-88F45AA9328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4321" y="1296062"/>
            <a:ext cx="866775" cy="970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243001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>
            <a:extLst>
              <a:ext uri="{FF2B5EF4-FFF2-40B4-BE49-F238E27FC236}">
                <a16:creationId xmlns:a16="http://schemas.microsoft.com/office/drawing/2014/main" id="{5B0E0923-66C6-C887-A93B-A1474B23E614}"/>
              </a:ext>
            </a:extLst>
          </p:cNvPr>
          <p:cNvSpPr/>
          <p:nvPr/>
        </p:nvSpPr>
        <p:spPr>
          <a:xfrm>
            <a:off x="8359430" y="0"/>
            <a:ext cx="3832569" cy="6858000"/>
          </a:xfrm>
          <a:prstGeom prst="rect">
            <a:avLst/>
          </a:prstGeom>
          <a:solidFill>
            <a:srgbClr val="C00000"/>
          </a:solidFill>
          <a:ln>
            <a:solidFill>
              <a:srgbClr val="DF1F2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8330D5EF-00F6-1D42-B982-9738C25CB70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1834" y="259441"/>
            <a:ext cx="5697555" cy="6858000"/>
          </a:xfrm>
          <a:prstGeom prst="rect">
            <a:avLst/>
          </a:prstGeom>
        </p:spPr>
      </p:pic>
      <p:sp>
        <p:nvSpPr>
          <p:cNvPr id="17" name="CaixaDeTexto 16">
            <a:extLst>
              <a:ext uri="{FF2B5EF4-FFF2-40B4-BE49-F238E27FC236}">
                <a16:creationId xmlns:a16="http://schemas.microsoft.com/office/drawing/2014/main" id="{E98DF7AB-12EB-FC15-14C8-F3B3CD4EB8CF}"/>
              </a:ext>
            </a:extLst>
          </p:cNvPr>
          <p:cNvSpPr txBox="1"/>
          <p:nvPr/>
        </p:nvSpPr>
        <p:spPr>
          <a:xfrm>
            <a:off x="1703226" y="1585603"/>
            <a:ext cx="4006480" cy="109260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1300">
                <a:latin typeface="Trebuchet MS"/>
                <a:ea typeface="+mn-lt"/>
                <a:cs typeface="+mn-lt"/>
              </a:rPr>
              <a:t>Destaque da marca do feed;</a:t>
            </a:r>
            <a:endParaRPr lang="pt-BR" sz="1300">
              <a:cs typeface="Arial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1300">
                <a:latin typeface="Trebuchet MS"/>
                <a:ea typeface="+mn-lt"/>
                <a:cs typeface="+mn-lt"/>
              </a:rPr>
              <a:t>Maior visibilidade para lançamentos</a:t>
            </a:r>
          </a:p>
          <a:p>
            <a:r>
              <a:rPr lang="pt-BR" sz="1300">
                <a:latin typeface="Trebuchet MS"/>
                <a:ea typeface="+mn-lt"/>
                <a:cs typeface="+mn-lt"/>
              </a:rPr>
              <a:t>    produtos, campanhas ou ativações;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1300">
                <a:latin typeface="Trebuchet MS"/>
                <a:ea typeface="+mn-lt"/>
                <a:cs typeface="+mn-lt"/>
              </a:rPr>
              <a:t>Comunicação em formato audiovisual, com alto potencial de engajamento.</a:t>
            </a: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7A282BFD-41CD-D405-9644-FE274B53A1DE}"/>
              </a:ext>
            </a:extLst>
          </p:cNvPr>
          <p:cNvSpPr txBox="1"/>
          <p:nvPr/>
        </p:nvSpPr>
        <p:spPr>
          <a:xfrm>
            <a:off x="1705737" y="3248046"/>
            <a:ext cx="3505028" cy="6924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1300">
                <a:latin typeface="Trebuchet MS"/>
                <a:ea typeface="+mn-lt"/>
                <a:cs typeface="+mn-lt"/>
              </a:rPr>
              <a:t>Publicação de 1 vídeo de até 30 segundos;</a:t>
            </a:r>
            <a:endParaRPr lang="pt-BR" sz="1300">
              <a:latin typeface="Arial"/>
              <a:ea typeface="+mn-lt"/>
              <a:cs typeface="+mn-lt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1300">
                <a:latin typeface="Trebuchet MS"/>
                <a:ea typeface="+mn-lt"/>
                <a:cs typeface="+mn-lt"/>
              </a:rPr>
              <a:t>Exibição no feed oficial do aplicativo;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1300">
                <a:latin typeface="Trebuchet MS"/>
                <a:ea typeface="+mn-lt"/>
                <a:cs typeface="+mn-lt"/>
              </a:rPr>
              <a:t>Possibilidade de incluir CTA com link.</a:t>
            </a:r>
          </a:p>
        </p:txBody>
      </p:sp>
      <p:sp>
        <p:nvSpPr>
          <p:cNvPr id="8" name="CaixaDeTexto 16">
            <a:extLst>
              <a:ext uri="{FF2B5EF4-FFF2-40B4-BE49-F238E27FC236}">
                <a16:creationId xmlns:a16="http://schemas.microsoft.com/office/drawing/2014/main" id="{95AD449C-56EC-D7D5-777A-A23734163EE5}"/>
              </a:ext>
            </a:extLst>
          </p:cNvPr>
          <p:cNvSpPr txBox="1"/>
          <p:nvPr/>
        </p:nvSpPr>
        <p:spPr>
          <a:xfrm>
            <a:off x="8819488" y="5646057"/>
            <a:ext cx="3070089" cy="86177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pt-BR" sz="1000" i="1">
                <a:solidFill>
                  <a:schemeClr val="bg1"/>
                </a:solidFill>
                <a:latin typeface="Trebuchet MS"/>
              </a:rPr>
              <a:t>Agendamento: a data e o horário da publicação deve ser definida em conjunto com a organização do evento, respeitando a ordem de contratação, categoria do pacote e a disponibilidade da agenda oficial do aplicativo.</a:t>
            </a:r>
            <a:endParaRPr lang="pt-BR"/>
          </a:p>
        </p:txBody>
      </p:sp>
      <p:grpSp>
        <p:nvGrpSpPr>
          <p:cNvPr id="30" name="Agrupar 29">
            <a:extLst>
              <a:ext uri="{FF2B5EF4-FFF2-40B4-BE49-F238E27FC236}">
                <a16:creationId xmlns:a16="http://schemas.microsoft.com/office/drawing/2014/main" id="{40088CDF-75C1-3187-863F-ADFEEDF75ADA}"/>
              </a:ext>
            </a:extLst>
          </p:cNvPr>
          <p:cNvGrpSpPr/>
          <p:nvPr/>
        </p:nvGrpSpPr>
        <p:grpSpPr>
          <a:xfrm>
            <a:off x="763766" y="5753814"/>
            <a:ext cx="2804143" cy="723119"/>
            <a:chOff x="763766" y="5753814"/>
            <a:chExt cx="2804143" cy="723119"/>
          </a:xfrm>
        </p:grpSpPr>
        <p:sp>
          <p:nvSpPr>
            <p:cNvPr id="10" name="CaixaDeTexto 9">
              <a:extLst>
                <a:ext uri="{FF2B5EF4-FFF2-40B4-BE49-F238E27FC236}">
                  <a16:creationId xmlns:a16="http://schemas.microsoft.com/office/drawing/2014/main" id="{64D85209-E5CD-41C6-ABF4-196767CB7C51}"/>
                </a:ext>
              </a:extLst>
            </p:cNvPr>
            <p:cNvSpPr txBox="1"/>
            <p:nvPr/>
          </p:nvSpPr>
          <p:spPr>
            <a:xfrm>
              <a:off x="763766" y="5753814"/>
              <a:ext cx="1532545" cy="276999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pt-BR" sz="1200" b="1">
                  <a:solidFill>
                    <a:srgbClr val="DF1F26"/>
                  </a:solidFill>
                  <a:latin typeface="Trebuchet MS"/>
                </a:rPr>
                <a:t>Especificações:</a:t>
              </a:r>
              <a:endParaRPr lang="pt-BR" sz="1200">
                <a:solidFill>
                  <a:srgbClr val="DF1F26"/>
                </a:solidFill>
                <a:latin typeface="Trebuchet MS"/>
              </a:endParaRPr>
            </a:p>
          </p:txBody>
        </p:sp>
        <p:sp>
          <p:nvSpPr>
            <p:cNvPr id="11" name="CaixaDeTexto 10">
              <a:extLst>
                <a:ext uri="{FF2B5EF4-FFF2-40B4-BE49-F238E27FC236}">
                  <a16:creationId xmlns:a16="http://schemas.microsoft.com/office/drawing/2014/main" id="{46AF96C1-8122-D1DF-F0ED-3F02B18F2690}"/>
                </a:ext>
              </a:extLst>
            </p:cNvPr>
            <p:cNvSpPr txBox="1"/>
            <p:nvPr/>
          </p:nvSpPr>
          <p:spPr>
            <a:xfrm>
              <a:off x="1257922" y="6084471"/>
              <a:ext cx="1474004" cy="369332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r>
                <a:rPr lang="pt-BR" sz="900" b="1">
                  <a:latin typeface="Trebuchet MS"/>
                </a:rPr>
                <a:t>Duração:</a:t>
              </a:r>
            </a:p>
            <a:p>
              <a:r>
                <a:rPr lang="pt-BR" sz="900">
                  <a:latin typeface="Trebuchet MS"/>
                </a:rPr>
                <a:t>Até 60 </a:t>
              </a:r>
              <a:r>
                <a:rPr lang="pt-BR" sz="900" err="1">
                  <a:latin typeface="Trebuchet MS"/>
                </a:rPr>
                <a:t>seg</a:t>
              </a:r>
              <a:r>
                <a:rPr lang="pt-BR" sz="900">
                  <a:latin typeface="Trebuchet MS"/>
                </a:rPr>
                <a:t>undos</a:t>
              </a:r>
              <a:endParaRPr lang="pt-BR"/>
            </a:p>
          </p:txBody>
        </p:sp>
        <p:sp>
          <p:nvSpPr>
            <p:cNvPr id="15" name="Retângulo 14">
              <a:extLst>
                <a:ext uri="{FF2B5EF4-FFF2-40B4-BE49-F238E27FC236}">
                  <a16:creationId xmlns:a16="http://schemas.microsoft.com/office/drawing/2014/main" id="{9F53FF9A-DA2A-1CDF-FBF6-61158CF32320}"/>
                </a:ext>
              </a:extLst>
            </p:cNvPr>
            <p:cNvSpPr/>
            <p:nvPr/>
          </p:nvSpPr>
          <p:spPr>
            <a:xfrm flipH="1">
              <a:off x="2310187" y="6086405"/>
              <a:ext cx="22703" cy="310865"/>
            </a:xfrm>
            <a:prstGeom prst="rect">
              <a:avLst/>
            </a:prstGeom>
            <a:solidFill>
              <a:srgbClr val="E10B1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rgbClr val="000000"/>
                </a:solidFill>
              </a:endParaRPr>
            </a:p>
          </p:txBody>
        </p:sp>
        <p:sp>
          <p:nvSpPr>
            <p:cNvPr id="23" name="CaixaDeTexto 31">
              <a:extLst>
                <a:ext uri="{FF2B5EF4-FFF2-40B4-BE49-F238E27FC236}">
                  <a16:creationId xmlns:a16="http://schemas.microsoft.com/office/drawing/2014/main" id="{F674DD8B-C721-8E24-B78F-8B14D6990D7E}"/>
                </a:ext>
              </a:extLst>
            </p:cNvPr>
            <p:cNvSpPr txBox="1"/>
            <p:nvPr/>
          </p:nvSpPr>
          <p:spPr>
            <a:xfrm>
              <a:off x="2841388" y="6107601"/>
              <a:ext cx="726521" cy="369332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pt-BR" sz="900" b="1">
                  <a:latin typeface="Trebuchet MS"/>
                </a:rPr>
                <a:t>Peso:</a:t>
              </a:r>
              <a:endParaRPr lang="pt-BR" sz="900">
                <a:latin typeface="Trebuchet MS"/>
              </a:endParaRPr>
            </a:p>
            <a:p>
              <a:r>
                <a:rPr lang="pt-BR" sz="900">
                  <a:latin typeface="Trebuchet MS"/>
                </a:rPr>
                <a:t>Até 50 </a:t>
              </a:r>
              <a:r>
                <a:rPr lang="pt-BR" sz="900" err="1">
                  <a:latin typeface="Trebuchet MS"/>
                </a:rPr>
                <a:t>mb</a:t>
              </a:r>
              <a:endParaRPr lang="pt-BR" err="1"/>
            </a:p>
          </p:txBody>
        </p:sp>
        <p:pic>
          <p:nvPicPr>
            <p:cNvPr id="26" name="Imagem 25">
              <a:extLst>
                <a:ext uri="{FF2B5EF4-FFF2-40B4-BE49-F238E27FC236}">
                  <a16:creationId xmlns:a16="http://schemas.microsoft.com/office/drawing/2014/main" id="{8619B78F-87CB-CF21-35D0-CF70E574EC7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474373" y="6067033"/>
              <a:ext cx="363260" cy="390191"/>
            </a:xfrm>
            <a:prstGeom prst="rect">
              <a:avLst/>
            </a:prstGeom>
          </p:spPr>
        </p:pic>
        <p:pic>
          <p:nvPicPr>
            <p:cNvPr id="29" name="Imagem 28">
              <a:extLst>
                <a:ext uri="{FF2B5EF4-FFF2-40B4-BE49-F238E27FC236}">
                  <a16:creationId xmlns:a16="http://schemas.microsoft.com/office/drawing/2014/main" id="{8C2ADFC6-23B9-F8D4-C60D-D1A1549E450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r="-1961" b="-1923"/>
            <a:stretch>
              <a:fillRect/>
            </a:stretch>
          </p:blipFill>
          <p:spPr>
            <a:xfrm>
              <a:off x="861785" y="6064023"/>
              <a:ext cx="388470" cy="398034"/>
            </a:xfrm>
            <a:prstGeom prst="rect">
              <a:avLst/>
            </a:prstGeom>
          </p:spPr>
        </p:pic>
      </p:grpSp>
      <p:sp>
        <p:nvSpPr>
          <p:cNvPr id="4" name="CaixaDeTexto 3">
            <a:extLst>
              <a:ext uri="{FF2B5EF4-FFF2-40B4-BE49-F238E27FC236}">
                <a16:creationId xmlns:a16="http://schemas.microsoft.com/office/drawing/2014/main" id="{EBB7E3C6-0FA8-ECF3-7382-CDEEAA84A843}"/>
              </a:ext>
            </a:extLst>
          </p:cNvPr>
          <p:cNvSpPr txBox="1"/>
          <p:nvPr/>
        </p:nvSpPr>
        <p:spPr>
          <a:xfrm>
            <a:off x="759395" y="414973"/>
            <a:ext cx="5349352" cy="58477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pt-BR" sz="3200" b="1">
                <a:solidFill>
                  <a:srgbClr val="DF1F26"/>
                </a:solidFill>
                <a:latin typeface="Trebuchet MS"/>
                <a:ea typeface="+mn-lt"/>
                <a:cs typeface="+mn-lt"/>
              </a:rPr>
              <a:t>Vídeo promocional no feed</a:t>
            </a:r>
            <a:endParaRPr lang="pt-BR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3712960C-FD4C-3291-8545-D15B9AA41AD4}"/>
              </a:ext>
            </a:extLst>
          </p:cNvPr>
          <p:cNvSpPr/>
          <p:nvPr/>
        </p:nvSpPr>
        <p:spPr>
          <a:xfrm flipH="1">
            <a:off x="743858" y="509209"/>
            <a:ext cx="28121" cy="382512"/>
          </a:xfrm>
          <a:prstGeom prst="rect">
            <a:avLst/>
          </a:prstGeom>
          <a:solidFill>
            <a:srgbClr val="E10B1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6C9EB728-F64C-180A-1284-16CA800F6403}"/>
              </a:ext>
            </a:extLst>
          </p:cNvPr>
          <p:cNvSpPr txBox="1"/>
          <p:nvPr/>
        </p:nvSpPr>
        <p:spPr>
          <a:xfrm>
            <a:off x="1722965" y="2900078"/>
            <a:ext cx="3280833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b="1">
                <a:solidFill>
                  <a:srgbClr val="DF1F26"/>
                </a:solidFill>
                <a:latin typeface="Trebuchet MS"/>
                <a:cs typeface="Arial"/>
              </a:rPr>
              <a:t>O que está incluso:</a:t>
            </a:r>
            <a:endParaRPr lang="pt-BR">
              <a:solidFill>
                <a:srgbClr val="DF1F26"/>
              </a:solidFill>
              <a:cs typeface="Arial"/>
            </a:endParaRPr>
          </a:p>
        </p:txBody>
      </p:sp>
      <p:pic>
        <p:nvPicPr>
          <p:cNvPr id="12" name="Imagem 11" descr="Logotipo&#10;&#10;O conteúdo gerado por IA pode estar incorreto.">
            <a:extLst>
              <a:ext uri="{FF2B5EF4-FFF2-40B4-BE49-F238E27FC236}">
                <a16:creationId xmlns:a16="http://schemas.microsoft.com/office/drawing/2014/main" id="{8891A4D6-9CEF-539A-766E-1ADA439F0FB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3738" y="2954887"/>
            <a:ext cx="876300" cy="970492"/>
          </a:xfrm>
          <a:prstGeom prst="rect">
            <a:avLst/>
          </a:prstGeom>
        </p:spPr>
      </p:pic>
      <p:sp>
        <p:nvSpPr>
          <p:cNvPr id="20" name="CaixaDeTexto 19">
            <a:extLst>
              <a:ext uri="{FF2B5EF4-FFF2-40B4-BE49-F238E27FC236}">
                <a16:creationId xmlns:a16="http://schemas.microsoft.com/office/drawing/2014/main" id="{8C7667D5-AE37-9FB9-CEDF-746BED9D181E}"/>
              </a:ext>
            </a:extLst>
          </p:cNvPr>
          <p:cNvSpPr txBox="1"/>
          <p:nvPr/>
        </p:nvSpPr>
        <p:spPr>
          <a:xfrm>
            <a:off x="1715709" y="1228856"/>
            <a:ext cx="3280833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b="1">
                <a:solidFill>
                  <a:srgbClr val="DF1F26"/>
                </a:solidFill>
                <a:latin typeface="Trebuchet MS"/>
                <a:cs typeface="Arial"/>
              </a:rPr>
              <a:t>Benefícios:</a:t>
            </a:r>
          </a:p>
        </p:txBody>
      </p:sp>
      <p:pic>
        <p:nvPicPr>
          <p:cNvPr id="24" name="Imagem 23">
            <a:extLst>
              <a:ext uri="{FF2B5EF4-FFF2-40B4-BE49-F238E27FC236}">
                <a16:creationId xmlns:a16="http://schemas.microsoft.com/office/drawing/2014/main" id="{2869341E-87D4-791F-43F2-B5CCB501116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4321" y="1296062"/>
            <a:ext cx="866775" cy="970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526040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>
            <a:extLst>
              <a:ext uri="{FF2B5EF4-FFF2-40B4-BE49-F238E27FC236}">
                <a16:creationId xmlns:a16="http://schemas.microsoft.com/office/drawing/2014/main" id="{EE06690A-F2D3-A971-24DE-7D9C965071B3}"/>
              </a:ext>
            </a:extLst>
          </p:cNvPr>
          <p:cNvSpPr/>
          <p:nvPr/>
        </p:nvSpPr>
        <p:spPr>
          <a:xfrm>
            <a:off x="8606486" y="0"/>
            <a:ext cx="3585514" cy="6858000"/>
          </a:xfrm>
          <a:prstGeom prst="rect">
            <a:avLst/>
          </a:prstGeom>
          <a:solidFill>
            <a:srgbClr val="C00000"/>
          </a:solidFill>
          <a:ln>
            <a:solidFill>
              <a:srgbClr val="DF1F2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6938BE9B-606D-1399-D3CA-57D6060CB3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99306">
            <a:off x="5970461" y="-319363"/>
            <a:ext cx="6033793" cy="7262721"/>
          </a:xfrm>
          <a:prstGeom prst="rect">
            <a:avLst/>
          </a:prstGeom>
        </p:spPr>
      </p:pic>
      <p:sp>
        <p:nvSpPr>
          <p:cNvPr id="17" name="CaixaDeTexto 16">
            <a:extLst>
              <a:ext uri="{FF2B5EF4-FFF2-40B4-BE49-F238E27FC236}">
                <a16:creationId xmlns:a16="http://schemas.microsoft.com/office/drawing/2014/main" id="{1074CB0B-2E79-2629-6CBB-19366375BCCB}"/>
              </a:ext>
            </a:extLst>
          </p:cNvPr>
          <p:cNvSpPr txBox="1"/>
          <p:nvPr/>
        </p:nvSpPr>
        <p:spPr>
          <a:xfrm>
            <a:off x="1705248" y="1560297"/>
            <a:ext cx="3867884" cy="129266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1300">
                <a:latin typeface="Trebuchet MS"/>
                <a:ea typeface="+mn-lt"/>
                <a:cs typeface="+mn-lt"/>
              </a:rPr>
              <a:t>Capture informações estratégicas;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1300">
                <a:latin typeface="Trebuchet MS"/>
                <a:ea typeface="+mn-lt"/>
                <a:cs typeface="+mn-lt"/>
              </a:rPr>
              <a:t>Obtenha dados quantitativos e qualitativos;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1300">
                <a:latin typeface="Trebuchet MS"/>
                <a:ea typeface="+mn-lt"/>
                <a:cs typeface="+mn-lt"/>
              </a:rPr>
              <a:t>Valide produtos, tendências, hábitos</a:t>
            </a:r>
          </a:p>
          <a:p>
            <a:r>
              <a:rPr lang="pt-BR" sz="1300">
                <a:latin typeface="Trebuchet MS"/>
                <a:ea typeface="+mn-lt"/>
                <a:cs typeface="+mn-lt"/>
              </a:rPr>
              <a:t>    ou percepções da marca.</a:t>
            </a:r>
            <a:endParaRPr lang="pt-BR" sz="1300">
              <a:cs typeface="Arial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1300">
                <a:latin typeface="Trebuchet MS"/>
                <a:ea typeface="+mn-lt"/>
                <a:cs typeface="+mn-lt"/>
              </a:rPr>
              <a:t>Gere insights qualificados;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1300">
                <a:latin typeface="Trebuchet MS"/>
                <a:ea typeface="+mn-lt"/>
                <a:cs typeface="+mn-lt"/>
              </a:rPr>
              <a:t>Aumente o engajamento dos participantes.</a:t>
            </a: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FB295FE6-A00D-F70A-D792-8282E0462E2D}"/>
              </a:ext>
            </a:extLst>
          </p:cNvPr>
          <p:cNvSpPr txBox="1"/>
          <p:nvPr/>
        </p:nvSpPr>
        <p:spPr>
          <a:xfrm>
            <a:off x="1705247" y="3425472"/>
            <a:ext cx="6642466" cy="189282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1300">
                <a:latin typeface="Trebuchet MS"/>
                <a:ea typeface="+mn-lt"/>
                <a:cs typeface="+mn-lt"/>
              </a:rPr>
              <a:t>Publicação de 1 (uma) pesquisa no aplicativo oficial do evento;</a:t>
            </a:r>
            <a:endParaRPr lang="pt-BR" sz="1300">
              <a:cs typeface="Arial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1300">
                <a:latin typeface="Trebuchet MS"/>
                <a:ea typeface="+mn-lt"/>
                <a:cs typeface="+mn-lt"/>
              </a:rPr>
              <a:t>1 (um) </a:t>
            </a:r>
            <a:r>
              <a:rPr lang="pt-BR" sz="1300" err="1">
                <a:latin typeface="Trebuchet MS"/>
                <a:ea typeface="+mn-lt"/>
                <a:cs typeface="+mn-lt"/>
              </a:rPr>
              <a:t>Push</a:t>
            </a:r>
            <a:r>
              <a:rPr lang="pt-BR" sz="1300">
                <a:latin typeface="Trebuchet MS"/>
                <a:ea typeface="+mn-lt"/>
                <a:cs typeface="+mn-lt"/>
              </a:rPr>
              <a:t> </a:t>
            </a:r>
            <a:r>
              <a:rPr lang="pt-BR" sz="1300" err="1">
                <a:latin typeface="Trebuchet MS"/>
                <a:ea typeface="+mn-lt"/>
                <a:cs typeface="+mn-lt"/>
              </a:rPr>
              <a:t>Notification</a:t>
            </a:r>
            <a:r>
              <a:rPr lang="pt-BR" sz="1300">
                <a:latin typeface="Trebuchet MS"/>
                <a:ea typeface="+mn-lt"/>
                <a:cs typeface="+mn-lt"/>
              </a:rPr>
              <a:t> para </a:t>
            </a:r>
            <a:r>
              <a:rPr lang="pt-BR" sz="1300" err="1">
                <a:latin typeface="Trebuchet MS"/>
                <a:ea typeface="+mn-lt"/>
                <a:cs typeface="+mn-lt"/>
              </a:rPr>
              <a:t>divulgaçãoda</a:t>
            </a:r>
            <a:r>
              <a:rPr lang="pt-BR" sz="1300">
                <a:latin typeface="Trebuchet MS"/>
                <a:ea typeface="+mn-lt"/>
                <a:cs typeface="+mn-lt"/>
              </a:rPr>
              <a:t> pesquisa;</a:t>
            </a:r>
            <a:endParaRPr lang="pt-BR" sz="1300">
              <a:cs typeface="Arial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1300">
                <a:latin typeface="Trebuchet MS"/>
                <a:ea typeface="+mn-lt"/>
                <a:cs typeface="+mn-lt"/>
              </a:rPr>
              <a:t>1 (um) post no feed do aplicativo para divulgação</a:t>
            </a:r>
            <a:endParaRPr lang="pt-BR" sz="1300">
              <a:latin typeface="Trebuchet MS"/>
              <a:cs typeface="Arial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1300">
                <a:latin typeface="Trebuchet MS"/>
                <a:ea typeface="+mn-lt"/>
                <a:cs typeface="+mn-lt"/>
              </a:rPr>
              <a:t>Questionário personalizado, conforme o briefing</a:t>
            </a:r>
          </a:p>
          <a:p>
            <a:r>
              <a:rPr lang="pt-BR" sz="1300">
                <a:latin typeface="Trebuchet MS"/>
                <a:ea typeface="+mn-lt"/>
                <a:cs typeface="+mn-lt"/>
              </a:rPr>
              <a:t>    </a:t>
            </a:r>
            <a:r>
              <a:rPr lang="pt-BR" sz="1300" err="1">
                <a:latin typeface="Trebuchet MS"/>
                <a:ea typeface="+mn-lt"/>
                <a:cs typeface="+mn-lt"/>
              </a:rPr>
              <a:t>pré</a:t>
            </a:r>
            <a:r>
              <a:rPr lang="pt-BR" sz="1300">
                <a:latin typeface="Trebuchet MS"/>
                <a:ea typeface="+mn-lt"/>
                <a:cs typeface="+mn-lt"/>
              </a:rPr>
              <a:t>-enviado para preenchimento do expositor;</a:t>
            </a:r>
            <a:endParaRPr lang="pt-BR" sz="1300">
              <a:cs typeface="Arial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1300">
                <a:latin typeface="Trebuchet MS"/>
                <a:ea typeface="+mn-lt"/>
                <a:cs typeface="+mn-lt"/>
              </a:rPr>
              <a:t>Disponibilização da pesquisa por 1 (um)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1300">
                <a:latin typeface="Trebuchet MS"/>
                <a:ea typeface="+mn-lt"/>
                <a:cs typeface="+mn-lt"/>
              </a:rPr>
              <a:t>Relatório consolidado com análises quantitativas</a:t>
            </a:r>
            <a:endParaRPr lang="pt-BR" sz="1300">
              <a:latin typeface="Arial"/>
              <a:ea typeface="+mn-lt"/>
              <a:cs typeface="+mn-lt"/>
            </a:endParaRPr>
          </a:p>
          <a:p>
            <a:r>
              <a:rPr lang="pt-BR" sz="1300">
                <a:latin typeface="Trebuchet MS"/>
                <a:ea typeface="+mn-lt"/>
                <a:cs typeface="+mn-lt"/>
              </a:rPr>
              <a:t>    e qualitativas das respostas, sem compartilhamento</a:t>
            </a:r>
            <a:endParaRPr lang="pt-BR" sz="1300">
              <a:latin typeface="Arial"/>
              <a:ea typeface="+mn-lt"/>
              <a:cs typeface="+mn-lt"/>
            </a:endParaRPr>
          </a:p>
          <a:p>
            <a:r>
              <a:rPr lang="pt-BR" sz="1300">
                <a:latin typeface="Trebuchet MS"/>
                <a:ea typeface="+mn-lt"/>
                <a:cs typeface="+mn-lt"/>
              </a:rPr>
              <a:t>    de dados de contato, em conformidade com a LGPD.</a:t>
            </a:r>
            <a:endParaRPr lang="pt-BR" sz="1300">
              <a:cs typeface="Arial"/>
            </a:endParaRPr>
          </a:p>
        </p:txBody>
      </p:sp>
      <p:sp>
        <p:nvSpPr>
          <p:cNvPr id="28" name="CaixaDeTexto 16">
            <a:extLst>
              <a:ext uri="{FF2B5EF4-FFF2-40B4-BE49-F238E27FC236}">
                <a16:creationId xmlns:a16="http://schemas.microsoft.com/office/drawing/2014/main" id="{12856283-C8E4-12CF-6CAF-7329E081736C}"/>
              </a:ext>
            </a:extLst>
          </p:cNvPr>
          <p:cNvSpPr txBox="1"/>
          <p:nvPr/>
        </p:nvSpPr>
        <p:spPr>
          <a:xfrm>
            <a:off x="8926286" y="5602514"/>
            <a:ext cx="2963291" cy="87262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pt-BR" sz="1000" i="1">
                <a:solidFill>
                  <a:schemeClr val="bg1"/>
                </a:solidFill>
                <a:latin typeface="Trebuchet MS"/>
              </a:rPr>
              <a:t>Agendamento: a data e o horário da publicação deve ser definida em conjunto com a organização do evento, respeitando a ordem de contratação, categoria do pacote e a disponibilidade da agenda oficial do aplicativo.</a:t>
            </a:r>
            <a:endParaRPr lang="pt-BR"/>
          </a:p>
        </p:txBody>
      </p:sp>
      <p:grpSp>
        <p:nvGrpSpPr>
          <p:cNvPr id="36" name="Agrupar 35">
            <a:extLst>
              <a:ext uri="{FF2B5EF4-FFF2-40B4-BE49-F238E27FC236}">
                <a16:creationId xmlns:a16="http://schemas.microsoft.com/office/drawing/2014/main" id="{7E72878B-1169-D4FC-878A-8F43E38DE093}"/>
              </a:ext>
            </a:extLst>
          </p:cNvPr>
          <p:cNvGrpSpPr/>
          <p:nvPr/>
        </p:nvGrpSpPr>
        <p:grpSpPr>
          <a:xfrm>
            <a:off x="763766" y="5753814"/>
            <a:ext cx="3595170" cy="723118"/>
            <a:chOff x="763766" y="5753814"/>
            <a:chExt cx="3595170" cy="723118"/>
          </a:xfrm>
        </p:grpSpPr>
        <p:sp>
          <p:nvSpPr>
            <p:cNvPr id="31" name="CaixaDeTexto 30">
              <a:extLst>
                <a:ext uri="{FF2B5EF4-FFF2-40B4-BE49-F238E27FC236}">
                  <a16:creationId xmlns:a16="http://schemas.microsoft.com/office/drawing/2014/main" id="{2EEF1923-7B38-F195-E8B5-E18227A3797D}"/>
                </a:ext>
              </a:extLst>
            </p:cNvPr>
            <p:cNvSpPr txBox="1"/>
            <p:nvPr/>
          </p:nvSpPr>
          <p:spPr>
            <a:xfrm>
              <a:off x="763766" y="5753814"/>
              <a:ext cx="1532545" cy="276999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pt-BR" sz="1200" b="1">
                  <a:solidFill>
                    <a:srgbClr val="DF1F26"/>
                  </a:solidFill>
                  <a:latin typeface="Trebuchet MS"/>
                </a:rPr>
                <a:t>Especificações:</a:t>
              </a:r>
              <a:endParaRPr lang="pt-BR" sz="1200">
                <a:solidFill>
                  <a:srgbClr val="DF1F26"/>
                </a:solidFill>
                <a:latin typeface="Trebuchet MS"/>
              </a:endParaRPr>
            </a:p>
          </p:txBody>
        </p:sp>
        <p:sp>
          <p:nvSpPr>
            <p:cNvPr id="32" name="CaixaDeTexto 31">
              <a:extLst>
                <a:ext uri="{FF2B5EF4-FFF2-40B4-BE49-F238E27FC236}">
                  <a16:creationId xmlns:a16="http://schemas.microsoft.com/office/drawing/2014/main" id="{2F3DAB28-2B56-8E29-54B6-9D691DF0055A}"/>
                </a:ext>
              </a:extLst>
            </p:cNvPr>
            <p:cNvSpPr txBox="1"/>
            <p:nvPr/>
          </p:nvSpPr>
          <p:spPr>
            <a:xfrm>
              <a:off x="1286951" y="6084471"/>
              <a:ext cx="1474004" cy="369332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r>
                <a:rPr lang="pt-BR" sz="900" b="1">
                  <a:latin typeface="Trebuchet MS"/>
                </a:rPr>
                <a:t>Título da pesquisa:</a:t>
              </a:r>
            </a:p>
            <a:p>
              <a:r>
                <a:rPr lang="pt-BR" sz="900">
                  <a:latin typeface="Trebuchet MS"/>
                </a:rPr>
                <a:t>150 caracteres</a:t>
              </a:r>
              <a:endParaRPr lang="pt-BR"/>
            </a:p>
          </p:txBody>
        </p:sp>
        <p:sp>
          <p:nvSpPr>
            <p:cNvPr id="33" name="CaixaDeTexto 32">
              <a:extLst>
                <a:ext uri="{FF2B5EF4-FFF2-40B4-BE49-F238E27FC236}">
                  <a16:creationId xmlns:a16="http://schemas.microsoft.com/office/drawing/2014/main" id="{A18A2793-F4DD-4CBB-6AD5-0022F179E161}"/>
                </a:ext>
              </a:extLst>
            </p:cNvPr>
            <p:cNvSpPr txBox="1"/>
            <p:nvPr/>
          </p:nvSpPr>
          <p:spPr>
            <a:xfrm>
              <a:off x="2805102" y="6107600"/>
              <a:ext cx="1553834" cy="369332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r>
                <a:rPr lang="pt-BR" sz="900" b="1">
                  <a:latin typeface="Trebuchet MS"/>
                </a:rPr>
                <a:t>Questões:</a:t>
              </a:r>
              <a:endParaRPr lang="pt-BR" sz="900">
                <a:latin typeface="Trebuchet MS"/>
              </a:endParaRPr>
            </a:p>
            <a:p>
              <a:r>
                <a:rPr lang="pt-BR" sz="900">
                  <a:latin typeface="Trebuchet MS"/>
                </a:rPr>
                <a:t>No máximo 300 caracteres</a:t>
              </a:r>
              <a:endParaRPr lang="pt-BR"/>
            </a:p>
          </p:txBody>
        </p:sp>
        <p:sp>
          <p:nvSpPr>
            <p:cNvPr id="34" name="Retângulo 33">
              <a:extLst>
                <a:ext uri="{FF2B5EF4-FFF2-40B4-BE49-F238E27FC236}">
                  <a16:creationId xmlns:a16="http://schemas.microsoft.com/office/drawing/2014/main" id="{30CE6F99-E798-D302-1029-BD31A57F6B9F}"/>
                </a:ext>
              </a:extLst>
            </p:cNvPr>
            <p:cNvSpPr/>
            <p:nvPr/>
          </p:nvSpPr>
          <p:spPr>
            <a:xfrm flipH="1">
              <a:off x="2644015" y="6086405"/>
              <a:ext cx="22703" cy="310865"/>
            </a:xfrm>
            <a:prstGeom prst="rect">
              <a:avLst/>
            </a:prstGeom>
            <a:solidFill>
              <a:srgbClr val="E10B1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rgbClr val="000000"/>
                </a:solidFill>
              </a:endParaRPr>
            </a:p>
          </p:txBody>
        </p:sp>
        <p:pic>
          <p:nvPicPr>
            <p:cNvPr id="35" name="Imagem 34">
              <a:extLst>
                <a:ext uri="{FF2B5EF4-FFF2-40B4-BE49-F238E27FC236}">
                  <a16:creationId xmlns:a16="http://schemas.microsoft.com/office/drawing/2014/main" id="{D01C4399-57A2-9D5E-33E1-FA49534DA7D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16202" y="6066518"/>
              <a:ext cx="406854" cy="363763"/>
            </a:xfrm>
            <a:prstGeom prst="rect">
              <a:avLst/>
            </a:prstGeom>
          </p:spPr>
        </p:pic>
      </p:grpSp>
      <p:sp>
        <p:nvSpPr>
          <p:cNvPr id="4" name="CaixaDeTexto 3">
            <a:extLst>
              <a:ext uri="{FF2B5EF4-FFF2-40B4-BE49-F238E27FC236}">
                <a16:creationId xmlns:a16="http://schemas.microsoft.com/office/drawing/2014/main" id="{0CD82F2F-778D-25B7-DA53-5CE30FE5D67B}"/>
              </a:ext>
            </a:extLst>
          </p:cNvPr>
          <p:cNvSpPr txBox="1"/>
          <p:nvPr/>
        </p:nvSpPr>
        <p:spPr>
          <a:xfrm>
            <a:off x="759395" y="414973"/>
            <a:ext cx="5441345" cy="58477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pt-BR" sz="3200" b="1">
                <a:solidFill>
                  <a:srgbClr val="DF1F26"/>
                </a:solidFill>
                <a:latin typeface="Trebuchet MS"/>
                <a:ea typeface="+mn-lt"/>
                <a:cs typeface="+mn-lt"/>
              </a:rPr>
              <a:t>Proposta de mercado: Quiz</a:t>
            </a:r>
            <a:endParaRPr lang="pt-BR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99E3BE5F-0CD5-CD9E-E037-0499F0C26EC5}"/>
              </a:ext>
            </a:extLst>
          </p:cNvPr>
          <p:cNvSpPr/>
          <p:nvPr/>
        </p:nvSpPr>
        <p:spPr>
          <a:xfrm flipH="1">
            <a:off x="743858" y="509209"/>
            <a:ext cx="28121" cy="382512"/>
          </a:xfrm>
          <a:prstGeom prst="rect">
            <a:avLst/>
          </a:prstGeom>
          <a:solidFill>
            <a:srgbClr val="E10B1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122A0B9D-FDA5-15F2-182A-BF0842A74F56}"/>
              </a:ext>
            </a:extLst>
          </p:cNvPr>
          <p:cNvSpPr txBox="1"/>
          <p:nvPr/>
        </p:nvSpPr>
        <p:spPr>
          <a:xfrm>
            <a:off x="1722965" y="3075924"/>
            <a:ext cx="3280833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b="1">
                <a:solidFill>
                  <a:srgbClr val="DF1F26"/>
                </a:solidFill>
                <a:latin typeface="Trebuchet MS"/>
                <a:cs typeface="Arial"/>
              </a:rPr>
              <a:t>O que está incluso:</a:t>
            </a:r>
            <a:endParaRPr lang="pt-BR">
              <a:solidFill>
                <a:srgbClr val="DF1F26"/>
              </a:solidFill>
              <a:cs typeface="Arial"/>
            </a:endParaRPr>
          </a:p>
        </p:txBody>
      </p:sp>
      <p:pic>
        <p:nvPicPr>
          <p:cNvPr id="9" name="Imagem 8" descr="Logotipo&#10;&#10;O conteúdo gerado por IA pode estar incorreto.">
            <a:extLst>
              <a:ext uri="{FF2B5EF4-FFF2-40B4-BE49-F238E27FC236}">
                <a16:creationId xmlns:a16="http://schemas.microsoft.com/office/drawing/2014/main" id="{231C5EE1-7190-3BA4-BDED-1F3437D8DAC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3738" y="3130733"/>
            <a:ext cx="876300" cy="970492"/>
          </a:xfrm>
          <a:prstGeom prst="rect">
            <a:avLst/>
          </a:prstGeom>
        </p:spPr>
      </p:pic>
      <p:sp>
        <p:nvSpPr>
          <p:cNvPr id="13" name="CaixaDeTexto 12">
            <a:extLst>
              <a:ext uri="{FF2B5EF4-FFF2-40B4-BE49-F238E27FC236}">
                <a16:creationId xmlns:a16="http://schemas.microsoft.com/office/drawing/2014/main" id="{BF790505-D505-EE08-1A12-E7FC25ECEF83}"/>
              </a:ext>
            </a:extLst>
          </p:cNvPr>
          <p:cNvSpPr txBox="1"/>
          <p:nvPr/>
        </p:nvSpPr>
        <p:spPr>
          <a:xfrm>
            <a:off x="1715709" y="1228856"/>
            <a:ext cx="3280833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b="1">
                <a:solidFill>
                  <a:srgbClr val="DF1F26"/>
                </a:solidFill>
                <a:latin typeface="Trebuchet MS"/>
                <a:cs typeface="Arial"/>
              </a:rPr>
              <a:t>Benefícios:</a:t>
            </a:r>
          </a:p>
        </p:txBody>
      </p:sp>
      <p:pic>
        <p:nvPicPr>
          <p:cNvPr id="16" name="Imagem 15">
            <a:extLst>
              <a:ext uri="{FF2B5EF4-FFF2-40B4-BE49-F238E27FC236}">
                <a16:creationId xmlns:a16="http://schemas.microsoft.com/office/drawing/2014/main" id="{0EB90028-E1C1-B134-80E8-D6FFDC104E9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4321" y="1296062"/>
            <a:ext cx="866775" cy="970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060504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Agrupar 27">
            <a:extLst>
              <a:ext uri="{FF2B5EF4-FFF2-40B4-BE49-F238E27FC236}">
                <a16:creationId xmlns:a16="http://schemas.microsoft.com/office/drawing/2014/main" id="{A56F6077-5742-3DA3-C5C0-EB84B8A510A0}"/>
              </a:ext>
            </a:extLst>
          </p:cNvPr>
          <p:cNvGrpSpPr/>
          <p:nvPr/>
        </p:nvGrpSpPr>
        <p:grpSpPr>
          <a:xfrm>
            <a:off x="5471279" y="640445"/>
            <a:ext cx="4949371" cy="1339930"/>
            <a:chOff x="2307165" y="850902"/>
            <a:chExt cx="4949371" cy="1339930"/>
          </a:xfrm>
        </p:grpSpPr>
        <p:sp>
          <p:nvSpPr>
            <p:cNvPr id="24" name="CaixaDeTexto 23">
              <a:extLst>
                <a:ext uri="{FF2B5EF4-FFF2-40B4-BE49-F238E27FC236}">
                  <a16:creationId xmlns:a16="http://schemas.microsoft.com/office/drawing/2014/main" id="{38C32DFE-9808-6BCB-F733-B149317475C2}"/>
                </a:ext>
              </a:extLst>
            </p:cNvPr>
            <p:cNvSpPr txBox="1"/>
            <p:nvPr/>
          </p:nvSpPr>
          <p:spPr>
            <a:xfrm>
              <a:off x="2329240" y="850902"/>
              <a:ext cx="2743200" cy="415498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pt-BR" sz="2100">
                  <a:solidFill>
                    <a:schemeClr val="bg1"/>
                  </a:solidFill>
                  <a:latin typeface="Trebuchet MS"/>
                  <a:cs typeface="Arial"/>
                </a:rPr>
                <a:t>PACOTES:</a:t>
              </a:r>
            </a:p>
          </p:txBody>
        </p:sp>
        <p:sp>
          <p:nvSpPr>
            <p:cNvPr id="26" name="CaixaDeTexto 25">
              <a:extLst>
                <a:ext uri="{FF2B5EF4-FFF2-40B4-BE49-F238E27FC236}">
                  <a16:creationId xmlns:a16="http://schemas.microsoft.com/office/drawing/2014/main" id="{A7D53AD0-9AC6-4A43-637F-24A190A6A5B3}"/>
                </a:ext>
              </a:extLst>
            </p:cNvPr>
            <p:cNvSpPr txBox="1"/>
            <p:nvPr/>
          </p:nvSpPr>
          <p:spPr>
            <a:xfrm>
              <a:off x="2307165" y="944337"/>
              <a:ext cx="4949371" cy="1246495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pt-BR" sz="7500" b="1">
                  <a:solidFill>
                    <a:schemeClr val="bg1"/>
                  </a:solidFill>
                  <a:latin typeface="Trebuchet MS"/>
                  <a:cs typeface="Arial"/>
                </a:rPr>
                <a:t>Aplicativo</a:t>
              </a:r>
              <a:endParaRPr lang="pt-BR"/>
            </a:p>
          </p:txBody>
        </p:sp>
      </p:grpSp>
      <p:pic>
        <p:nvPicPr>
          <p:cNvPr id="31" name="Imagem 30" descr="Ícone&#10;&#10;O conteúdo gerado por IA pode estar incorreto.">
            <a:extLst>
              <a:ext uri="{FF2B5EF4-FFF2-40B4-BE49-F238E27FC236}">
                <a16:creationId xmlns:a16="http://schemas.microsoft.com/office/drawing/2014/main" id="{ADDF11C5-694C-3C23-C05F-6F5A5D19C1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6571" y="761773"/>
            <a:ext cx="1182915" cy="1096283"/>
          </a:xfrm>
          <a:prstGeom prst="rect">
            <a:avLst/>
          </a:prstGeom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4357DC39-F0B8-5631-CC83-6C10682C16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111" y="0"/>
            <a:ext cx="3827721" cy="6858000"/>
          </a:xfrm>
          <a:prstGeom prst="rect">
            <a:avLst/>
          </a:prstGeom>
        </p:spPr>
      </p:pic>
      <p:grpSp>
        <p:nvGrpSpPr>
          <p:cNvPr id="36" name="Agrupar 35">
            <a:extLst>
              <a:ext uri="{FF2B5EF4-FFF2-40B4-BE49-F238E27FC236}">
                <a16:creationId xmlns:a16="http://schemas.microsoft.com/office/drawing/2014/main" id="{1EB730D1-B1FC-60AB-515C-271ECCE867E0}"/>
              </a:ext>
            </a:extLst>
          </p:cNvPr>
          <p:cNvGrpSpPr/>
          <p:nvPr/>
        </p:nvGrpSpPr>
        <p:grpSpPr>
          <a:xfrm>
            <a:off x="3922458" y="2169886"/>
            <a:ext cx="2852116" cy="4274457"/>
            <a:chOff x="3196743" y="2169886"/>
            <a:chExt cx="2852116" cy="4274457"/>
          </a:xfrm>
        </p:grpSpPr>
        <p:pic>
          <p:nvPicPr>
            <p:cNvPr id="33" name="Imagem 32">
              <a:extLst>
                <a:ext uri="{FF2B5EF4-FFF2-40B4-BE49-F238E27FC236}">
                  <a16:creationId xmlns:a16="http://schemas.microsoft.com/office/drawing/2014/main" id="{040FE65D-FDF2-2602-8BCA-F94E02E8CBA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196743" y="2169886"/>
              <a:ext cx="2852116" cy="4274457"/>
            </a:xfrm>
            <a:prstGeom prst="rect">
              <a:avLst/>
            </a:prstGeom>
          </p:spPr>
        </p:pic>
        <p:sp>
          <p:nvSpPr>
            <p:cNvPr id="4" name="CaixaDeTexto 3">
              <a:extLst>
                <a:ext uri="{FF2B5EF4-FFF2-40B4-BE49-F238E27FC236}">
                  <a16:creationId xmlns:a16="http://schemas.microsoft.com/office/drawing/2014/main" id="{E701BAB2-F233-AA08-9879-6A4A8B2250C8}"/>
                </a:ext>
              </a:extLst>
            </p:cNvPr>
            <p:cNvSpPr txBox="1"/>
            <p:nvPr/>
          </p:nvSpPr>
          <p:spPr>
            <a:xfrm>
              <a:off x="3815443" y="3175603"/>
              <a:ext cx="1633462" cy="430887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pt-BR" sz="2200" b="1">
                  <a:solidFill>
                    <a:srgbClr val="DF1F26"/>
                  </a:solidFill>
                  <a:latin typeface="Trebuchet MS"/>
                  <a:cs typeface="Arial"/>
                </a:rPr>
                <a:t>Essencial</a:t>
              </a:r>
            </a:p>
          </p:txBody>
        </p:sp>
        <p:pic>
          <p:nvPicPr>
            <p:cNvPr id="7" name="Imagem 6">
              <a:extLst>
                <a:ext uri="{FF2B5EF4-FFF2-40B4-BE49-F238E27FC236}">
                  <a16:creationId xmlns:a16="http://schemas.microsoft.com/office/drawing/2014/main" id="{BEF2C110-FA37-EEE4-A14C-48663E4B0E8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284210" y="2510971"/>
              <a:ext cx="662668" cy="551543"/>
            </a:xfrm>
            <a:prstGeom prst="rect">
              <a:avLst/>
            </a:prstGeom>
          </p:spPr>
        </p:pic>
        <p:sp>
          <p:nvSpPr>
            <p:cNvPr id="11" name="CaixaDeTexto 10">
              <a:extLst>
                <a:ext uri="{FF2B5EF4-FFF2-40B4-BE49-F238E27FC236}">
                  <a16:creationId xmlns:a16="http://schemas.microsoft.com/office/drawing/2014/main" id="{E1D46244-3E04-A00E-8F4E-0C8AA19D743D}"/>
                </a:ext>
              </a:extLst>
            </p:cNvPr>
            <p:cNvSpPr txBox="1"/>
            <p:nvPr/>
          </p:nvSpPr>
          <p:spPr>
            <a:xfrm>
              <a:off x="3748901" y="3665608"/>
              <a:ext cx="1698000" cy="646331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pt-BR" sz="1200">
                  <a:latin typeface="Trebuchet MS"/>
                  <a:ea typeface="+mn-lt"/>
                  <a:cs typeface="+mn-lt"/>
                </a:rPr>
                <a:t>2 </a:t>
              </a:r>
              <a:r>
                <a:rPr lang="pt-BR" sz="1200" err="1">
                  <a:latin typeface="Trebuchet MS"/>
                  <a:ea typeface="+mn-lt"/>
                  <a:cs typeface="+mn-lt"/>
                </a:rPr>
                <a:t>Push</a:t>
              </a:r>
              <a:r>
                <a:rPr lang="pt-BR" sz="1200">
                  <a:latin typeface="Trebuchet MS"/>
                  <a:ea typeface="+mn-lt"/>
                  <a:cs typeface="+mn-lt"/>
                </a:rPr>
                <a:t> </a:t>
              </a:r>
              <a:r>
                <a:rPr lang="pt-BR" sz="1200" err="1">
                  <a:latin typeface="Trebuchet MS"/>
                  <a:ea typeface="+mn-lt"/>
                  <a:cs typeface="+mn-lt"/>
                </a:rPr>
                <a:t>Notification</a:t>
              </a:r>
              <a:endParaRPr lang="pt-BR" sz="1200">
                <a:latin typeface="Trebuchet MS"/>
                <a:ea typeface="+mn-lt"/>
                <a:cs typeface="+mn-lt"/>
              </a:endParaRP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pt-BR" sz="1200">
                  <a:latin typeface="Arial"/>
                  <a:cs typeface="Arial"/>
                </a:rPr>
                <a:t>1 Post no Feed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pt-BR" sz="1200">
                  <a:latin typeface="Arial"/>
                  <a:cs typeface="Arial"/>
                </a:rPr>
                <a:t>Destaque no mapa</a:t>
              </a:r>
            </a:p>
          </p:txBody>
        </p:sp>
        <p:sp>
          <p:nvSpPr>
            <p:cNvPr id="16" name="CaixaDeTexto 15">
              <a:extLst>
                <a:ext uri="{FF2B5EF4-FFF2-40B4-BE49-F238E27FC236}">
                  <a16:creationId xmlns:a16="http://schemas.microsoft.com/office/drawing/2014/main" id="{10A4BB4A-1817-6121-AEAC-87DF07E45D9C}"/>
                </a:ext>
              </a:extLst>
            </p:cNvPr>
            <p:cNvSpPr txBox="1"/>
            <p:nvPr/>
          </p:nvSpPr>
          <p:spPr>
            <a:xfrm>
              <a:off x="3725133" y="5164882"/>
              <a:ext cx="1705429" cy="307777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pPr algn="ctr"/>
              <a:r>
                <a:rPr lang="pt-BR" sz="1400" b="1" i="0" u="none" strike="noStrike" baseline="0">
                  <a:solidFill>
                    <a:srgbClr val="DF1F26"/>
                  </a:solidFill>
                  <a:latin typeface="Trebuchet MS"/>
                </a:rPr>
                <a:t>Investimento</a:t>
              </a:r>
              <a:r>
                <a:rPr lang="pt-BR" sz="1400" b="1" i="0" u="none" strike="noStrike" baseline="0">
                  <a:solidFill>
                    <a:srgbClr val="FF0000"/>
                  </a:solidFill>
                  <a:latin typeface="Trebuchet MS"/>
                </a:rPr>
                <a:t>:</a:t>
              </a:r>
              <a:endParaRPr lang="pt-BR" sz="1400">
                <a:solidFill>
                  <a:srgbClr val="FF0000"/>
                </a:solidFill>
                <a:cs typeface="Arial"/>
              </a:endParaRPr>
            </a:p>
          </p:txBody>
        </p:sp>
      </p:grpSp>
      <p:grpSp>
        <p:nvGrpSpPr>
          <p:cNvPr id="37" name="Agrupar 36">
            <a:extLst>
              <a:ext uri="{FF2B5EF4-FFF2-40B4-BE49-F238E27FC236}">
                <a16:creationId xmlns:a16="http://schemas.microsoft.com/office/drawing/2014/main" id="{0DD79A03-8433-E06F-B718-92137CFB450D}"/>
              </a:ext>
            </a:extLst>
          </p:cNvPr>
          <p:cNvGrpSpPr/>
          <p:nvPr/>
        </p:nvGrpSpPr>
        <p:grpSpPr>
          <a:xfrm>
            <a:off x="6535028" y="2169885"/>
            <a:ext cx="2852116" cy="4274457"/>
            <a:chOff x="6411656" y="2169885"/>
            <a:chExt cx="2852116" cy="4274457"/>
          </a:xfrm>
        </p:grpSpPr>
        <p:pic>
          <p:nvPicPr>
            <p:cNvPr id="34" name="Imagem 33" descr="Forma, Quadrado&#10;&#10;O conteúdo gerado por IA pode estar incorreto.">
              <a:extLst>
                <a:ext uri="{FF2B5EF4-FFF2-40B4-BE49-F238E27FC236}">
                  <a16:creationId xmlns:a16="http://schemas.microsoft.com/office/drawing/2014/main" id="{B93D9211-77AC-80AF-13D4-C0B37BFB6B4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411656" y="2169885"/>
              <a:ext cx="2852116" cy="4274457"/>
            </a:xfrm>
            <a:prstGeom prst="rect">
              <a:avLst/>
            </a:prstGeom>
          </p:spPr>
        </p:pic>
        <p:sp>
          <p:nvSpPr>
            <p:cNvPr id="5" name="CaixaDeTexto 4">
              <a:extLst>
                <a:ext uri="{FF2B5EF4-FFF2-40B4-BE49-F238E27FC236}">
                  <a16:creationId xmlns:a16="http://schemas.microsoft.com/office/drawing/2014/main" id="{30207076-3306-D44E-8E44-F683BBE775FF}"/>
                </a:ext>
              </a:extLst>
            </p:cNvPr>
            <p:cNvSpPr txBox="1"/>
            <p:nvPr/>
          </p:nvSpPr>
          <p:spPr>
            <a:xfrm>
              <a:off x="6914242" y="3175602"/>
              <a:ext cx="1865690" cy="430887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pt-BR" sz="2200" b="1">
                  <a:solidFill>
                    <a:srgbClr val="DF1F26"/>
                  </a:solidFill>
                  <a:latin typeface="Trebuchet MS"/>
                  <a:cs typeface="Arial"/>
                </a:rPr>
                <a:t>Performance</a:t>
              </a:r>
            </a:p>
          </p:txBody>
        </p:sp>
        <p:pic>
          <p:nvPicPr>
            <p:cNvPr id="8" name="Imagem 7">
              <a:extLst>
                <a:ext uri="{FF2B5EF4-FFF2-40B4-BE49-F238E27FC236}">
                  <a16:creationId xmlns:a16="http://schemas.microsoft.com/office/drawing/2014/main" id="{3EF32066-4E4A-D76D-EA76-6326AAD1B96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446282" y="2488293"/>
              <a:ext cx="790122" cy="691243"/>
            </a:xfrm>
            <a:prstGeom prst="rect">
              <a:avLst/>
            </a:prstGeom>
          </p:spPr>
        </p:pic>
        <p:sp>
          <p:nvSpPr>
            <p:cNvPr id="12" name="CaixaDeTexto 11">
              <a:extLst>
                <a:ext uri="{FF2B5EF4-FFF2-40B4-BE49-F238E27FC236}">
                  <a16:creationId xmlns:a16="http://schemas.microsoft.com/office/drawing/2014/main" id="{3896EC7A-196C-6C97-FB7F-58CFDE76E379}"/>
                </a:ext>
              </a:extLst>
            </p:cNvPr>
            <p:cNvSpPr txBox="1"/>
            <p:nvPr/>
          </p:nvSpPr>
          <p:spPr>
            <a:xfrm>
              <a:off x="6963814" y="3665607"/>
              <a:ext cx="1770571" cy="830997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pt-BR" sz="1200">
                  <a:latin typeface="Trebuchet MS"/>
                  <a:ea typeface="+mn-lt"/>
                  <a:cs typeface="+mn-lt"/>
                </a:rPr>
                <a:t>3 </a:t>
              </a:r>
              <a:r>
                <a:rPr lang="pt-BR" sz="1200" err="1">
                  <a:latin typeface="Trebuchet MS"/>
                  <a:ea typeface="+mn-lt"/>
                  <a:cs typeface="+mn-lt"/>
                </a:rPr>
                <a:t>Push</a:t>
              </a:r>
              <a:r>
                <a:rPr lang="pt-BR" sz="1200">
                  <a:latin typeface="Trebuchet MS"/>
                  <a:ea typeface="+mn-lt"/>
                  <a:cs typeface="+mn-lt"/>
                </a:rPr>
                <a:t> </a:t>
              </a:r>
              <a:r>
                <a:rPr lang="pt-BR" sz="1200" err="1">
                  <a:latin typeface="Trebuchet MS"/>
                  <a:ea typeface="+mn-lt"/>
                  <a:cs typeface="+mn-lt"/>
                </a:rPr>
                <a:t>Notifications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pt-BR" sz="1200">
                  <a:latin typeface="Trebuchet MS"/>
                  <a:cs typeface="Arial"/>
                </a:rPr>
                <a:t>2 Posts no Feed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pt-BR" sz="1200">
                  <a:latin typeface="Trebuchet MS"/>
                  <a:cs typeface="Arial"/>
                </a:rPr>
                <a:t>Destaque no mapa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pt-BR" sz="1200">
                  <a:latin typeface="Trebuchet MS"/>
                  <a:cs typeface="Arial"/>
                </a:rPr>
                <a:t>1 Pesquisa interativa</a:t>
              </a:r>
            </a:p>
          </p:txBody>
        </p:sp>
        <p:sp>
          <p:nvSpPr>
            <p:cNvPr id="19" name="CaixaDeTexto 18">
              <a:extLst>
                <a:ext uri="{FF2B5EF4-FFF2-40B4-BE49-F238E27FC236}">
                  <a16:creationId xmlns:a16="http://schemas.microsoft.com/office/drawing/2014/main" id="{32FF0DC1-A9EA-7DDC-103B-E8C74D4A4F16}"/>
                </a:ext>
              </a:extLst>
            </p:cNvPr>
            <p:cNvSpPr txBox="1"/>
            <p:nvPr/>
          </p:nvSpPr>
          <p:spPr>
            <a:xfrm>
              <a:off x="6994372" y="5166539"/>
              <a:ext cx="1705429" cy="307777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pPr algn="ctr"/>
              <a:r>
                <a:rPr lang="pt-BR" sz="1400" b="1" i="0" u="none" strike="noStrike" baseline="0">
                  <a:solidFill>
                    <a:srgbClr val="DF1F26"/>
                  </a:solidFill>
                  <a:latin typeface="Trebuchet MS"/>
                </a:rPr>
                <a:t>Investimento:</a:t>
              </a:r>
              <a:endParaRPr lang="pt-BR" sz="1400">
                <a:solidFill>
                  <a:srgbClr val="DF1F26"/>
                </a:solidFill>
                <a:cs typeface="Arial"/>
              </a:endParaRPr>
            </a:p>
          </p:txBody>
        </p:sp>
      </p:grpSp>
      <p:grpSp>
        <p:nvGrpSpPr>
          <p:cNvPr id="38" name="Agrupar 37">
            <a:extLst>
              <a:ext uri="{FF2B5EF4-FFF2-40B4-BE49-F238E27FC236}">
                <a16:creationId xmlns:a16="http://schemas.microsoft.com/office/drawing/2014/main" id="{766B5DD7-D41F-347F-D774-4C60878DA12B}"/>
              </a:ext>
            </a:extLst>
          </p:cNvPr>
          <p:cNvGrpSpPr/>
          <p:nvPr/>
        </p:nvGrpSpPr>
        <p:grpSpPr>
          <a:xfrm>
            <a:off x="9140341" y="2169884"/>
            <a:ext cx="2852116" cy="4274457"/>
            <a:chOff x="8929884" y="2177141"/>
            <a:chExt cx="2852116" cy="4274457"/>
          </a:xfrm>
        </p:grpSpPr>
        <p:pic>
          <p:nvPicPr>
            <p:cNvPr id="35" name="Imagem 34" descr="Forma, Quadrado&#10;&#10;O conteúdo gerado por IA pode estar incorreto.">
              <a:extLst>
                <a:ext uri="{FF2B5EF4-FFF2-40B4-BE49-F238E27FC236}">
                  <a16:creationId xmlns:a16="http://schemas.microsoft.com/office/drawing/2014/main" id="{F49B4294-377D-F6D4-B407-7CDB9D3EDC1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929884" y="2177141"/>
              <a:ext cx="2852116" cy="4274457"/>
            </a:xfrm>
            <a:prstGeom prst="rect">
              <a:avLst/>
            </a:prstGeom>
          </p:spPr>
        </p:pic>
        <p:sp>
          <p:nvSpPr>
            <p:cNvPr id="6" name="CaixaDeTexto 5">
              <a:extLst>
                <a:ext uri="{FF2B5EF4-FFF2-40B4-BE49-F238E27FC236}">
                  <a16:creationId xmlns:a16="http://schemas.microsoft.com/office/drawing/2014/main" id="{4C6A0161-B064-0C66-BE5A-80BA91AA7D42}"/>
                </a:ext>
              </a:extLst>
            </p:cNvPr>
            <p:cNvSpPr txBox="1"/>
            <p:nvPr/>
          </p:nvSpPr>
          <p:spPr>
            <a:xfrm>
              <a:off x="9403442" y="3175601"/>
              <a:ext cx="1865690" cy="430887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pt-BR" sz="2200" b="1">
                  <a:solidFill>
                    <a:srgbClr val="DF1F26"/>
                  </a:solidFill>
                  <a:latin typeface="Trebuchet MS"/>
                  <a:cs typeface="Arial"/>
                </a:rPr>
                <a:t>Premium</a:t>
              </a:r>
            </a:p>
          </p:txBody>
        </p:sp>
        <p:pic>
          <p:nvPicPr>
            <p:cNvPr id="9" name="Imagem 8">
              <a:extLst>
                <a:ext uri="{FF2B5EF4-FFF2-40B4-BE49-F238E27FC236}">
                  <a16:creationId xmlns:a16="http://schemas.microsoft.com/office/drawing/2014/main" id="{8E0B5A4E-2D7D-2262-9FEE-BB995F7F7BE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0047968" y="2400526"/>
              <a:ext cx="586922" cy="663575"/>
            </a:xfrm>
            <a:prstGeom prst="rect">
              <a:avLst/>
            </a:prstGeom>
          </p:spPr>
        </p:pic>
        <p:sp>
          <p:nvSpPr>
            <p:cNvPr id="13" name="CaixaDeTexto 12">
              <a:extLst>
                <a:ext uri="{FF2B5EF4-FFF2-40B4-BE49-F238E27FC236}">
                  <a16:creationId xmlns:a16="http://schemas.microsoft.com/office/drawing/2014/main" id="{22D7675F-557A-4F47-D0AF-431B000C92C4}"/>
                </a:ext>
              </a:extLst>
            </p:cNvPr>
            <p:cNvSpPr txBox="1"/>
            <p:nvPr/>
          </p:nvSpPr>
          <p:spPr>
            <a:xfrm>
              <a:off x="9358671" y="3665606"/>
              <a:ext cx="1951998" cy="1200329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pt-BR" sz="1200">
                  <a:latin typeface="Trebuchet MS"/>
                  <a:ea typeface="+mn-lt"/>
                  <a:cs typeface="+mn-lt"/>
                </a:rPr>
                <a:t>3 </a:t>
              </a:r>
              <a:r>
                <a:rPr lang="pt-BR" sz="1200" err="1">
                  <a:latin typeface="Trebuchet MS"/>
                  <a:ea typeface="+mn-lt"/>
                  <a:cs typeface="+mn-lt"/>
                </a:rPr>
                <a:t>Push</a:t>
              </a:r>
              <a:r>
                <a:rPr lang="pt-BR" sz="1200">
                  <a:latin typeface="Trebuchet MS"/>
                  <a:ea typeface="+mn-lt"/>
                  <a:cs typeface="+mn-lt"/>
                </a:rPr>
                <a:t> </a:t>
              </a:r>
              <a:r>
                <a:rPr lang="pt-BR" sz="1200" err="1">
                  <a:latin typeface="Trebuchet MS"/>
                  <a:ea typeface="+mn-lt"/>
                  <a:cs typeface="+mn-lt"/>
                </a:rPr>
                <a:t>Notifications</a:t>
              </a:r>
              <a:endParaRPr lang="pt-BR" sz="1200">
                <a:latin typeface="Trebuchet MS"/>
                <a:ea typeface="+mn-lt"/>
                <a:cs typeface="+mn-lt"/>
              </a:endParaRP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pt-BR" sz="1200">
                  <a:latin typeface="Trebuchet MS"/>
                  <a:cs typeface="Arial"/>
                </a:rPr>
                <a:t>3 Posts no Feed </a:t>
              </a:r>
              <a:r>
                <a:rPr lang="pt-BR" sz="800">
                  <a:latin typeface="Trebuchet MS"/>
                  <a:cs typeface="Arial"/>
                </a:rPr>
                <a:t>(1/dia)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pt-BR" sz="1200">
                  <a:latin typeface="Trebuchet MS"/>
                  <a:cs typeface="Arial"/>
                </a:rPr>
                <a:t>1 Vídeo no Feed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pt-BR" sz="1200">
                  <a:latin typeface="Trebuchet MS"/>
                  <a:cs typeface="Arial"/>
                </a:rPr>
                <a:t>1 Pesquisa interativa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pt-BR" sz="1200">
                  <a:latin typeface="Trebuchet MS"/>
                  <a:cs typeface="Arial"/>
                </a:rPr>
                <a:t>Destaque Premium</a:t>
              </a:r>
            </a:p>
            <a:p>
              <a:r>
                <a:rPr lang="pt-BR" sz="1200">
                  <a:latin typeface="Trebuchet MS"/>
                  <a:cs typeface="Arial"/>
                </a:rPr>
                <a:t>    no mapa</a:t>
              </a:r>
            </a:p>
          </p:txBody>
        </p:sp>
        <p:sp>
          <p:nvSpPr>
            <p:cNvPr id="20" name="CaixaDeTexto 19">
              <a:extLst>
                <a:ext uri="{FF2B5EF4-FFF2-40B4-BE49-F238E27FC236}">
                  <a16:creationId xmlns:a16="http://schemas.microsoft.com/office/drawing/2014/main" id="{847C1029-A25D-F454-90FC-D768C08418AA}"/>
                </a:ext>
              </a:extLst>
            </p:cNvPr>
            <p:cNvSpPr txBox="1"/>
            <p:nvPr/>
          </p:nvSpPr>
          <p:spPr>
            <a:xfrm>
              <a:off x="9562493" y="5172138"/>
              <a:ext cx="1705429" cy="307777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pPr algn="ctr"/>
              <a:r>
                <a:rPr lang="pt-BR" sz="1400" b="1" i="0" u="none" strike="noStrike" baseline="0">
                  <a:solidFill>
                    <a:srgbClr val="DF1F26"/>
                  </a:solidFill>
                  <a:latin typeface="Trebuchet MS"/>
                </a:rPr>
                <a:t>Investimento:</a:t>
              </a:r>
              <a:endParaRPr lang="pt-BR" sz="1400">
                <a:solidFill>
                  <a:srgbClr val="DF1F26"/>
                </a:solidFill>
                <a:cs typeface="Arial"/>
              </a:endParaRPr>
            </a:p>
          </p:txBody>
        </p:sp>
      </p:grpSp>
      <p:sp>
        <p:nvSpPr>
          <p:cNvPr id="14" name="Retângulo 13">
            <a:extLst>
              <a:ext uri="{FF2B5EF4-FFF2-40B4-BE49-F238E27FC236}">
                <a16:creationId xmlns:a16="http://schemas.microsoft.com/office/drawing/2014/main" id="{B4D27F41-1E1B-8B14-132F-40A931B6E77E}"/>
              </a:ext>
            </a:extLst>
          </p:cNvPr>
          <p:cNvSpPr/>
          <p:nvPr/>
        </p:nvSpPr>
        <p:spPr>
          <a:xfrm>
            <a:off x="7249582" y="5439833"/>
            <a:ext cx="1428750" cy="349250"/>
          </a:xfrm>
          <a:prstGeom prst="rect">
            <a:avLst/>
          </a:prstGeom>
          <a:solidFill>
            <a:srgbClr val="E10B1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D324BB0C-CBE8-ED0B-1103-9CB45BDB8000}"/>
              </a:ext>
            </a:extLst>
          </p:cNvPr>
          <p:cNvSpPr/>
          <p:nvPr/>
        </p:nvSpPr>
        <p:spPr>
          <a:xfrm>
            <a:off x="7249582" y="5439832"/>
            <a:ext cx="1428750" cy="349250"/>
          </a:xfrm>
          <a:prstGeom prst="rect">
            <a:avLst/>
          </a:prstGeom>
          <a:solidFill>
            <a:srgbClr val="E10B1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551B6D23-1B08-FA7A-DA55-AFBD04D9FE9F}"/>
              </a:ext>
            </a:extLst>
          </p:cNvPr>
          <p:cNvSpPr/>
          <p:nvPr/>
        </p:nvSpPr>
        <p:spPr>
          <a:xfrm>
            <a:off x="9916581" y="5439832"/>
            <a:ext cx="1428750" cy="349250"/>
          </a:xfrm>
          <a:prstGeom prst="rect">
            <a:avLst/>
          </a:prstGeom>
          <a:solidFill>
            <a:srgbClr val="E10B1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5" name="Retângulo 24">
            <a:extLst>
              <a:ext uri="{FF2B5EF4-FFF2-40B4-BE49-F238E27FC236}">
                <a16:creationId xmlns:a16="http://schemas.microsoft.com/office/drawing/2014/main" id="{C3AF1391-B543-4D0C-9CE7-C1B46ADD8C06}"/>
              </a:ext>
            </a:extLst>
          </p:cNvPr>
          <p:cNvSpPr/>
          <p:nvPr/>
        </p:nvSpPr>
        <p:spPr>
          <a:xfrm>
            <a:off x="4603748" y="5439831"/>
            <a:ext cx="1428750" cy="349250"/>
          </a:xfrm>
          <a:prstGeom prst="rect">
            <a:avLst/>
          </a:prstGeom>
          <a:solidFill>
            <a:srgbClr val="E10B1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9" name="CaixaDeTexto 38">
            <a:extLst>
              <a:ext uri="{FF2B5EF4-FFF2-40B4-BE49-F238E27FC236}">
                <a16:creationId xmlns:a16="http://schemas.microsoft.com/office/drawing/2014/main" id="{FFC7C897-D244-8965-0E03-362546DE4970}"/>
              </a:ext>
            </a:extLst>
          </p:cNvPr>
          <p:cNvSpPr txBox="1"/>
          <p:nvPr/>
        </p:nvSpPr>
        <p:spPr>
          <a:xfrm>
            <a:off x="4525130" y="5413526"/>
            <a:ext cx="1652814" cy="41069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t-BR" b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R$ 2.000,00</a:t>
            </a:r>
            <a:r>
              <a:rPr lang="pt-BR" sz="2000" b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 </a:t>
            </a:r>
            <a:endParaRPr lang="pt-BR" sz="2000">
              <a:solidFill>
                <a:schemeClr val="bg1"/>
              </a:solidFill>
              <a:latin typeface="Trebuchet MS"/>
              <a:ea typeface="+mn-lt"/>
              <a:cs typeface="+mn-lt"/>
            </a:endParaRPr>
          </a:p>
        </p:txBody>
      </p:sp>
      <p:sp>
        <p:nvSpPr>
          <p:cNvPr id="40" name="CaixaDeTexto 39">
            <a:extLst>
              <a:ext uri="{FF2B5EF4-FFF2-40B4-BE49-F238E27FC236}">
                <a16:creationId xmlns:a16="http://schemas.microsoft.com/office/drawing/2014/main" id="{5E651732-DEA3-EB08-11C3-8747DEA07774}"/>
              </a:ext>
            </a:extLst>
          </p:cNvPr>
          <p:cNvSpPr txBox="1"/>
          <p:nvPr/>
        </p:nvSpPr>
        <p:spPr>
          <a:xfrm>
            <a:off x="7160380" y="5413526"/>
            <a:ext cx="1652814" cy="41069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t-BR" b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R$ 3.000,00</a:t>
            </a:r>
            <a:r>
              <a:rPr lang="pt-BR" sz="2000" b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 </a:t>
            </a:r>
            <a:endParaRPr lang="pt-BR" sz="2000">
              <a:solidFill>
                <a:schemeClr val="bg1"/>
              </a:solidFill>
              <a:latin typeface="Trebuchet MS"/>
              <a:ea typeface="+mn-lt"/>
              <a:cs typeface="+mn-lt"/>
            </a:endParaRPr>
          </a:p>
        </p:txBody>
      </p:sp>
      <p:sp>
        <p:nvSpPr>
          <p:cNvPr id="42" name="CaixaDeTexto 41">
            <a:extLst>
              <a:ext uri="{FF2B5EF4-FFF2-40B4-BE49-F238E27FC236}">
                <a16:creationId xmlns:a16="http://schemas.microsoft.com/office/drawing/2014/main" id="{E95D6BD8-211E-630F-D3F3-3B99394F0404}"/>
              </a:ext>
            </a:extLst>
          </p:cNvPr>
          <p:cNvSpPr txBox="1"/>
          <p:nvPr/>
        </p:nvSpPr>
        <p:spPr>
          <a:xfrm>
            <a:off x="9837963" y="5434692"/>
            <a:ext cx="1652814" cy="41069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t-BR" b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R$ 5.000,00</a:t>
            </a:r>
            <a:r>
              <a:rPr lang="pt-BR" sz="2000" b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 </a:t>
            </a:r>
            <a:endParaRPr lang="pt-BR" sz="2000">
              <a:solidFill>
                <a:schemeClr val="bg1"/>
              </a:solidFill>
              <a:latin typeface="Trebuchet MS"/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4211819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Shape 128">
          <a:extLst>
            <a:ext uri="{FF2B5EF4-FFF2-40B4-BE49-F238E27FC236}">
              <a16:creationId xmlns:a16="http://schemas.microsoft.com/office/drawing/2014/main" id="{3CA584E5-448C-EFDF-2279-736E34F25A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Forma, Retângulo&#10;&#10;O conteúdo gerado por IA pode estar incorreto.">
            <a:extLst>
              <a:ext uri="{FF2B5EF4-FFF2-40B4-BE49-F238E27FC236}">
                <a16:creationId xmlns:a16="http://schemas.microsoft.com/office/drawing/2014/main" id="{1B7A0CDA-9308-A9D1-533C-9AC80BFCBA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4380" y="3784146"/>
            <a:ext cx="6054725" cy="588736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5B334C9C-8B6D-8628-D64A-FD99FE82D7C9}"/>
              </a:ext>
            </a:extLst>
          </p:cNvPr>
          <p:cNvSpPr txBox="1"/>
          <p:nvPr/>
        </p:nvSpPr>
        <p:spPr>
          <a:xfrm>
            <a:off x="461132" y="3881966"/>
            <a:ext cx="6053664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t-BR" sz="14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Sua marca com mais visibilidade no momento do encontro da indústria!</a:t>
            </a:r>
            <a:endParaRPr lang="pt-BR" sz="1400">
              <a:solidFill>
                <a:schemeClr val="bg1"/>
              </a:solidFill>
              <a:latin typeface="Trebuchet MS"/>
              <a:cs typeface="Arial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A379297B-BB81-010E-8EF2-107F55594550}"/>
              </a:ext>
            </a:extLst>
          </p:cNvPr>
          <p:cNvSpPr txBox="1"/>
          <p:nvPr/>
        </p:nvSpPr>
        <p:spPr>
          <a:xfrm>
            <a:off x="1799469" y="2447473"/>
            <a:ext cx="2743200" cy="43088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pt-BR" sz="2100">
                <a:solidFill>
                  <a:schemeClr val="bg1"/>
                </a:solidFill>
                <a:latin typeface="Trebuchet MS"/>
                <a:cs typeface="Arial"/>
              </a:rPr>
              <a:t>MERCHANDISING: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7D2079D9-DF51-0DE5-2FB8-73D89E2957E4}"/>
              </a:ext>
            </a:extLst>
          </p:cNvPr>
          <p:cNvSpPr txBox="1"/>
          <p:nvPr/>
        </p:nvSpPr>
        <p:spPr>
          <a:xfrm>
            <a:off x="1777394" y="2540908"/>
            <a:ext cx="4949371" cy="124649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pt-BR" sz="7500" b="1" spc="-300">
                <a:solidFill>
                  <a:schemeClr val="bg1"/>
                </a:solidFill>
                <a:latin typeface="Trebuchet MS"/>
                <a:cs typeface="Arial"/>
              </a:rPr>
              <a:t>Pavilhão</a:t>
            </a:r>
            <a:endParaRPr lang="pt-BR" spc="-300"/>
          </a:p>
        </p:txBody>
      </p:sp>
      <p:pic>
        <p:nvPicPr>
          <p:cNvPr id="13" name="Imagem 12" descr="Ícone&#10;&#10;O conteúdo gerado por IA pode estar incorreto.">
            <a:extLst>
              <a:ext uri="{FF2B5EF4-FFF2-40B4-BE49-F238E27FC236}">
                <a16:creationId xmlns:a16="http://schemas.microsoft.com/office/drawing/2014/main" id="{3D1968DB-A6F5-91ED-8E99-1D43E123537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7028" y="2539773"/>
            <a:ext cx="1182915" cy="1096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196878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2B911A9-8019-9DAD-1AA1-995976FAFF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aixaDeTexto 10">
            <a:extLst>
              <a:ext uri="{FF2B5EF4-FFF2-40B4-BE49-F238E27FC236}">
                <a16:creationId xmlns:a16="http://schemas.microsoft.com/office/drawing/2014/main" id="{B7F00D47-885A-1DB4-A4E7-E5AE0CBD4F60}"/>
              </a:ext>
            </a:extLst>
          </p:cNvPr>
          <p:cNvSpPr txBox="1"/>
          <p:nvPr/>
        </p:nvSpPr>
        <p:spPr>
          <a:xfrm>
            <a:off x="545701" y="411784"/>
            <a:ext cx="6628305" cy="107721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pt-BR" sz="3200" b="1">
                <a:solidFill>
                  <a:srgbClr val="DF1F26"/>
                </a:solidFill>
                <a:latin typeface="Trebuchet MS"/>
                <a:ea typeface="+mn-lt"/>
                <a:cs typeface="+mn-lt"/>
              </a:rPr>
              <a:t>Uma audiência que compra e movimenta negócios. </a:t>
            </a:r>
            <a:endParaRPr lang="pt-BR">
              <a:solidFill>
                <a:srgbClr val="DF1F26"/>
              </a:solidFill>
            </a:endParaRPr>
          </a:p>
        </p:txBody>
      </p:sp>
      <p:sp>
        <p:nvSpPr>
          <p:cNvPr id="12" name="Google Shape;130;p25">
            <a:extLst>
              <a:ext uri="{FF2B5EF4-FFF2-40B4-BE49-F238E27FC236}">
                <a16:creationId xmlns:a16="http://schemas.microsoft.com/office/drawing/2014/main" id="{52B23434-B3A8-19B6-98D6-E2AE13E26018}"/>
              </a:ext>
            </a:extLst>
          </p:cNvPr>
          <p:cNvSpPr txBox="1"/>
          <p:nvPr/>
        </p:nvSpPr>
        <p:spPr>
          <a:xfrm>
            <a:off x="7459731" y="641280"/>
            <a:ext cx="4154019" cy="8463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r>
              <a:rPr lang="pt-BR" sz="1300">
                <a:latin typeface="TrebuchetMS-Bold"/>
              </a:rPr>
              <a:t>Mais de 14 mil profissionais participaram da </a:t>
            </a:r>
            <a:r>
              <a:rPr lang="pt-BR" sz="1300" err="1">
                <a:latin typeface="TrebuchetMS-Bold"/>
              </a:rPr>
              <a:t>Anuga</a:t>
            </a:r>
            <a:r>
              <a:rPr lang="pt-BR" sz="1300">
                <a:latin typeface="TrebuchetMS-Bold"/>
              </a:rPr>
              <a:t> </a:t>
            </a:r>
            <a:r>
              <a:rPr lang="pt-BR" sz="1300" err="1">
                <a:latin typeface="TrebuchetMS-Bold"/>
              </a:rPr>
              <a:t>Select</a:t>
            </a:r>
            <a:r>
              <a:rPr lang="pt-BR" sz="1300">
                <a:latin typeface="TrebuchetMS-Bold"/>
              </a:rPr>
              <a:t> </a:t>
            </a:r>
            <a:r>
              <a:rPr lang="pt-BR" sz="1300" err="1">
                <a:latin typeface="TrebuchetMS-Bold"/>
              </a:rPr>
              <a:t>Brazil</a:t>
            </a:r>
            <a:r>
              <a:rPr lang="pt-BR" sz="1300">
                <a:latin typeface="TrebuchetMS-Bold"/>
              </a:rPr>
              <a:t> 2026 em busca de novos produtos, fornecedores e oportunidades de negócios.</a:t>
            </a:r>
          </a:p>
        </p:txBody>
      </p:sp>
      <p:grpSp>
        <p:nvGrpSpPr>
          <p:cNvPr id="4" name="Agrupar 3">
            <a:extLst>
              <a:ext uri="{FF2B5EF4-FFF2-40B4-BE49-F238E27FC236}">
                <a16:creationId xmlns:a16="http://schemas.microsoft.com/office/drawing/2014/main" id="{8D05FC6B-0FB4-2360-68AD-A2A865AF6E62}"/>
              </a:ext>
            </a:extLst>
          </p:cNvPr>
          <p:cNvGrpSpPr/>
          <p:nvPr/>
        </p:nvGrpSpPr>
        <p:grpSpPr>
          <a:xfrm>
            <a:off x="639980" y="3501476"/>
            <a:ext cx="4038077" cy="2585554"/>
            <a:chOff x="7648071" y="3940204"/>
            <a:chExt cx="4038077" cy="2585554"/>
          </a:xfrm>
        </p:grpSpPr>
        <p:sp>
          <p:nvSpPr>
            <p:cNvPr id="28" name="Google Shape;276;p9">
              <a:extLst>
                <a:ext uri="{FF2B5EF4-FFF2-40B4-BE49-F238E27FC236}">
                  <a16:creationId xmlns:a16="http://schemas.microsoft.com/office/drawing/2014/main" id="{18DAF61A-A663-1286-1D30-0AC8C938FCD6}"/>
                </a:ext>
              </a:extLst>
            </p:cNvPr>
            <p:cNvSpPr txBox="1"/>
            <p:nvPr/>
          </p:nvSpPr>
          <p:spPr>
            <a:xfrm>
              <a:off x="7655455" y="3940204"/>
              <a:ext cx="2939832" cy="42551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65840" rIns="0" bIns="0" anchor="t" anchorCtr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84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84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84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84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84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84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84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84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84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7701" marR="5006" lvl="0" indent="0" algn="l" rtl="0">
                <a:lnSpc>
                  <a:spcPct val="754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550"/>
                <a:buFont typeface="Arial"/>
                <a:buNone/>
              </a:pPr>
              <a:r>
                <a:rPr lang="en-US" sz="1546" b="1" i="0" u="none" strike="noStrike" cap="none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Entre as </a:t>
              </a:r>
              <a:r>
                <a:rPr lang="en-US" sz="1546" b="1" i="0" u="none" strike="noStrike" cap="none" err="1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nações</a:t>
              </a:r>
              <a:r>
                <a:rPr lang="en-US" sz="1546" b="1" i="0" u="none" strike="noStrike" cap="none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 </a:t>
              </a:r>
              <a:r>
                <a:rPr lang="en-US" sz="1546" b="1" i="0" u="none" strike="noStrike" cap="none" err="1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que</a:t>
              </a:r>
              <a:r>
                <a:rPr lang="en-US" sz="1546" b="1" i="0" u="none" strike="noStrike" cap="none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 </a:t>
              </a:r>
              <a:r>
                <a:rPr lang="en-US" sz="1546" b="1" i="0" u="none" strike="noStrike" cap="none" err="1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marcaram</a:t>
              </a:r>
              <a:r>
                <a:rPr lang="en-US" sz="1546" b="1" i="0" u="none" strike="noStrike" cap="none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 </a:t>
              </a:r>
              <a:r>
                <a:rPr lang="en-US" sz="1546" b="1" i="0" u="none" strike="noStrike" cap="none" err="1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presença</a:t>
              </a:r>
              <a:r>
                <a:rPr lang="en-US" sz="1546" b="1" i="0" u="none" strike="noStrike" cap="none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, </a:t>
              </a:r>
              <a:r>
                <a:rPr lang="en-US" sz="1546" b="1" i="0" u="none" strike="noStrike" cap="none" err="1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destacam</a:t>
              </a:r>
              <a:r>
                <a:rPr lang="en-US" sz="1546" b="1" i="0" u="none" strike="noStrike" cap="none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-se:</a:t>
              </a:r>
              <a:endParaRPr sz="1546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29" name="Google Shape;277;p9">
              <a:extLst>
                <a:ext uri="{FF2B5EF4-FFF2-40B4-BE49-F238E27FC236}">
                  <a16:creationId xmlns:a16="http://schemas.microsoft.com/office/drawing/2014/main" id="{2AA7E37A-FD22-E416-A62F-EFA6BAE2D3BE}"/>
                </a:ext>
              </a:extLst>
            </p:cNvPr>
            <p:cNvSpPr txBox="1"/>
            <p:nvPr/>
          </p:nvSpPr>
          <p:spPr>
            <a:xfrm>
              <a:off x="8560967" y="5024397"/>
              <a:ext cx="349254" cy="10100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7701" rIns="0" bIns="0" anchor="t" anchorCtr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84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84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84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84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84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84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84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84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84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7701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lang="en-US" sz="606" b="0" i="0" u="none" strike="noStrike" cap="none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Argentina</a:t>
              </a:r>
              <a:endParaRPr sz="606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pic>
          <p:nvPicPr>
            <p:cNvPr id="30" name="Google Shape;278;p9">
              <a:extLst>
                <a:ext uri="{FF2B5EF4-FFF2-40B4-BE49-F238E27FC236}">
                  <a16:creationId xmlns:a16="http://schemas.microsoft.com/office/drawing/2014/main" id="{AA1A2E47-C952-3D80-15C9-1483AA85C73D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8588081" y="4685955"/>
              <a:ext cx="294918" cy="29491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" name="Google Shape;279;p9">
              <a:extLst>
                <a:ext uri="{FF2B5EF4-FFF2-40B4-BE49-F238E27FC236}">
                  <a16:creationId xmlns:a16="http://schemas.microsoft.com/office/drawing/2014/main" id="{F461C05D-3A07-B1A1-8C21-9AEA8F7E6C91}"/>
                </a:ext>
              </a:extLst>
            </p:cNvPr>
            <p:cNvSpPr txBox="1"/>
            <p:nvPr/>
          </p:nvSpPr>
          <p:spPr>
            <a:xfrm>
              <a:off x="9013720" y="5024394"/>
              <a:ext cx="245671" cy="10100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7701" rIns="0" bIns="0" anchor="t" anchorCtr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84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84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84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84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84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84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84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84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84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7701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lang="en-US" sz="606" b="0" i="0" u="none" strike="noStrike" cap="none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Bolívia</a:t>
              </a:r>
              <a:endParaRPr sz="606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pic>
          <p:nvPicPr>
            <p:cNvPr id="32" name="Google Shape;280;p9">
              <a:extLst>
                <a:ext uri="{FF2B5EF4-FFF2-40B4-BE49-F238E27FC236}">
                  <a16:creationId xmlns:a16="http://schemas.microsoft.com/office/drawing/2014/main" id="{E20ED5CE-1F22-06CD-AFF4-F2C2D4D9CCF5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8989042" y="4685955"/>
              <a:ext cx="294924" cy="29491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3" name="Google Shape;281;p9">
              <a:extLst>
                <a:ext uri="{FF2B5EF4-FFF2-40B4-BE49-F238E27FC236}">
                  <a16:creationId xmlns:a16="http://schemas.microsoft.com/office/drawing/2014/main" id="{1F236BA4-82C1-0FBA-3B0D-8E56D658BEB9}"/>
                </a:ext>
              </a:extLst>
            </p:cNvPr>
            <p:cNvSpPr txBox="1"/>
            <p:nvPr/>
          </p:nvSpPr>
          <p:spPr>
            <a:xfrm>
              <a:off x="9445993" y="5024397"/>
              <a:ext cx="190607" cy="10100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7701" rIns="0" bIns="0" anchor="t" anchorCtr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84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84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84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84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84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84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84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84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84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7701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lang="en-US" sz="606" b="0" i="0" u="none" strike="noStrike" cap="none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Chile</a:t>
              </a:r>
              <a:endParaRPr sz="606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pic>
          <p:nvPicPr>
            <p:cNvPr id="34" name="Google Shape;282;p9">
              <a:extLst>
                <a:ext uri="{FF2B5EF4-FFF2-40B4-BE49-F238E27FC236}">
                  <a16:creationId xmlns:a16="http://schemas.microsoft.com/office/drawing/2014/main" id="{B2E38785-2B2D-2F80-D034-F51776F6384D}"/>
                </a:ext>
              </a:extLst>
            </p:cNvPr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9393807" y="4685955"/>
              <a:ext cx="294924" cy="29491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5" name="Google Shape;283;p9">
              <a:extLst>
                <a:ext uri="{FF2B5EF4-FFF2-40B4-BE49-F238E27FC236}">
                  <a16:creationId xmlns:a16="http://schemas.microsoft.com/office/drawing/2014/main" id="{4FCD66F7-0E58-0A91-783A-DC4171F26BC5}"/>
                </a:ext>
              </a:extLst>
            </p:cNvPr>
            <p:cNvSpPr txBox="1"/>
            <p:nvPr/>
          </p:nvSpPr>
          <p:spPr>
            <a:xfrm>
              <a:off x="9772498" y="5024397"/>
              <a:ext cx="336931" cy="10100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7701" rIns="0" bIns="0" anchor="t" anchorCtr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84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84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84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84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84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84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84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84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84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7701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lang="en-US" sz="606" b="0" i="0" u="none" strike="noStrike" cap="none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Colômbia</a:t>
              </a:r>
              <a:endParaRPr sz="606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pic>
          <p:nvPicPr>
            <p:cNvPr id="36" name="Google Shape;284;p9">
              <a:extLst>
                <a:ext uri="{FF2B5EF4-FFF2-40B4-BE49-F238E27FC236}">
                  <a16:creationId xmlns:a16="http://schemas.microsoft.com/office/drawing/2014/main" id="{F9F11FA2-CC29-763C-D89A-DC1774A29CE1}"/>
                </a:ext>
              </a:extLst>
            </p:cNvPr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9793384" y="4685955"/>
              <a:ext cx="294918" cy="29491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7" name="Google Shape;285;p9">
              <a:extLst>
                <a:ext uri="{FF2B5EF4-FFF2-40B4-BE49-F238E27FC236}">
                  <a16:creationId xmlns:a16="http://schemas.microsoft.com/office/drawing/2014/main" id="{A8A6A173-58BF-E3A0-FF4B-FF2DC5C99928}"/>
                </a:ext>
              </a:extLst>
            </p:cNvPr>
            <p:cNvSpPr txBox="1"/>
            <p:nvPr/>
          </p:nvSpPr>
          <p:spPr>
            <a:xfrm>
              <a:off x="10250376" y="5024397"/>
              <a:ext cx="187141" cy="10100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7701" rIns="0" bIns="0" anchor="t" anchorCtr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84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84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84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84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84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84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84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84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84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7701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lang="en-US" sz="606" b="0" i="0" u="none" strike="noStrike" cap="none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Cuba</a:t>
              </a:r>
              <a:endParaRPr sz="606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pic>
          <p:nvPicPr>
            <p:cNvPr id="38" name="Google Shape;286;p9">
              <a:extLst>
                <a:ext uri="{FF2B5EF4-FFF2-40B4-BE49-F238E27FC236}">
                  <a16:creationId xmlns:a16="http://schemas.microsoft.com/office/drawing/2014/main" id="{45F2F718-EBD8-CCC2-725C-C41F1D3CC66F}"/>
                </a:ext>
              </a:extLst>
            </p:cNvPr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10196524" y="4685955"/>
              <a:ext cx="294924" cy="29491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9" name="Google Shape;287;p9">
              <a:extLst>
                <a:ext uri="{FF2B5EF4-FFF2-40B4-BE49-F238E27FC236}">
                  <a16:creationId xmlns:a16="http://schemas.microsoft.com/office/drawing/2014/main" id="{42535172-9C0F-FF7F-D4D8-B70D0623BEBB}"/>
                </a:ext>
              </a:extLst>
            </p:cNvPr>
            <p:cNvSpPr txBox="1"/>
            <p:nvPr/>
          </p:nvSpPr>
          <p:spPr>
            <a:xfrm>
              <a:off x="10994856" y="5024397"/>
              <a:ext cx="313057" cy="10100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7701" rIns="0" bIns="0" anchor="t" anchorCtr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84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84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84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84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84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84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84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84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84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7701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lang="en-US" sz="606" b="0" i="0" u="none" strike="noStrike" cap="none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Paraguai</a:t>
              </a:r>
              <a:endParaRPr sz="606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pic>
          <p:nvPicPr>
            <p:cNvPr id="40" name="Google Shape;288;p9">
              <a:extLst>
                <a:ext uri="{FF2B5EF4-FFF2-40B4-BE49-F238E27FC236}">
                  <a16:creationId xmlns:a16="http://schemas.microsoft.com/office/drawing/2014/main" id="{1269C445-84DC-CF8F-BE83-F3A06113950E}"/>
                </a:ext>
              </a:extLst>
            </p:cNvPr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11003851" y="4685955"/>
              <a:ext cx="294918" cy="29491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1" name="Google Shape;289;p9">
              <a:extLst>
                <a:ext uri="{FF2B5EF4-FFF2-40B4-BE49-F238E27FC236}">
                  <a16:creationId xmlns:a16="http://schemas.microsoft.com/office/drawing/2014/main" id="{1EEA75E4-3FDB-822E-2765-D66AE2806AF8}"/>
                </a:ext>
              </a:extLst>
            </p:cNvPr>
            <p:cNvSpPr txBox="1"/>
            <p:nvPr/>
          </p:nvSpPr>
          <p:spPr>
            <a:xfrm>
              <a:off x="11452358" y="5024397"/>
              <a:ext cx="172894" cy="10100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7701" rIns="0" bIns="0" anchor="t" anchorCtr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84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84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84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84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84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84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84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84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84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7701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lang="en-US" sz="606" b="0" i="0" u="none" strike="noStrike" cap="none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Peru</a:t>
              </a:r>
              <a:endParaRPr sz="606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pic>
          <p:nvPicPr>
            <p:cNvPr id="42" name="Google Shape;290;p9">
              <a:extLst>
                <a:ext uri="{FF2B5EF4-FFF2-40B4-BE49-F238E27FC236}">
                  <a16:creationId xmlns:a16="http://schemas.microsoft.com/office/drawing/2014/main" id="{E2F53BD4-CCD9-6813-BFB1-9D8988FB399C}"/>
                </a:ext>
              </a:extLst>
            </p:cNvPr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11391224" y="4691415"/>
              <a:ext cx="294924" cy="28945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3" name="Google Shape;291;p9">
              <a:extLst>
                <a:ext uri="{FF2B5EF4-FFF2-40B4-BE49-F238E27FC236}">
                  <a16:creationId xmlns:a16="http://schemas.microsoft.com/office/drawing/2014/main" id="{A99C2D63-E4B8-F274-BEDA-7BBFDAEF91CD}"/>
                </a:ext>
              </a:extLst>
            </p:cNvPr>
            <p:cNvSpPr txBox="1"/>
            <p:nvPr/>
          </p:nvSpPr>
          <p:spPr>
            <a:xfrm>
              <a:off x="10605480" y="4980354"/>
              <a:ext cx="274936" cy="2097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23104" rIns="0" bIns="0" anchor="t" anchorCtr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84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84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84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84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84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84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84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84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84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22334" marR="3081" lvl="0" indent="-1501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lang="en-US" sz="606" b="0" i="0" u="none" strike="noStrike" cap="none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Estados Unidos</a:t>
              </a:r>
              <a:endParaRPr sz="606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pic>
          <p:nvPicPr>
            <p:cNvPr id="44" name="Google Shape;292;p9">
              <a:extLst>
                <a:ext uri="{FF2B5EF4-FFF2-40B4-BE49-F238E27FC236}">
                  <a16:creationId xmlns:a16="http://schemas.microsoft.com/office/drawing/2014/main" id="{C7835181-FCC9-C559-643B-745FC86F20B1}"/>
                </a:ext>
              </a:extLst>
            </p:cNvPr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10595371" y="4685054"/>
              <a:ext cx="294918" cy="29491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5" name="Google Shape;293;p9">
              <a:extLst>
                <a:ext uri="{FF2B5EF4-FFF2-40B4-BE49-F238E27FC236}">
                  <a16:creationId xmlns:a16="http://schemas.microsoft.com/office/drawing/2014/main" id="{3F27DDF1-59D1-3BF9-8A2D-18A2272F697F}"/>
                </a:ext>
              </a:extLst>
            </p:cNvPr>
            <p:cNvSpPr txBox="1"/>
            <p:nvPr/>
          </p:nvSpPr>
          <p:spPr>
            <a:xfrm>
              <a:off x="7648072" y="4753507"/>
              <a:ext cx="1089702" cy="24304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9627" rIns="0" bIns="0" anchor="t" anchorCtr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84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84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84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84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84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84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84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84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84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7701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500"/>
                <a:buFont typeface="Arial"/>
                <a:buNone/>
              </a:pPr>
              <a:r>
                <a:rPr lang="en-US" sz="1516" b="1" i="0" u="none" strike="noStrike" cap="none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Américas:</a:t>
              </a:r>
              <a:endParaRPr sz="1516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46" name="Google Shape;294;p9">
              <a:extLst>
                <a:ext uri="{FF2B5EF4-FFF2-40B4-BE49-F238E27FC236}">
                  <a16:creationId xmlns:a16="http://schemas.microsoft.com/office/drawing/2014/main" id="{FA753F38-CB45-9E00-FD2D-A4041F4FB4AC}"/>
                </a:ext>
              </a:extLst>
            </p:cNvPr>
            <p:cNvSpPr txBox="1"/>
            <p:nvPr/>
          </p:nvSpPr>
          <p:spPr>
            <a:xfrm>
              <a:off x="8380894" y="5724506"/>
              <a:ext cx="363477" cy="10114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7701" rIns="0" bIns="0" anchor="t" anchorCtr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84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84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84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84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84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84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84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84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84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7701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lang="en-US" sz="606" b="0" i="0" u="none" strike="noStrike" cap="none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Alemanha</a:t>
              </a:r>
              <a:endParaRPr sz="606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47" name="Google Shape;295;p9">
              <a:extLst>
                <a:ext uri="{FF2B5EF4-FFF2-40B4-BE49-F238E27FC236}">
                  <a16:creationId xmlns:a16="http://schemas.microsoft.com/office/drawing/2014/main" id="{BD64275B-C1D8-287D-8E09-4FEADB53D69E}"/>
                </a:ext>
              </a:extLst>
            </p:cNvPr>
            <p:cNvSpPr txBox="1"/>
            <p:nvPr/>
          </p:nvSpPr>
          <p:spPr>
            <a:xfrm>
              <a:off x="9624394" y="5724505"/>
              <a:ext cx="278787" cy="10100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7701" rIns="0" bIns="0" anchor="t" anchorCtr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84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84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84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84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84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84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84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84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84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7701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lang="en-US" sz="606" b="0" i="0" u="none" strike="noStrike" cap="none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Ucrânia</a:t>
              </a:r>
              <a:endParaRPr sz="606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grpSp>
          <p:nvGrpSpPr>
            <p:cNvPr id="48" name="Google Shape;296;p9">
              <a:extLst>
                <a:ext uri="{FF2B5EF4-FFF2-40B4-BE49-F238E27FC236}">
                  <a16:creationId xmlns:a16="http://schemas.microsoft.com/office/drawing/2014/main" id="{881A7609-CA62-E896-9D2E-B9FE7C93889B}"/>
                </a:ext>
              </a:extLst>
            </p:cNvPr>
            <p:cNvGrpSpPr/>
            <p:nvPr/>
          </p:nvGrpSpPr>
          <p:grpSpPr>
            <a:xfrm>
              <a:off x="8411029" y="5386064"/>
              <a:ext cx="294959" cy="295244"/>
              <a:chOff x="2691624" y="7660258"/>
              <a:chExt cx="486409" cy="486879"/>
            </a:xfrm>
          </p:grpSpPr>
          <p:sp>
            <p:nvSpPr>
              <p:cNvPr id="49" name="Google Shape;297;p9">
                <a:extLst>
                  <a:ext uri="{FF2B5EF4-FFF2-40B4-BE49-F238E27FC236}">
                    <a16:creationId xmlns:a16="http://schemas.microsoft.com/office/drawing/2014/main" id="{2FD592FC-A75C-7DC7-F865-B173CA03BDB5}"/>
                  </a:ext>
                </a:extLst>
              </p:cNvPr>
              <p:cNvSpPr/>
              <p:nvPr/>
            </p:nvSpPr>
            <p:spPr>
              <a:xfrm>
                <a:off x="2691624" y="7660258"/>
                <a:ext cx="486409" cy="486409"/>
              </a:xfrm>
              <a:custGeom>
                <a:avLst/>
                <a:gdLst/>
                <a:ahLst/>
                <a:cxnLst/>
                <a:rect l="l" t="t" r="r" b="b"/>
                <a:pathLst>
                  <a:path w="486410" h="486409" extrusionOk="0">
                    <a:moveTo>
                      <a:pt x="243175" y="0"/>
                    </a:moveTo>
                    <a:lnTo>
                      <a:pt x="194168" y="4940"/>
                    </a:lnTo>
                    <a:lnTo>
                      <a:pt x="148521" y="19108"/>
                    </a:lnTo>
                    <a:lnTo>
                      <a:pt x="107215" y="41528"/>
                    </a:lnTo>
                    <a:lnTo>
                      <a:pt x="71225" y="71220"/>
                    </a:lnTo>
                    <a:lnTo>
                      <a:pt x="41531" y="107207"/>
                    </a:lnTo>
                    <a:lnTo>
                      <a:pt x="19110" y="148513"/>
                    </a:lnTo>
                    <a:lnTo>
                      <a:pt x="4940" y="194158"/>
                    </a:lnTo>
                    <a:lnTo>
                      <a:pt x="0" y="243165"/>
                    </a:lnTo>
                    <a:lnTo>
                      <a:pt x="4940" y="292173"/>
                    </a:lnTo>
                    <a:lnTo>
                      <a:pt x="19110" y="337819"/>
                    </a:lnTo>
                    <a:lnTo>
                      <a:pt x="41531" y="379126"/>
                    </a:lnTo>
                    <a:lnTo>
                      <a:pt x="71225" y="415115"/>
                    </a:lnTo>
                    <a:lnTo>
                      <a:pt x="107215" y="444809"/>
                    </a:lnTo>
                    <a:lnTo>
                      <a:pt x="148521" y="467230"/>
                    </a:lnTo>
                    <a:lnTo>
                      <a:pt x="194168" y="481400"/>
                    </a:lnTo>
                    <a:lnTo>
                      <a:pt x="243175" y="486341"/>
                    </a:lnTo>
                    <a:lnTo>
                      <a:pt x="292183" y="481400"/>
                    </a:lnTo>
                    <a:lnTo>
                      <a:pt x="337828" y="467230"/>
                    </a:lnTo>
                    <a:lnTo>
                      <a:pt x="379133" y="444809"/>
                    </a:lnTo>
                    <a:lnTo>
                      <a:pt x="415120" y="415115"/>
                    </a:lnTo>
                    <a:lnTo>
                      <a:pt x="444813" y="379126"/>
                    </a:lnTo>
                    <a:lnTo>
                      <a:pt x="467232" y="337819"/>
                    </a:lnTo>
                    <a:lnTo>
                      <a:pt x="481401" y="292173"/>
                    </a:lnTo>
                    <a:lnTo>
                      <a:pt x="486341" y="243165"/>
                    </a:lnTo>
                    <a:lnTo>
                      <a:pt x="481401" y="194158"/>
                    </a:lnTo>
                    <a:lnTo>
                      <a:pt x="467232" y="148513"/>
                    </a:lnTo>
                    <a:lnTo>
                      <a:pt x="444813" y="107207"/>
                    </a:lnTo>
                    <a:lnTo>
                      <a:pt x="415120" y="71220"/>
                    </a:lnTo>
                    <a:lnTo>
                      <a:pt x="379133" y="41528"/>
                    </a:lnTo>
                    <a:lnTo>
                      <a:pt x="337828" y="19108"/>
                    </a:lnTo>
                    <a:lnTo>
                      <a:pt x="292183" y="4940"/>
                    </a:lnTo>
                    <a:lnTo>
                      <a:pt x="243175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849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849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849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849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849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849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849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849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849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84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0" name="Google Shape;298;p9">
                <a:extLst>
                  <a:ext uri="{FF2B5EF4-FFF2-40B4-BE49-F238E27FC236}">
                    <a16:creationId xmlns:a16="http://schemas.microsoft.com/office/drawing/2014/main" id="{A4CC19A5-4114-A4D5-50D7-24474BDAFAE7}"/>
                  </a:ext>
                </a:extLst>
              </p:cNvPr>
              <p:cNvSpPr/>
              <p:nvPr/>
            </p:nvSpPr>
            <p:spPr>
              <a:xfrm>
                <a:off x="2691624" y="7823395"/>
                <a:ext cx="486409" cy="323215"/>
              </a:xfrm>
              <a:custGeom>
                <a:avLst/>
                <a:gdLst/>
                <a:ahLst/>
                <a:cxnLst/>
                <a:rect l="l" t="t" r="r" b="b"/>
                <a:pathLst>
                  <a:path w="486410" h="323215" extrusionOk="0">
                    <a:moveTo>
                      <a:pt x="471771" y="0"/>
                    </a:moveTo>
                    <a:lnTo>
                      <a:pt x="14570" y="0"/>
                    </a:lnTo>
                    <a:lnTo>
                      <a:pt x="4940" y="31021"/>
                    </a:lnTo>
                    <a:lnTo>
                      <a:pt x="0" y="80028"/>
                    </a:lnTo>
                    <a:lnTo>
                      <a:pt x="4940" y="129036"/>
                    </a:lnTo>
                    <a:lnTo>
                      <a:pt x="19110" y="174682"/>
                    </a:lnTo>
                    <a:lnTo>
                      <a:pt x="41531" y="215989"/>
                    </a:lnTo>
                    <a:lnTo>
                      <a:pt x="71225" y="251979"/>
                    </a:lnTo>
                    <a:lnTo>
                      <a:pt x="107215" y="281673"/>
                    </a:lnTo>
                    <a:lnTo>
                      <a:pt x="148521" y="304094"/>
                    </a:lnTo>
                    <a:lnTo>
                      <a:pt x="194168" y="318264"/>
                    </a:lnTo>
                    <a:lnTo>
                      <a:pt x="243175" y="323204"/>
                    </a:lnTo>
                    <a:lnTo>
                      <a:pt x="292183" y="318264"/>
                    </a:lnTo>
                    <a:lnTo>
                      <a:pt x="337828" y="304094"/>
                    </a:lnTo>
                    <a:lnTo>
                      <a:pt x="379133" y="281673"/>
                    </a:lnTo>
                    <a:lnTo>
                      <a:pt x="415120" y="251979"/>
                    </a:lnTo>
                    <a:lnTo>
                      <a:pt x="444813" y="215989"/>
                    </a:lnTo>
                    <a:lnTo>
                      <a:pt x="467232" y="174682"/>
                    </a:lnTo>
                    <a:lnTo>
                      <a:pt x="481401" y="129036"/>
                    </a:lnTo>
                    <a:lnTo>
                      <a:pt x="486341" y="80028"/>
                    </a:lnTo>
                    <a:lnTo>
                      <a:pt x="481401" y="31021"/>
                    </a:lnTo>
                    <a:lnTo>
                      <a:pt x="471771" y="0"/>
                    </a:lnTo>
                    <a:close/>
                  </a:path>
                </a:pathLst>
              </a:custGeom>
              <a:solidFill>
                <a:srgbClr val="DD0000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849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849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849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849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849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849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849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849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849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84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" name="Google Shape;299;p9">
                <a:extLst>
                  <a:ext uri="{FF2B5EF4-FFF2-40B4-BE49-F238E27FC236}">
                    <a16:creationId xmlns:a16="http://schemas.microsoft.com/office/drawing/2014/main" id="{B7061858-D411-2631-CB5A-D4B13FA42F7B}"/>
                  </a:ext>
                </a:extLst>
              </p:cNvPr>
              <p:cNvSpPr/>
              <p:nvPr/>
            </p:nvSpPr>
            <p:spPr>
              <a:xfrm>
                <a:off x="2720296" y="8015692"/>
                <a:ext cx="429259" cy="131445"/>
              </a:xfrm>
              <a:custGeom>
                <a:avLst/>
                <a:gdLst/>
                <a:ahLst/>
                <a:cxnLst/>
                <a:rect l="l" t="t" r="r" b="b"/>
                <a:pathLst>
                  <a:path w="429260" h="131445" extrusionOk="0">
                    <a:moveTo>
                      <a:pt x="429000" y="0"/>
                    </a:moveTo>
                    <a:lnTo>
                      <a:pt x="0" y="0"/>
                    </a:lnTo>
                    <a:lnTo>
                      <a:pt x="12859" y="23691"/>
                    </a:lnTo>
                    <a:lnTo>
                      <a:pt x="42553" y="59681"/>
                    </a:lnTo>
                    <a:lnTo>
                      <a:pt x="78543" y="89375"/>
                    </a:lnTo>
                    <a:lnTo>
                      <a:pt x="119850" y="111796"/>
                    </a:lnTo>
                    <a:lnTo>
                      <a:pt x="165496" y="125966"/>
                    </a:lnTo>
                    <a:lnTo>
                      <a:pt x="214504" y="130907"/>
                    </a:lnTo>
                    <a:lnTo>
                      <a:pt x="263511" y="125966"/>
                    </a:lnTo>
                    <a:lnTo>
                      <a:pt x="309156" y="111796"/>
                    </a:lnTo>
                    <a:lnTo>
                      <a:pt x="350461" y="89375"/>
                    </a:lnTo>
                    <a:lnTo>
                      <a:pt x="386449" y="59681"/>
                    </a:lnTo>
                    <a:lnTo>
                      <a:pt x="416141" y="23691"/>
                    </a:lnTo>
                    <a:lnTo>
                      <a:pt x="429000" y="0"/>
                    </a:lnTo>
                    <a:close/>
                  </a:path>
                </a:pathLst>
              </a:custGeom>
              <a:solidFill>
                <a:srgbClr val="FFCE00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849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849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849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849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849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849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849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849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849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84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pic>
          <p:nvPicPr>
            <p:cNvPr id="52" name="Google Shape;300;p9">
              <a:extLst>
                <a:ext uri="{FF2B5EF4-FFF2-40B4-BE49-F238E27FC236}">
                  <a16:creationId xmlns:a16="http://schemas.microsoft.com/office/drawing/2014/main" id="{7D2F3C05-DD6E-95D8-491C-A86548557E63}"/>
                </a:ext>
              </a:extLst>
            </p:cNvPr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8811997" y="5386063"/>
              <a:ext cx="294924" cy="29491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3" name="Google Shape;301;p9">
              <a:extLst>
                <a:ext uri="{FF2B5EF4-FFF2-40B4-BE49-F238E27FC236}">
                  <a16:creationId xmlns:a16="http://schemas.microsoft.com/office/drawing/2014/main" id="{0B13DEC3-CA1B-34BA-5DB0-D08EDA8C9266}"/>
                </a:ext>
              </a:extLst>
            </p:cNvPr>
            <p:cNvSpPr txBox="1"/>
            <p:nvPr/>
          </p:nvSpPr>
          <p:spPr>
            <a:xfrm>
              <a:off x="9187211" y="5682857"/>
              <a:ext cx="353874" cy="2097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23104" rIns="0" bIns="0" anchor="t" anchorCtr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84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84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84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84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84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84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84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84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84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53909" marR="3081" lvl="0" indent="-4659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lang="en-US" sz="606" b="0" i="0" u="none" strike="noStrike" cap="none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República Tcheca</a:t>
              </a:r>
              <a:endParaRPr sz="606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pic>
          <p:nvPicPr>
            <p:cNvPr id="54" name="Google Shape;302;p9">
              <a:extLst>
                <a:ext uri="{FF2B5EF4-FFF2-40B4-BE49-F238E27FC236}">
                  <a16:creationId xmlns:a16="http://schemas.microsoft.com/office/drawing/2014/main" id="{42905F4D-6AF1-0B8E-88FA-1AC269A70CA4}"/>
                </a:ext>
              </a:extLst>
            </p:cNvPr>
            <p:cNvPicPr preferRelativeResize="0"/>
            <p:nvPr/>
          </p:nvPicPr>
          <p:blipFill rotWithShape="1">
            <a:blip r:embed="rId13">
              <a:alphaModFix/>
            </a:blip>
            <a:srcRect/>
            <a:stretch/>
          </p:blipFill>
          <p:spPr>
            <a:xfrm>
              <a:off x="9216763" y="5386063"/>
              <a:ext cx="294924" cy="29491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5" name="Google Shape;303;p9">
              <a:extLst>
                <a:ext uri="{FF2B5EF4-FFF2-40B4-BE49-F238E27FC236}">
                  <a16:creationId xmlns:a16="http://schemas.microsoft.com/office/drawing/2014/main" id="{0132B434-F1FF-AD7A-D38F-E3C3A3F179CC}"/>
                </a:ext>
              </a:extLst>
            </p:cNvPr>
            <p:cNvPicPr preferRelativeResize="0"/>
            <p:nvPr/>
          </p:nvPicPr>
          <p:blipFill rotWithShape="1">
            <a:blip r:embed="rId14">
              <a:alphaModFix/>
            </a:blip>
            <a:srcRect/>
            <a:stretch/>
          </p:blipFill>
          <p:spPr>
            <a:xfrm>
              <a:off x="9616339" y="5386063"/>
              <a:ext cx="294918" cy="29491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6" name="Google Shape;304;p9">
              <a:extLst>
                <a:ext uri="{FF2B5EF4-FFF2-40B4-BE49-F238E27FC236}">
                  <a16:creationId xmlns:a16="http://schemas.microsoft.com/office/drawing/2014/main" id="{C7B8C62E-642B-D687-6629-02D71527C4BE}"/>
                </a:ext>
              </a:extLst>
            </p:cNvPr>
            <p:cNvSpPr txBox="1"/>
            <p:nvPr/>
          </p:nvSpPr>
          <p:spPr>
            <a:xfrm>
              <a:off x="10059950" y="5680460"/>
              <a:ext cx="214481" cy="2097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23104" rIns="0" bIns="0" anchor="t" anchorCtr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84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84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84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84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84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84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84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84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84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7701" marR="3081" lvl="0" indent="269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lang="en-US" sz="606" b="0" i="0" u="none" strike="noStrike" cap="none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Reino Unido</a:t>
              </a:r>
              <a:endParaRPr sz="606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pic>
          <p:nvPicPr>
            <p:cNvPr id="57" name="Google Shape;305;p9">
              <a:extLst>
                <a:ext uri="{FF2B5EF4-FFF2-40B4-BE49-F238E27FC236}">
                  <a16:creationId xmlns:a16="http://schemas.microsoft.com/office/drawing/2014/main" id="{44DFE03C-7928-5F72-4955-F96C2A90D19D}"/>
                </a:ext>
              </a:extLst>
            </p:cNvPr>
            <p:cNvPicPr preferRelativeResize="0"/>
            <p:nvPr/>
          </p:nvPicPr>
          <p:blipFill rotWithShape="1">
            <a:blip r:embed="rId15">
              <a:alphaModFix/>
            </a:blip>
            <a:srcRect/>
            <a:stretch/>
          </p:blipFill>
          <p:spPr>
            <a:xfrm>
              <a:off x="10019486" y="5385156"/>
              <a:ext cx="294918" cy="29492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8" name="Google Shape;306;p9">
              <a:extLst>
                <a:ext uri="{FF2B5EF4-FFF2-40B4-BE49-F238E27FC236}">
                  <a16:creationId xmlns:a16="http://schemas.microsoft.com/office/drawing/2014/main" id="{47366A99-3AD1-7D9F-B7BE-FBC0B71859E1}"/>
                </a:ext>
              </a:extLst>
            </p:cNvPr>
            <p:cNvSpPr txBox="1"/>
            <p:nvPr/>
          </p:nvSpPr>
          <p:spPr>
            <a:xfrm>
              <a:off x="7648072" y="5453612"/>
              <a:ext cx="858846" cy="24304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9627" rIns="0" bIns="0" anchor="t" anchorCtr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84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84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84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84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84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84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84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84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84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7701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500"/>
                <a:buFont typeface="Arial"/>
                <a:buNone/>
              </a:pPr>
              <a:r>
                <a:rPr lang="en-US" sz="1516" b="1" i="0" u="none" strike="noStrike" cap="none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Europa:</a:t>
              </a:r>
              <a:endParaRPr sz="1516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59" name="Google Shape;307;p9">
              <a:extLst>
                <a:ext uri="{FF2B5EF4-FFF2-40B4-BE49-F238E27FC236}">
                  <a16:creationId xmlns:a16="http://schemas.microsoft.com/office/drawing/2014/main" id="{62C2DE97-09DF-8505-5CA5-17C40E08505B}"/>
                </a:ext>
              </a:extLst>
            </p:cNvPr>
            <p:cNvSpPr txBox="1"/>
            <p:nvPr/>
          </p:nvSpPr>
          <p:spPr>
            <a:xfrm>
              <a:off x="8972192" y="6424610"/>
              <a:ext cx="208299" cy="10114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7701" rIns="0" bIns="0" anchor="t" anchorCtr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84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84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84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84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84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84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84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84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84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7701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lang="en-US" sz="606" b="0" i="0" u="none" strike="noStrike" cap="none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China</a:t>
              </a:r>
              <a:endParaRPr sz="606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grpSp>
          <p:nvGrpSpPr>
            <p:cNvPr id="60" name="Google Shape;308;p9">
              <a:extLst>
                <a:ext uri="{FF2B5EF4-FFF2-40B4-BE49-F238E27FC236}">
                  <a16:creationId xmlns:a16="http://schemas.microsoft.com/office/drawing/2014/main" id="{C4EEF9CA-8361-DB8B-896E-A2FB69AF7C7C}"/>
                </a:ext>
              </a:extLst>
            </p:cNvPr>
            <p:cNvGrpSpPr/>
            <p:nvPr/>
          </p:nvGrpSpPr>
          <p:grpSpPr>
            <a:xfrm>
              <a:off x="8928932" y="6086166"/>
              <a:ext cx="294959" cy="294959"/>
              <a:chOff x="3290151" y="8814779"/>
              <a:chExt cx="486409" cy="486409"/>
            </a:xfrm>
          </p:grpSpPr>
          <p:sp>
            <p:nvSpPr>
              <p:cNvPr id="61" name="Google Shape;309;p9">
                <a:extLst>
                  <a:ext uri="{FF2B5EF4-FFF2-40B4-BE49-F238E27FC236}">
                    <a16:creationId xmlns:a16="http://schemas.microsoft.com/office/drawing/2014/main" id="{9BC9F438-FA73-047A-A9FD-35F30D251FEF}"/>
                  </a:ext>
                </a:extLst>
              </p:cNvPr>
              <p:cNvSpPr/>
              <p:nvPr/>
            </p:nvSpPr>
            <p:spPr>
              <a:xfrm>
                <a:off x="3290151" y="8814779"/>
                <a:ext cx="486409" cy="486409"/>
              </a:xfrm>
              <a:custGeom>
                <a:avLst/>
                <a:gdLst/>
                <a:ahLst/>
                <a:cxnLst/>
                <a:rect l="l" t="t" r="r" b="b"/>
                <a:pathLst>
                  <a:path w="486410" h="486409" extrusionOk="0">
                    <a:moveTo>
                      <a:pt x="243165" y="0"/>
                    </a:moveTo>
                    <a:lnTo>
                      <a:pt x="194161" y="4940"/>
                    </a:lnTo>
                    <a:lnTo>
                      <a:pt x="148517" y="19110"/>
                    </a:lnTo>
                    <a:lnTo>
                      <a:pt x="107212" y="41531"/>
                    </a:lnTo>
                    <a:lnTo>
                      <a:pt x="71224" y="71225"/>
                    </a:lnTo>
                    <a:lnTo>
                      <a:pt x="41530" y="107215"/>
                    </a:lnTo>
                    <a:lnTo>
                      <a:pt x="19110" y="148521"/>
                    </a:lnTo>
                    <a:lnTo>
                      <a:pt x="4940" y="194168"/>
                    </a:lnTo>
                    <a:lnTo>
                      <a:pt x="0" y="243175"/>
                    </a:lnTo>
                    <a:lnTo>
                      <a:pt x="4940" y="292183"/>
                    </a:lnTo>
                    <a:lnTo>
                      <a:pt x="19110" y="337829"/>
                    </a:lnTo>
                    <a:lnTo>
                      <a:pt x="41530" y="379136"/>
                    </a:lnTo>
                    <a:lnTo>
                      <a:pt x="71224" y="415126"/>
                    </a:lnTo>
                    <a:lnTo>
                      <a:pt x="107212" y="444820"/>
                    </a:lnTo>
                    <a:lnTo>
                      <a:pt x="148517" y="467241"/>
                    </a:lnTo>
                    <a:lnTo>
                      <a:pt x="194161" y="481411"/>
                    </a:lnTo>
                    <a:lnTo>
                      <a:pt x="243165" y="486351"/>
                    </a:lnTo>
                    <a:lnTo>
                      <a:pt x="292173" y="481411"/>
                    </a:lnTo>
                    <a:lnTo>
                      <a:pt x="337819" y="467241"/>
                    </a:lnTo>
                    <a:lnTo>
                      <a:pt x="379126" y="444820"/>
                    </a:lnTo>
                    <a:lnTo>
                      <a:pt x="415115" y="415126"/>
                    </a:lnTo>
                    <a:lnTo>
                      <a:pt x="444809" y="379136"/>
                    </a:lnTo>
                    <a:lnTo>
                      <a:pt x="467230" y="337829"/>
                    </a:lnTo>
                    <a:lnTo>
                      <a:pt x="481400" y="292183"/>
                    </a:lnTo>
                    <a:lnTo>
                      <a:pt x="486341" y="243175"/>
                    </a:lnTo>
                    <a:lnTo>
                      <a:pt x="481400" y="194168"/>
                    </a:lnTo>
                    <a:lnTo>
                      <a:pt x="467230" y="148521"/>
                    </a:lnTo>
                    <a:lnTo>
                      <a:pt x="444809" y="107215"/>
                    </a:lnTo>
                    <a:lnTo>
                      <a:pt x="415115" y="71225"/>
                    </a:lnTo>
                    <a:lnTo>
                      <a:pt x="379126" y="41531"/>
                    </a:lnTo>
                    <a:lnTo>
                      <a:pt x="337819" y="19110"/>
                    </a:lnTo>
                    <a:lnTo>
                      <a:pt x="292173" y="4940"/>
                    </a:lnTo>
                    <a:lnTo>
                      <a:pt x="243165" y="0"/>
                    </a:lnTo>
                    <a:close/>
                  </a:path>
                </a:pathLst>
              </a:custGeom>
              <a:solidFill>
                <a:srgbClr val="ED1C24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849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849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849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849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849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849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849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849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849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84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pic>
            <p:nvPicPr>
              <p:cNvPr id="62" name="Google Shape;310;p9">
                <a:extLst>
                  <a:ext uri="{FF2B5EF4-FFF2-40B4-BE49-F238E27FC236}">
                    <a16:creationId xmlns:a16="http://schemas.microsoft.com/office/drawing/2014/main" id="{30DA3270-DFFE-8C0A-0E29-10C71E163ECA}"/>
                  </a:ext>
                </a:extLst>
              </p:cNvPr>
              <p:cNvPicPr preferRelativeResize="0"/>
              <p:nvPr/>
            </p:nvPicPr>
            <p:blipFill rotWithShape="1">
              <a:blip r:embed="rId16">
                <a:alphaModFix/>
              </a:blip>
              <a:srcRect/>
              <a:stretch/>
            </p:blipFill>
            <p:spPr>
              <a:xfrm>
                <a:off x="3328708" y="8921269"/>
                <a:ext cx="168874" cy="160602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63" name="Google Shape;311;p9">
                <a:extLst>
                  <a:ext uri="{FF2B5EF4-FFF2-40B4-BE49-F238E27FC236}">
                    <a16:creationId xmlns:a16="http://schemas.microsoft.com/office/drawing/2014/main" id="{49786DAF-D5DD-2C3F-6CCF-6FC8CDF8F0C6}"/>
                  </a:ext>
                </a:extLst>
              </p:cNvPr>
              <p:cNvPicPr preferRelativeResize="0"/>
              <p:nvPr/>
            </p:nvPicPr>
            <p:blipFill rotWithShape="1">
              <a:blip r:embed="rId17">
                <a:alphaModFix/>
              </a:blip>
              <a:srcRect/>
              <a:stretch/>
            </p:blipFill>
            <p:spPr>
              <a:xfrm>
                <a:off x="3535739" y="8894035"/>
                <a:ext cx="110724" cy="1155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64" name="Google Shape;312;p9">
                <a:extLst>
                  <a:ext uri="{FF2B5EF4-FFF2-40B4-BE49-F238E27FC236}">
                    <a16:creationId xmlns:a16="http://schemas.microsoft.com/office/drawing/2014/main" id="{EE5504A1-8B3E-83A5-A53A-5BC5E3A7A70B}"/>
                  </a:ext>
                </a:extLst>
              </p:cNvPr>
              <p:cNvPicPr preferRelativeResize="0"/>
              <p:nvPr/>
            </p:nvPicPr>
            <p:blipFill rotWithShape="1">
              <a:blip r:embed="rId18">
                <a:alphaModFix/>
              </a:blip>
              <a:srcRect/>
              <a:stretch/>
            </p:blipFill>
            <p:spPr>
              <a:xfrm>
                <a:off x="3536395" y="9039664"/>
                <a:ext cx="111702" cy="117302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65" name="Google Shape;313;p9">
              <a:extLst>
                <a:ext uri="{FF2B5EF4-FFF2-40B4-BE49-F238E27FC236}">
                  <a16:creationId xmlns:a16="http://schemas.microsoft.com/office/drawing/2014/main" id="{4EB43A8E-F131-5591-87D3-C8650688C7B8}"/>
                </a:ext>
              </a:extLst>
            </p:cNvPr>
            <p:cNvSpPr txBox="1"/>
            <p:nvPr/>
          </p:nvSpPr>
          <p:spPr>
            <a:xfrm>
              <a:off x="9306642" y="6424610"/>
              <a:ext cx="341464" cy="10114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7701" rIns="0" bIns="0" anchor="t" anchorCtr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84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84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84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84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84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84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84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84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84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7701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lang="en-US" sz="606" b="0" i="0" u="none" strike="noStrike" cap="none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Indonésia</a:t>
              </a:r>
              <a:endParaRPr sz="606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pic>
          <p:nvPicPr>
            <p:cNvPr id="66" name="Google Shape;314;p9">
              <a:extLst>
                <a:ext uri="{FF2B5EF4-FFF2-40B4-BE49-F238E27FC236}">
                  <a16:creationId xmlns:a16="http://schemas.microsoft.com/office/drawing/2014/main" id="{D4184826-03D8-CC51-F6C8-81015021C80A}"/>
                </a:ext>
              </a:extLst>
            </p:cNvPr>
            <p:cNvPicPr preferRelativeResize="0"/>
            <p:nvPr/>
          </p:nvPicPr>
          <p:blipFill rotWithShape="1">
            <a:blip r:embed="rId19">
              <a:alphaModFix/>
            </a:blip>
            <a:srcRect/>
            <a:stretch/>
          </p:blipFill>
          <p:spPr>
            <a:xfrm>
              <a:off x="9329893" y="6086166"/>
              <a:ext cx="294924" cy="29492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7" name="Google Shape;315;p9">
              <a:extLst>
                <a:ext uri="{FF2B5EF4-FFF2-40B4-BE49-F238E27FC236}">
                  <a16:creationId xmlns:a16="http://schemas.microsoft.com/office/drawing/2014/main" id="{C572BFC6-F69E-1BA8-B603-E98EA182A299}"/>
                </a:ext>
              </a:extLst>
            </p:cNvPr>
            <p:cNvSpPr txBox="1"/>
            <p:nvPr/>
          </p:nvSpPr>
          <p:spPr>
            <a:xfrm>
              <a:off x="9787397" y="6421544"/>
              <a:ext cx="189925" cy="10114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7701" rIns="0" bIns="0" anchor="t" anchorCtr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84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84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84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84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84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84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84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84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84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7701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lang="en-US" sz="606" b="0" i="0" u="none" strike="noStrike" cap="none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Egito</a:t>
              </a:r>
              <a:endParaRPr sz="606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pic>
          <p:nvPicPr>
            <p:cNvPr id="68" name="Google Shape;316;p9">
              <a:extLst>
                <a:ext uri="{FF2B5EF4-FFF2-40B4-BE49-F238E27FC236}">
                  <a16:creationId xmlns:a16="http://schemas.microsoft.com/office/drawing/2014/main" id="{285FCD14-B74B-52E8-3A7F-2A0A28B39405}"/>
                </a:ext>
              </a:extLst>
            </p:cNvPr>
            <p:cNvPicPr preferRelativeResize="0"/>
            <p:nvPr/>
          </p:nvPicPr>
          <p:blipFill rotWithShape="1">
            <a:blip r:embed="rId20">
              <a:alphaModFix/>
            </a:blip>
            <a:srcRect/>
            <a:stretch/>
          </p:blipFill>
          <p:spPr>
            <a:xfrm>
              <a:off x="9734665" y="6086166"/>
              <a:ext cx="294918" cy="29492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9" name="Google Shape;317;p9">
              <a:extLst>
                <a:ext uri="{FF2B5EF4-FFF2-40B4-BE49-F238E27FC236}">
                  <a16:creationId xmlns:a16="http://schemas.microsoft.com/office/drawing/2014/main" id="{DD908794-7B38-B1F5-A1F8-7B5751A37743}"/>
                </a:ext>
              </a:extLst>
            </p:cNvPr>
            <p:cNvSpPr txBox="1"/>
            <p:nvPr/>
          </p:nvSpPr>
          <p:spPr>
            <a:xfrm>
              <a:off x="10119323" y="6424610"/>
              <a:ext cx="324546" cy="10114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7701" rIns="0" bIns="0" anchor="t" anchorCtr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84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84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84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84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84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84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84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84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84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7701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lang="en-US" sz="606" b="0" i="0" u="none" strike="noStrike" cap="none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Tanzânia</a:t>
              </a:r>
              <a:endParaRPr sz="606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pic>
          <p:nvPicPr>
            <p:cNvPr id="70" name="Google Shape;318;p9">
              <a:extLst>
                <a:ext uri="{FF2B5EF4-FFF2-40B4-BE49-F238E27FC236}">
                  <a16:creationId xmlns:a16="http://schemas.microsoft.com/office/drawing/2014/main" id="{0796AA56-168C-25BB-C65C-0CB3D2FCAAE6}"/>
                </a:ext>
              </a:extLst>
            </p:cNvPr>
            <p:cNvPicPr preferRelativeResize="0"/>
            <p:nvPr/>
          </p:nvPicPr>
          <p:blipFill rotWithShape="1">
            <a:blip r:embed="rId21">
              <a:alphaModFix/>
            </a:blip>
            <a:srcRect/>
            <a:stretch/>
          </p:blipFill>
          <p:spPr>
            <a:xfrm>
              <a:off x="10134236" y="6086166"/>
              <a:ext cx="294918" cy="29492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1" name="Google Shape;319;p9">
              <a:extLst>
                <a:ext uri="{FF2B5EF4-FFF2-40B4-BE49-F238E27FC236}">
                  <a16:creationId xmlns:a16="http://schemas.microsoft.com/office/drawing/2014/main" id="{F3A73D93-9E36-522C-8C51-5859E895B2D9}"/>
                </a:ext>
              </a:extLst>
            </p:cNvPr>
            <p:cNvSpPr txBox="1"/>
            <p:nvPr/>
          </p:nvSpPr>
          <p:spPr>
            <a:xfrm>
              <a:off x="7648071" y="6153717"/>
              <a:ext cx="1278354" cy="24304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9627" rIns="0" bIns="0" anchor="t" anchorCtr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84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84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84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84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84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84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84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84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84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7701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500"/>
                <a:buFont typeface="Arial"/>
                <a:buNone/>
              </a:pPr>
              <a:r>
                <a:rPr lang="en-US" sz="1516" b="1" i="0" u="none" strike="noStrike" cap="none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Ásia e África:</a:t>
              </a:r>
              <a:endParaRPr sz="1516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118" name="Google Shape;366;p9">
              <a:extLst>
                <a:ext uri="{FF2B5EF4-FFF2-40B4-BE49-F238E27FC236}">
                  <a16:creationId xmlns:a16="http://schemas.microsoft.com/office/drawing/2014/main" id="{F122E127-1CC3-2CE8-2F3D-EE5E15E4C196}"/>
                </a:ext>
              </a:extLst>
            </p:cNvPr>
            <p:cNvSpPr txBox="1"/>
            <p:nvPr/>
          </p:nvSpPr>
          <p:spPr>
            <a:xfrm>
              <a:off x="8818887" y="5728031"/>
              <a:ext cx="293801" cy="10114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7701" rIns="0" bIns="0" anchor="t" anchorCtr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84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84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84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84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84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84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84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84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849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7701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000"/>
                <a:buFont typeface="Arial"/>
                <a:buNone/>
              </a:pPr>
              <a:r>
                <a:rPr lang="en-US" sz="606" b="0" i="0" u="none" strike="noStrike" cap="none">
                  <a:solidFill>
                    <a:schemeClr val="dk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Espanha</a:t>
              </a:r>
              <a:endParaRPr sz="606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</p:grpSp>
      <p:grpSp>
        <p:nvGrpSpPr>
          <p:cNvPr id="8" name="Agrupar 7">
            <a:extLst>
              <a:ext uri="{FF2B5EF4-FFF2-40B4-BE49-F238E27FC236}">
                <a16:creationId xmlns:a16="http://schemas.microsoft.com/office/drawing/2014/main" id="{325F96EA-F3EB-0442-1064-083911EA2D26}"/>
              </a:ext>
            </a:extLst>
          </p:cNvPr>
          <p:cNvGrpSpPr/>
          <p:nvPr/>
        </p:nvGrpSpPr>
        <p:grpSpPr>
          <a:xfrm>
            <a:off x="645646" y="1994204"/>
            <a:ext cx="4550482" cy="1200329"/>
            <a:chOff x="645646" y="2329022"/>
            <a:chExt cx="4550482" cy="1200329"/>
          </a:xfrm>
        </p:grpSpPr>
        <p:sp>
          <p:nvSpPr>
            <p:cNvPr id="23" name="CaixaDeTexto 22">
              <a:extLst>
                <a:ext uri="{FF2B5EF4-FFF2-40B4-BE49-F238E27FC236}">
                  <a16:creationId xmlns:a16="http://schemas.microsoft.com/office/drawing/2014/main" id="{F82D3A5E-ED6D-51F2-1618-BDAB4C74ED59}"/>
                </a:ext>
              </a:extLst>
            </p:cNvPr>
            <p:cNvSpPr txBox="1"/>
            <p:nvPr/>
          </p:nvSpPr>
          <p:spPr>
            <a:xfrm>
              <a:off x="645646" y="2329022"/>
              <a:ext cx="1502483" cy="1200329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r>
                <a:rPr lang="pt-BR" sz="4000" b="1" i="0" u="none" strike="noStrike" baseline="0">
                  <a:solidFill>
                    <a:srgbClr val="000000"/>
                  </a:solidFill>
                  <a:latin typeface="TrebuchetMS-Bold"/>
                </a:rPr>
                <a:t>+ 550</a:t>
              </a:r>
              <a:endParaRPr lang="pt-BR">
                <a:solidFill>
                  <a:srgbClr val="000000"/>
                </a:solidFill>
              </a:endParaRPr>
            </a:p>
            <a:p>
              <a:r>
                <a:rPr lang="pt-BR" sz="1600">
                  <a:latin typeface="TrebuchetMS-Bold"/>
                </a:rPr>
                <a:t>Expositores</a:t>
              </a:r>
            </a:p>
            <a:p>
              <a:pPr algn="l"/>
              <a:r>
                <a:rPr lang="pt-BR" sz="1600">
                  <a:latin typeface="TrebuchetMS-Bold"/>
                </a:rPr>
                <a:t>de 24 países</a:t>
              </a:r>
              <a:endParaRPr lang="pt-BR"/>
            </a:p>
          </p:txBody>
        </p:sp>
        <p:cxnSp>
          <p:nvCxnSpPr>
            <p:cNvPr id="6" name="Conector de Seta Reta 5">
              <a:extLst>
                <a:ext uri="{FF2B5EF4-FFF2-40B4-BE49-F238E27FC236}">
                  <a16:creationId xmlns:a16="http://schemas.microsoft.com/office/drawing/2014/main" id="{B41AF9B0-9AC5-DF1F-7B12-6720302B5489}"/>
                </a:ext>
              </a:extLst>
            </p:cNvPr>
            <p:cNvCxnSpPr/>
            <p:nvPr/>
          </p:nvCxnSpPr>
          <p:spPr>
            <a:xfrm>
              <a:off x="2297545" y="2447635"/>
              <a:ext cx="2310" cy="960582"/>
            </a:xfrm>
            <a:prstGeom prst="straightConnector1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CaixaDeTexto 6">
              <a:extLst>
                <a:ext uri="{FF2B5EF4-FFF2-40B4-BE49-F238E27FC236}">
                  <a16:creationId xmlns:a16="http://schemas.microsoft.com/office/drawing/2014/main" id="{905DB504-823B-A540-07CB-F80359624464}"/>
                </a:ext>
              </a:extLst>
            </p:cNvPr>
            <p:cNvSpPr txBox="1"/>
            <p:nvPr/>
          </p:nvSpPr>
          <p:spPr>
            <a:xfrm>
              <a:off x="2539100" y="2329022"/>
              <a:ext cx="2657028" cy="1200329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r>
                <a:rPr lang="pt-BR" sz="4000" b="1">
                  <a:latin typeface="TrebuchetMS-Bold"/>
                </a:rPr>
                <a:t>74 países</a:t>
              </a:r>
              <a:endParaRPr lang="pt-BR"/>
            </a:p>
            <a:p>
              <a:r>
                <a:rPr lang="pt-BR" sz="1600">
                  <a:latin typeface="TrebuchetMS-Bold"/>
                  <a:ea typeface="+mn-lt"/>
                  <a:cs typeface="+mn-lt"/>
                </a:rPr>
                <a:t>Com presença de visitantes qualificados.</a:t>
              </a:r>
              <a:endParaRPr lang="pt-BR" sz="1600">
                <a:latin typeface="TrebuchetMS-Bold"/>
              </a:endParaRPr>
            </a:p>
          </p:txBody>
        </p:sp>
      </p:grpSp>
      <p:pic>
        <p:nvPicPr>
          <p:cNvPr id="10" name="Imagem 9">
            <a:extLst>
              <a:ext uri="{FF2B5EF4-FFF2-40B4-BE49-F238E27FC236}">
                <a16:creationId xmlns:a16="http://schemas.microsoft.com/office/drawing/2014/main" id="{03E9F65E-48BA-2CC5-1FAB-923DAA4FBFE8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5497945" y="2307359"/>
            <a:ext cx="3539836" cy="3513282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D4DA4B6E-4C78-5B53-ADE8-CCB76B72A09F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9537411" y="2311977"/>
            <a:ext cx="2018723" cy="3111500"/>
          </a:xfrm>
          <a:prstGeom prst="rect">
            <a:avLst/>
          </a:prstGeom>
        </p:spPr>
      </p:pic>
      <p:sp>
        <p:nvSpPr>
          <p:cNvPr id="14" name="Google Shape;130;p25">
            <a:extLst>
              <a:ext uri="{FF2B5EF4-FFF2-40B4-BE49-F238E27FC236}">
                <a16:creationId xmlns:a16="http://schemas.microsoft.com/office/drawing/2014/main" id="{84F988CF-71E3-BC62-CB01-9EA607425926}"/>
              </a:ext>
            </a:extLst>
          </p:cNvPr>
          <p:cNvSpPr txBox="1"/>
          <p:nvPr/>
        </p:nvSpPr>
        <p:spPr>
          <a:xfrm>
            <a:off x="9978337" y="3343934"/>
            <a:ext cx="1517241" cy="384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r>
              <a:rPr lang="pt-BR" sz="900">
                <a:latin typeface="TrebuchetMS-Bold"/>
              </a:rPr>
              <a:t>Food Service</a:t>
            </a:r>
          </a:p>
        </p:txBody>
      </p:sp>
      <p:sp>
        <p:nvSpPr>
          <p:cNvPr id="16" name="Google Shape;130;p25">
            <a:extLst>
              <a:ext uri="{FF2B5EF4-FFF2-40B4-BE49-F238E27FC236}">
                <a16:creationId xmlns:a16="http://schemas.microsoft.com/office/drawing/2014/main" id="{0951C92D-1DFB-8F77-D3CA-951D01B976CF}"/>
              </a:ext>
            </a:extLst>
          </p:cNvPr>
          <p:cNvSpPr txBox="1"/>
          <p:nvPr/>
        </p:nvSpPr>
        <p:spPr>
          <a:xfrm>
            <a:off x="9978337" y="3009115"/>
            <a:ext cx="1690422" cy="384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r>
              <a:rPr lang="pt-BR" sz="900">
                <a:latin typeface="TrebuchetMS-Bold"/>
              </a:rPr>
              <a:t>Supermercadistas / Varejo</a:t>
            </a:r>
          </a:p>
        </p:txBody>
      </p:sp>
      <p:sp>
        <p:nvSpPr>
          <p:cNvPr id="17" name="Google Shape;130;p25">
            <a:extLst>
              <a:ext uri="{FF2B5EF4-FFF2-40B4-BE49-F238E27FC236}">
                <a16:creationId xmlns:a16="http://schemas.microsoft.com/office/drawing/2014/main" id="{3C8B3A03-19E6-FBFC-3297-B1958EAE4DB3}"/>
              </a:ext>
            </a:extLst>
          </p:cNvPr>
          <p:cNvSpPr txBox="1"/>
          <p:nvPr/>
        </p:nvSpPr>
        <p:spPr>
          <a:xfrm>
            <a:off x="9978337" y="3609478"/>
            <a:ext cx="1690422" cy="384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r>
              <a:rPr lang="pt-BR" sz="900">
                <a:latin typeface="TrebuchetMS-Bold"/>
              </a:rPr>
              <a:t>Distribuidores / </a:t>
            </a:r>
            <a:r>
              <a:rPr lang="pt-BR" sz="900" err="1">
                <a:latin typeface="TrebuchetMS-Bold"/>
              </a:rPr>
              <a:t>Atacadist</a:t>
            </a:r>
            <a:r>
              <a:rPr lang="pt-BR" sz="900">
                <a:latin typeface="TrebuchetMS-Bold"/>
              </a:rPr>
              <a:t>as</a:t>
            </a:r>
          </a:p>
        </p:txBody>
      </p:sp>
      <p:sp>
        <p:nvSpPr>
          <p:cNvPr id="18" name="Google Shape;130;p25">
            <a:extLst>
              <a:ext uri="{FF2B5EF4-FFF2-40B4-BE49-F238E27FC236}">
                <a16:creationId xmlns:a16="http://schemas.microsoft.com/office/drawing/2014/main" id="{183CCEBA-FC8C-9445-2938-AFA75746BA7B}"/>
              </a:ext>
            </a:extLst>
          </p:cNvPr>
          <p:cNvSpPr txBox="1"/>
          <p:nvPr/>
        </p:nvSpPr>
        <p:spPr>
          <a:xfrm>
            <a:off x="9978337" y="3955842"/>
            <a:ext cx="1690422" cy="384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r>
              <a:rPr lang="pt-BR" sz="900">
                <a:latin typeface="TrebuchetMS-Bold"/>
              </a:rPr>
              <a:t>Hotelaria</a:t>
            </a:r>
          </a:p>
        </p:txBody>
      </p:sp>
      <p:sp>
        <p:nvSpPr>
          <p:cNvPr id="20" name="Google Shape;130;p25">
            <a:extLst>
              <a:ext uri="{FF2B5EF4-FFF2-40B4-BE49-F238E27FC236}">
                <a16:creationId xmlns:a16="http://schemas.microsoft.com/office/drawing/2014/main" id="{9646EA9D-BD35-7F1C-4ABB-B155750F5192}"/>
              </a:ext>
            </a:extLst>
          </p:cNvPr>
          <p:cNvSpPr txBox="1"/>
          <p:nvPr/>
        </p:nvSpPr>
        <p:spPr>
          <a:xfrm>
            <a:off x="9978337" y="4267568"/>
            <a:ext cx="1690422" cy="384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r>
              <a:rPr lang="pt-BR" sz="900">
                <a:latin typeface="TrebuchetMS-Bold"/>
              </a:rPr>
              <a:t>Importadores</a:t>
            </a:r>
          </a:p>
        </p:txBody>
      </p:sp>
      <p:sp>
        <p:nvSpPr>
          <p:cNvPr id="21" name="Google Shape;130;p25">
            <a:extLst>
              <a:ext uri="{FF2B5EF4-FFF2-40B4-BE49-F238E27FC236}">
                <a16:creationId xmlns:a16="http://schemas.microsoft.com/office/drawing/2014/main" id="{E05A653D-ABD1-3DC3-BA1B-62447410F077}"/>
              </a:ext>
            </a:extLst>
          </p:cNvPr>
          <p:cNvSpPr txBox="1"/>
          <p:nvPr/>
        </p:nvSpPr>
        <p:spPr>
          <a:xfrm>
            <a:off x="9978337" y="4556204"/>
            <a:ext cx="1690422" cy="384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r>
              <a:rPr lang="pt-BR" sz="900">
                <a:latin typeface="TrebuchetMS-Bold"/>
              </a:rPr>
              <a:t>Refeições Coletivas</a:t>
            </a:r>
          </a:p>
        </p:txBody>
      </p:sp>
      <p:sp>
        <p:nvSpPr>
          <p:cNvPr id="22" name="Google Shape;130;p25">
            <a:extLst>
              <a:ext uri="{FF2B5EF4-FFF2-40B4-BE49-F238E27FC236}">
                <a16:creationId xmlns:a16="http://schemas.microsoft.com/office/drawing/2014/main" id="{ACC0232C-63DF-759E-BEB8-A780FACE5C6D}"/>
              </a:ext>
            </a:extLst>
          </p:cNvPr>
          <p:cNvSpPr txBox="1"/>
          <p:nvPr/>
        </p:nvSpPr>
        <p:spPr>
          <a:xfrm>
            <a:off x="9978337" y="4891022"/>
            <a:ext cx="1690422" cy="384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r>
              <a:rPr lang="pt-BR" sz="900">
                <a:latin typeface="TrebuchetMS-Bold"/>
              </a:rPr>
              <a:t>Indústria de A&amp;B</a:t>
            </a:r>
          </a:p>
        </p:txBody>
      </p:sp>
      <p:sp>
        <p:nvSpPr>
          <p:cNvPr id="24" name="Google Shape;130;p25">
            <a:extLst>
              <a:ext uri="{FF2B5EF4-FFF2-40B4-BE49-F238E27FC236}">
                <a16:creationId xmlns:a16="http://schemas.microsoft.com/office/drawing/2014/main" id="{9211EC47-C0BA-73EF-03A9-DA243341950D}"/>
              </a:ext>
            </a:extLst>
          </p:cNvPr>
          <p:cNvSpPr txBox="1"/>
          <p:nvPr/>
        </p:nvSpPr>
        <p:spPr>
          <a:xfrm>
            <a:off x="9978337" y="5179658"/>
            <a:ext cx="1690422" cy="384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r>
              <a:rPr lang="pt-BR" sz="900">
                <a:latin typeface="TrebuchetMS-Bold"/>
              </a:rPr>
              <a:t>Outros</a:t>
            </a:r>
          </a:p>
        </p:txBody>
      </p:sp>
    </p:spTree>
    <p:extLst>
      <p:ext uri="{BB962C8B-B14F-4D97-AF65-F5344CB8AC3E}">
        <p14:creationId xmlns:p14="http://schemas.microsoft.com/office/powerpoint/2010/main" val="3441215021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/>
          <a:stretch>
            <a:fillRect/>
          </a:stretch>
        </a:blipFill>
        <a:effectLst/>
      </p:bgPr>
    </p:bg>
    <p:spTree>
      <p:nvGrpSpPr>
        <p:cNvPr id="1" name="Shape 128">
          <a:extLst>
            <a:ext uri="{FF2B5EF4-FFF2-40B4-BE49-F238E27FC236}">
              <a16:creationId xmlns:a16="http://schemas.microsoft.com/office/drawing/2014/main" id="{BFBD37F2-C210-4493-7EBF-123889981A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aixaDeTexto 12">
            <a:extLst>
              <a:ext uri="{FF2B5EF4-FFF2-40B4-BE49-F238E27FC236}">
                <a16:creationId xmlns:a16="http://schemas.microsoft.com/office/drawing/2014/main" id="{E491C039-2214-22C3-9F3D-8F0AB2ED5D9F}"/>
              </a:ext>
            </a:extLst>
          </p:cNvPr>
          <p:cNvSpPr txBox="1"/>
          <p:nvPr/>
        </p:nvSpPr>
        <p:spPr>
          <a:xfrm>
            <a:off x="1587499" y="1589606"/>
            <a:ext cx="3280833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b="1">
                <a:solidFill>
                  <a:srgbClr val="DF1F26"/>
                </a:solidFill>
                <a:latin typeface="Trebuchet MS"/>
                <a:ea typeface="+mn-lt"/>
                <a:cs typeface="+mn-lt"/>
              </a:rPr>
              <a:t>Por que investir?</a:t>
            </a:r>
            <a:endParaRPr lang="pt-BR" b="1">
              <a:solidFill>
                <a:srgbClr val="DF1F26"/>
              </a:solidFill>
              <a:latin typeface="Trebuchet MS"/>
            </a:endParaRP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1E347E0F-A7D1-686A-D512-66103E52A050}"/>
              </a:ext>
            </a:extLst>
          </p:cNvPr>
          <p:cNvSpPr txBox="1"/>
          <p:nvPr/>
        </p:nvSpPr>
        <p:spPr>
          <a:xfrm>
            <a:off x="1416563" y="1954343"/>
            <a:ext cx="4669668" cy="209288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342900" indent="-171450">
              <a:lnSpc>
                <a:spcPts val="1300"/>
              </a:lnSpc>
              <a:buFont typeface="Arial" panose="020B0604020202020204" pitchFamily="34" charset="0"/>
              <a:buChar char="•"/>
            </a:pPr>
            <a:r>
              <a:rPr lang="pt-BR" sz="1200" b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Visibilidade máxima</a:t>
            </a:r>
            <a:br>
              <a:rPr lang="pt-BR" sz="1200">
                <a:solidFill>
                  <a:schemeClr val="bg1"/>
                </a:solidFill>
                <a:latin typeface="Trebuchet MS"/>
                <a:ea typeface="+mn-lt"/>
                <a:cs typeface="+mn-lt"/>
              </a:rPr>
            </a:br>
            <a:r>
              <a:rPr lang="pt-BR" sz="12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Seu banner lá no alto, visto de qualquer ponto do pavilhão;</a:t>
            </a:r>
            <a:br>
              <a:rPr lang="pt-BR" sz="1200">
                <a:solidFill>
                  <a:schemeClr val="bg1"/>
                </a:solidFill>
                <a:latin typeface="Trebuchet MS"/>
                <a:ea typeface="+mn-lt"/>
                <a:cs typeface="+mn-lt"/>
              </a:rPr>
            </a:br>
            <a:endParaRPr lang="pt-BR">
              <a:solidFill>
                <a:schemeClr val="bg1"/>
              </a:solidFill>
            </a:endParaRPr>
          </a:p>
          <a:p>
            <a:pPr marL="342900" indent="-171450">
              <a:lnSpc>
                <a:spcPts val="1300"/>
              </a:lnSpc>
              <a:buFont typeface="Arial" panose="020B0604020202020204" pitchFamily="34" charset="0"/>
              <a:buChar char="•"/>
            </a:pPr>
            <a:r>
              <a:rPr lang="pt-BR" sz="1200" b="1">
                <a:solidFill>
                  <a:schemeClr val="bg1"/>
                </a:solidFill>
                <a:latin typeface="Trebuchet MS"/>
              </a:rPr>
              <a:t>Direciona fluxo</a:t>
            </a:r>
            <a:br>
              <a:rPr lang="pt-BR" sz="1200">
                <a:solidFill>
                  <a:schemeClr val="bg1"/>
                </a:solidFill>
                <a:latin typeface="Trebuchet MS"/>
              </a:rPr>
            </a:br>
            <a:r>
              <a:rPr lang="pt-BR" sz="1200">
                <a:solidFill>
                  <a:schemeClr val="bg1"/>
                </a:solidFill>
                <a:latin typeface="Trebuchet MS"/>
              </a:rPr>
              <a:t>Atrai visitantes direto pro seu estande;</a:t>
            </a:r>
            <a:br>
              <a:rPr lang="pt-BR" sz="1200">
                <a:solidFill>
                  <a:schemeClr val="bg1"/>
                </a:solidFill>
                <a:latin typeface="Trebuchet MS"/>
              </a:rPr>
            </a:br>
            <a:endParaRPr lang="pt-BR">
              <a:solidFill>
                <a:schemeClr val="bg1"/>
              </a:solidFill>
            </a:endParaRPr>
          </a:p>
          <a:p>
            <a:pPr marL="342900" indent="-171450">
              <a:lnSpc>
                <a:spcPts val="1300"/>
              </a:lnSpc>
              <a:buFont typeface="Arial" panose="020B0604020202020204" pitchFamily="34" charset="0"/>
              <a:buChar char="•"/>
            </a:pPr>
            <a:r>
              <a:rPr lang="pt-BR" sz="1200" b="1">
                <a:solidFill>
                  <a:schemeClr val="bg1"/>
                </a:solidFill>
                <a:latin typeface="Trebuchet MS"/>
              </a:rPr>
              <a:t>Exclusividade</a:t>
            </a:r>
            <a:br>
              <a:rPr lang="pt-BR" sz="1200">
                <a:solidFill>
                  <a:schemeClr val="bg1"/>
                </a:solidFill>
                <a:latin typeface="Trebuchet MS"/>
              </a:rPr>
            </a:br>
            <a:r>
              <a:rPr lang="pt-BR" sz="1200">
                <a:solidFill>
                  <a:schemeClr val="bg1"/>
                </a:solidFill>
                <a:latin typeface="Trebuchet MS"/>
              </a:rPr>
              <a:t>Uma vitrine gigante só pra sua marca;</a:t>
            </a:r>
            <a:br>
              <a:rPr lang="pt-BR" sz="1200">
                <a:solidFill>
                  <a:schemeClr val="bg1"/>
                </a:solidFill>
                <a:latin typeface="Trebuchet MS"/>
              </a:rPr>
            </a:br>
            <a:endParaRPr lang="pt-BR">
              <a:solidFill>
                <a:schemeClr val="bg1"/>
              </a:solidFill>
            </a:endParaRPr>
          </a:p>
          <a:p>
            <a:pPr marL="342900" indent="-171450">
              <a:lnSpc>
                <a:spcPts val="1300"/>
              </a:lnSpc>
              <a:buFont typeface="Arial" panose="020B0604020202020204" pitchFamily="34" charset="0"/>
              <a:buChar char="•"/>
            </a:pPr>
            <a:r>
              <a:rPr lang="pt-BR" sz="1200" b="1" err="1">
                <a:solidFill>
                  <a:schemeClr val="bg1"/>
                </a:solidFill>
                <a:latin typeface="Trebuchet MS"/>
              </a:rPr>
              <a:t>Impaco</a:t>
            </a:r>
            <a:r>
              <a:rPr lang="pt-BR" sz="1200" b="1">
                <a:solidFill>
                  <a:schemeClr val="bg1"/>
                </a:solidFill>
                <a:latin typeface="Trebuchet MS"/>
              </a:rPr>
              <a:t> visual</a:t>
            </a:r>
            <a:br>
              <a:rPr lang="pt-BR" sz="1200">
                <a:solidFill>
                  <a:schemeClr val="bg1"/>
                </a:solidFill>
                <a:latin typeface="Trebuchet MS"/>
              </a:rPr>
            </a:br>
            <a:r>
              <a:rPr lang="pt-BR" sz="1200">
                <a:solidFill>
                  <a:schemeClr val="bg1"/>
                </a:solidFill>
                <a:latin typeface="Trebuchet MS"/>
              </a:rPr>
              <a:t>Lona dupla face, impressa em alta qualidade.</a:t>
            </a:r>
            <a:endParaRPr lang="pt-BR">
              <a:solidFill>
                <a:schemeClr val="bg1"/>
              </a:solidFill>
            </a:endParaRPr>
          </a:p>
          <a:p>
            <a:pPr marL="171450" indent="-171450">
              <a:lnSpc>
                <a:spcPts val="1300"/>
              </a:lnSpc>
              <a:buFont typeface="Arial" panose="020B0604020202020204" pitchFamily="34" charset="0"/>
              <a:buChar char="•"/>
            </a:pPr>
            <a:endParaRPr lang="pt-BR" sz="1200">
              <a:latin typeface="Trebuchet MS"/>
            </a:endParaRPr>
          </a:p>
        </p:txBody>
      </p:sp>
      <p:grpSp>
        <p:nvGrpSpPr>
          <p:cNvPr id="22" name="Agrupar 21">
            <a:extLst>
              <a:ext uri="{FF2B5EF4-FFF2-40B4-BE49-F238E27FC236}">
                <a16:creationId xmlns:a16="http://schemas.microsoft.com/office/drawing/2014/main" id="{D6373F07-C88A-73F6-5AFD-889E5B52D908}"/>
              </a:ext>
            </a:extLst>
          </p:cNvPr>
          <p:cNvGrpSpPr/>
          <p:nvPr/>
        </p:nvGrpSpPr>
        <p:grpSpPr>
          <a:xfrm>
            <a:off x="1607342" y="4098907"/>
            <a:ext cx="2840428" cy="723118"/>
            <a:chOff x="691194" y="4592671"/>
            <a:chExt cx="2840428" cy="723118"/>
          </a:xfrm>
        </p:grpSpPr>
        <p:sp>
          <p:nvSpPr>
            <p:cNvPr id="17" name="CaixaDeTexto 16">
              <a:extLst>
                <a:ext uri="{FF2B5EF4-FFF2-40B4-BE49-F238E27FC236}">
                  <a16:creationId xmlns:a16="http://schemas.microsoft.com/office/drawing/2014/main" id="{0C57A704-DD80-43CD-BC4B-78136F7F5978}"/>
                </a:ext>
              </a:extLst>
            </p:cNvPr>
            <p:cNvSpPr txBox="1"/>
            <p:nvPr/>
          </p:nvSpPr>
          <p:spPr>
            <a:xfrm>
              <a:off x="691194" y="4592671"/>
              <a:ext cx="1532545" cy="276999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pt-BR" sz="1200" b="1">
                  <a:solidFill>
                    <a:schemeClr val="bg1"/>
                  </a:solidFill>
                  <a:latin typeface="Trebuchet MS"/>
                </a:rPr>
                <a:t>Especificações:</a:t>
              </a:r>
              <a:endParaRPr lang="pt-BR" sz="1200">
                <a:solidFill>
                  <a:schemeClr val="bg1"/>
                </a:solidFill>
                <a:latin typeface="Trebuchet MS"/>
              </a:endParaRPr>
            </a:p>
          </p:txBody>
        </p:sp>
        <p:sp>
          <p:nvSpPr>
            <p:cNvPr id="18" name="CaixaDeTexto 17">
              <a:extLst>
                <a:ext uri="{FF2B5EF4-FFF2-40B4-BE49-F238E27FC236}">
                  <a16:creationId xmlns:a16="http://schemas.microsoft.com/office/drawing/2014/main" id="{B7A069CC-A285-E73A-C2D4-911CEC048D41}"/>
                </a:ext>
              </a:extLst>
            </p:cNvPr>
            <p:cNvSpPr txBox="1"/>
            <p:nvPr/>
          </p:nvSpPr>
          <p:spPr>
            <a:xfrm>
              <a:off x="1105522" y="4930585"/>
              <a:ext cx="987776" cy="369332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r>
                <a:rPr lang="pt-BR" sz="900" b="1">
                  <a:solidFill>
                    <a:schemeClr val="bg1"/>
                  </a:solidFill>
                  <a:latin typeface="Trebuchet MS"/>
                </a:rPr>
                <a:t>Tamanho:</a:t>
              </a:r>
            </a:p>
            <a:p>
              <a:r>
                <a:rPr lang="pt-BR" sz="900">
                  <a:solidFill>
                    <a:schemeClr val="bg1"/>
                  </a:solidFill>
                  <a:latin typeface="Trebuchet MS"/>
                </a:rPr>
                <a:t>4x3m (12m²)</a:t>
              </a:r>
            </a:p>
          </p:txBody>
        </p:sp>
        <p:sp>
          <p:nvSpPr>
            <p:cNvPr id="19" name="CaixaDeTexto 18">
              <a:extLst>
                <a:ext uri="{FF2B5EF4-FFF2-40B4-BE49-F238E27FC236}">
                  <a16:creationId xmlns:a16="http://schemas.microsoft.com/office/drawing/2014/main" id="{272E262A-1970-7F9E-3141-0AACF742B20D}"/>
                </a:ext>
              </a:extLst>
            </p:cNvPr>
            <p:cNvSpPr txBox="1"/>
            <p:nvPr/>
          </p:nvSpPr>
          <p:spPr>
            <a:xfrm>
              <a:off x="2093902" y="4946457"/>
              <a:ext cx="1437720" cy="369332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r>
                <a:rPr lang="pt-BR" sz="900" b="1">
                  <a:solidFill>
                    <a:schemeClr val="bg1"/>
                  </a:solidFill>
                  <a:latin typeface="Trebuchet MS"/>
                </a:rPr>
                <a:t>Impressão:</a:t>
              </a:r>
              <a:endParaRPr lang="pt-BR" sz="900">
                <a:solidFill>
                  <a:schemeClr val="bg1"/>
                </a:solidFill>
                <a:latin typeface="Trebuchet MS"/>
              </a:endParaRPr>
            </a:p>
            <a:p>
              <a:r>
                <a:rPr lang="pt-BR" sz="900">
                  <a:solidFill>
                    <a:schemeClr val="bg1"/>
                  </a:solidFill>
                  <a:latin typeface="Trebuchet MS"/>
                </a:rPr>
                <a:t>Dupla Face</a:t>
              </a:r>
            </a:p>
          </p:txBody>
        </p:sp>
        <p:sp>
          <p:nvSpPr>
            <p:cNvPr id="20" name="Retângulo 19">
              <a:extLst>
                <a:ext uri="{FF2B5EF4-FFF2-40B4-BE49-F238E27FC236}">
                  <a16:creationId xmlns:a16="http://schemas.microsoft.com/office/drawing/2014/main" id="{566B0027-3712-C0D1-22D9-160A6AA342A5}"/>
                </a:ext>
              </a:extLst>
            </p:cNvPr>
            <p:cNvSpPr/>
            <p:nvPr/>
          </p:nvSpPr>
          <p:spPr>
            <a:xfrm flipH="1">
              <a:off x="1993593" y="4925262"/>
              <a:ext cx="22703" cy="310865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rgbClr val="000000"/>
                </a:solidFill>
              </a:endParaRPr>
            </a:p>
          </p:txBody>
        </p:sp>
        <p:pic>
          <p:nvPicPr>
            <p:cNvPr id="21" name="Imagem 20">
              <a:extLst>
                <a:ext uri="{FF2B5EF4-FFF2-40B4-BE49-F238E27FC236}">
                  <a16:creationId xmlns:a16="http://schemas.microsoft.com/office/drawing/2014/main" id="{7A9A58A3-814A-7FB0-674E-5B7EDF80F9B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67216" y="4929186"/>
              <a:ext cx="345169" cy="352427"/>
            </a:xfrm>
            <a:prstGeom prst="rect">
              <a:avLst/>
            </a:prstGeom>
          </p:spPr>
        </p:pic>
      </p:grpSp>
      <p:grpSp>
        <p:nvGrpSpPr>
          <p:cNvPr id="27" name="Agrupar 26">
            <a:extLst>
              <a:ext uri="{FF2B5EF4-FFF2-40B4-BE49-F238E27FC236}">
                <a16:creationId xmlns:a16="http://schemas.microsoft.com/office/drawing/2014/main" id="{B5731423-95FD-3120-473C-E7915174B899}"/>
              </a:ext>
            </a:extLst>
          </p:cNvPr>
          <p:cNvGrpSpPr/>
          <p:nvPr/>
        </p:nvGrpSpPr>
        <p:grpSpPr>
          <a:xfrm>
            <a:off x="1421422" y="5314783"/>
            <a:ext cx="3885550" cy="1258850"/>
            <a:chOff x="722432" y="5503468"/>
            <a:chExt cx="3885550" cy="1258850"/>
          </a:xfrm>
        </p:grpSpPr>
        <p:pic>
          <p:nvPicPr>
            <p:cNvPr id="24" name="Imagem 23">
              <a:extLst>
                <a:ext uri="{FF2B5EF4-FFF2-40B4-BE49-F238E27FC236}">
                  <a16:creationId xmlns:a16="http://schemas.microsoft.com/office/drawing/2014/main" id="{133C1992-8C59-F1DA-648B-A2815C5DC49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t="3896" r="53229" b="-29012"/>
            <a:stretch>
              <a:fillRect/>
            </a:stretch>
          </p:blipFill>
          <p:spPr>
            <a:xfrm>
              <a:off x="722432" y="6098353"/>
              <a:ext cx="1945966" cy="663965"/>
            </a:xfrm>
            <a:prstGeom prst="rect">
              <a:avLst/>
            </a:prstGeom>
          </p:spPr>
        </p:pic>
        <p:sp>
          <p:nvSpPr>
            <p:cNvPr id="25" name="CaixaDeTexto 24">
              <a:extLst>
                <a:ext uri="{FF2B5EF4-FFF2-40B4-BE49-F238E27FC236}">
                  <a16:creationId xmlns:a16="http://schemas.microsoft.com/office/drawing/2014/main" id="{ECA9A0DD-50A9-E5C4-E9FF-8C198A13B392}"/>
                </a:ext>
              </a:extLst>
            </p:cNvPr>
            <p:cNvSpPr txBox="1"/>
            <p:nvPr/>
          </p:nvSpPr>
          <p:spPr>
            <a:xfrm>
              <a:off x="880835" y="5503468"/>
              <a:ext cx="1930400" cy="646331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r>
                <a:rPr lang="pt-BR" sz="1800" b="0" i="0" u="none" strike="noStrike" baseline="0">
                  <a:solidFill>
                    <a:schemeClr val="bg1"/>
                  </a:solidFill>
                  <a:latin typeface="Trebuchet MS"/>
                </a:rPr>
                <a:t>Cotas: </a:t>
              </a:r>
              <a:r>
                <a:rPr lang="pt-BR">
                  <a:solidFill>
                    <a:schemeClr val="bg1"/>
                  </a:solidFill>
                  <a:latin typeface="Trebuchet MS"/>
                </a:rPr>
                <a:t>Limitadas</a:t>
              </a:r>
              <a:endParaRPr lang="pt-BR" sz="1800" b="0" i="0" u="none" strike="noStrike" baseline="0">
                <a:solidFill>
                  <a:schemeClr val="bg1"/>
                </a:solidFill>
                <a:latin typeface="Trebuchet MS"/>
              </a:endParaRPr>
            </a:p>
            <a:p>
              <a:r>
                <a:rPr lang="pt-BR" sz="1800" b="1" i="0" u="none" strike="noStrike" baseline="0">
                  <a:solidFill>
                    <a:schemeClr val="bg1"/>
                  </a:solidFill>
                  <a:latin typeface="Trebuchet MS"/>
                </a:rPr>
                <a:t>Investimento:</a:t>
              </a:r>
              <a:endParaRPr lang="pt-BR" b="1">
                <a:solidFill>
                  <a:schemeClr val="bg1"/>
                </a:solidFill>
                <a:latin typeface="Trebuchet MS"/>
              </a:endParaRPr>
            </a:p>
          </p:txBody>
        </p:sp>
        <p:sp>
          <p:nvSpPr>
            <p:cNvPr id="26" name="CaixaDeTexto 25">
              <a:extLst>
                <a:ext uri="{FF2B5EF4-FFF2-40B4-BE49-F238E27FC236}">
                  <a16:creationId xmlns:a16="http://schemas.microsoft.com/office/drawing/2014/main" id="{74020D26-B7EC-CEF0-2F0A-17FAD53B0A17}"/>
                </a:ext>
              </a:extLst>
            </p:cNvPr>
            <p:cNvSpPr txBox="1"/>
            <p:nvPr/>
          </p:nvSpPr>
          <p:spPr>
            <a:xfrm>
              <a:off x="880835" y="6120795"/>
              <a:ext cx="3727147" cy="400110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pt-BR" sz="2000" b="1">
                  <a:solidFill>
                    <a:schemeClr val="bg1"/>
                  </a:solidFill>
                  <a:latin typeface="Trebuchet MS"/>
                  <a:ea typeface="+mn-lt"/>
                  <a:cs typeface="+mn-lt"/>
                </a:rPr>
                <a:t>R$ 5.900,00 </a:t>
              </a:r>
              <a:endParaRPr lang="pt-BR" sz="2000">
                <a:solidFill>
                  <a:schemeClr val="bg1"/>
                </a:solidFill>
                <a:latin typeface="Trebuchet MS"/>
                <a:ea typeface="+mn-lt"/>
                <a:cs typeface="+mn-lt"/>
              </a:endParaRPr>
            </a:p>
          </p:txBody>
        </p:sp>
      </p:grpSp>
      <p:pic>
        <p:nvPicPr>
          <p:cNvPr id="31" name="Imagem 30">
            <a:extLst>
              <a:ext uri="{FF2B5EF4-FFF2-40B4-BE49-F238E27FC236}">
                <a16:creationId xmlns:a16="http://schemas.microsoft.com/office/drawing/2014/main" id="{10C1EA07-837C-852D-5594-A17A618FAC3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20403" y="5094060"/>
            <a:ext cx="2837996" cy="1372508"/>
          </a:xfrm>
          <a:prstGeom prst="rect">
            <a:avLst/>
          </a:prstGeom>
        </p:spPr>
      </p:pic>
      <p:sp>
        <p:nvSpPr>
          <p:cNvPr id="33" name="CaixaDeTexto 32">
            <a:extLst>
              <a:ext uri="{FF2B5EF4-FFF2-40B4-BE49-F238E27FC236}">
                <a16:creationId xmlns:a16="http://schemas.microsoft.com/office/drawing/2014/main" id="{57140B6A-5761-4B1C-9E2A-5BCDF1C69C61}"/>
              </a:ext>
            </a:extLst>
          </p:cNvPr>
          <p:cNvSpPr txBox="1"/>
          <p:nvPr/>
        </p:nvSpPr>
        <p:spPr>
          <a:xfrm>
            <a:off x="9054308" y="5234575"/>
            <a:ext cx="2554515" cy="1107996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r"/>
            <a:r>
              <a:rPr lang="pt-BR" sz="1100">
                <a:solidFill>
                  <a:schemeClr val="bg1"/>
                </a:solidFill>
                <a:latin typeface="Trebuchet MS"/>
              </a:rPr>
              <a:t>Arte fornecida pelo expositor,</a:t>
            </a:r>
            <a:endParaRPr lang="pt-BR">
              <a:solidFill>
                <a:schemeClr val="bg1"/>
              </a:solidFill>
            </a:endParaRPr>
          </a:p>
          <a:p>
            <a:pPr algn="r"/>
            <a:r>
              <a:rPr lang="pt-BR" sz="1100">
                <a:solidFill>
                  <a:schemeClr val="bg1"/>
                </a:solidFill>
                <a:latin typeface="Trebuchet MS"/>
              </a:rPr>
              <a:t>sujeita à aprovação da organização.</a:t>
            </a:r>
            <a:endParaRPr lang="pt-BR">
              <a:solidFill>
                <a:schemeClr val="bg1"/>
              </a:solidFill>
            </a:endParaRPr>
          </a:p>
          <a:p>
            <a:pPr algn="r"/>
            <a:r>
              <a:rPr lang="pt-BR" sz="1100">
                <a:solidFill>
                  <a:schemeClr val="bg1"/>
                </a:solidFill>
                <a:latin typeface="Trebuchet MS"/>
              </a:rPr>
              <a:t>Instalação e veiculação</a:t>
            </a:r>
          </a:p>
          <a:p>
            <a:pPr algn="r"/>
            <a:r>
              <a:rPr lang="pt-BR" sz="1100">
                <a:solidFill>
                  <a:schemeClr val="bg1"/>
                </a:solidFill>
                <a:latin typeface="Trebuchet MS"/>
              </a:rPr>
              <a:t>sob responsabilidade do evento.</a:t>
            </a:r>
            <a:endParaRPr lang="pt-BR">
              <a:solidFill>
                <a:schemeClr val="bg1"/>
              </a:solidFill>
            </a:endParaRPr>
          </a:p>
          <a:p>
            <a:pPr algn="r"/>
            <a:r>
              <a:rPr lang="pt-BR" sz="1100" b="1">
                <a:solidFill>
                  <a:schemeClr val="bg1"/>
                </a:solidFill>
                <a:latin typeface="Trebuchet MS"/>
              </a:rPr>
              <a:t>Localização aérea sobre</a:t>
            </a:r>
            <a:endParaRPr lang="pt-BR">
              <a:solidFill>
                <a:schemeClr val="bg1"/>
              </a:solidFill>
              <a:latin typeface="Aptos" panose="02110004020202020204"/>
            </a:endParaRPr>
          </a:p>
          <a:p>
            <a:pPr algn="r"/>
            <a:r>
              <a:rPr lang="pt-BR" sz="1100" b="1">
                <a:solidFill>
                  <a:schemeClr val="bg1"/>
                </a:solidFill>
                <a:latin typeface="Trebuchet MS"/>
              </a:rPr>
              <a:t>a área do estande</a:t>
            </a:r>
            <a:endParaRPr lang="pt-BR">
              <a:solidFill>
                <a:schemeClr val="bg1"/>
              </a:solidFill>
            </a:endParaRPr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F484CE5E-0F09-5E06-B4E7-97FF40EFF3AA}"/>
              </a:ext>
            </a:extLst>
          </p:cNvPr>
          <p:cNvSpPr txBox="1"/>
          <p:nvPr/>
        </p:nvSpPr>
        <p:spPr>
          <a:xfrm>
            <a:off x="759395" y="414973"/>
            <a:ext cx="5441345" cy="58477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pt-BR" sz="3200" b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Banner aéreo </a:t>
            </a:r>
            <a:r>
              <a:rPr lang="pt-BR" b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(12m²)</a:t>
            </a:r>
            <a:endParaRPr lang="pt-BR">
              <a:solidFill>
                <a:schemeClr val="bg1"/>
              </a:solidFill>
            </a:endParaRPr>
          </a:p>
        </p:txBody>
      </p:sp>
      <p:sp>
        <p:nvSpPr>
          <p:cNvPr id="36" name="Retângulo 35">
            <a:extLst>
              <a:ext uri="{FF2B5EF4-FFF2-40B4-BE49-F238E27FC236}">
                <a16:creationId xmlns:a16="http://schemas.microsoft.com/office/drawing/2014/main" id="{E2226B10-AC35-40DC-3AC6-A7B24584F620}"/>
              </a:ext>
            </a:extLst>
          </p:cNvPr>
          <p:cNvSpPr/>
          <p:nvPr/>
        </p:nvSpPr>
        <p:spPr>
          <a:xfrm flipH="1">
            <a:off x="743858" y="509209"/>
            <a:ext cx="28121" cy="382512"/>
          </a:xfrm>
          <a:prstGeom prst="rect">
            <a:avLst/>
          </a:prstGeom>
          <a:solidFill>
            <a:srgbClr val="E10B1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000000"/>
              </a:solidFill>
            </a:endParaRPr>
          </a:p>
        </p:txBody>
      </p:sp>
      <p:pic>
        <p:nvPicPr>
          <p:cNvPr id="6" name="Gráfico 5">
            <a:extLst>
              <a:ext uri="{FF2B5EF4-FFF2-40B4-BE49-F238E27FC236}">
                <a16:creationId xmlns:a16="http://schemas.microsoft.com/office/drawing/2014/main" id="{C68AF02D-341E-6B10-325C-A27F63E5668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8471" y="1675668"/>
            <a:ext cx="767861" cy="748339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5450E809-5312-949C-B6B4-BF441D1C856D}"/>
              </a:ext>
            </a:extLst>
          </p:cNvPr>
          <p:cNvSpPr txBox="1"/>
          <p:nvPr/>
        </p:nvSpPr>
        <p:spPr>
          <a:xfrm>
            <a:off x="655544" y="1079178"/>
            <a:ext cx="6096000" cy="29238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pt-BR" sz="13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Sua marca em grande escala, visível de diferentes pontos do pavilhão.</a:t>
            </a:r>
          </a:p>
        </p:txBody>
      </p:sp>
    </p:spTree>
    <p:extLst>
      <p:ext uri="{BB962C8B-B14F-4D97-AF65-F5344CB8AC3E}">
        <p14:creationId xmlns:p14="http://schemas.microsoft.com/office/powerpoint/2010/main" val="433962364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/>
          <a:stretch>
            <a:fillRect/>
          </a:stretch>
        </a:blipFill>
        <a:effectLst/>
      </p:bgPr>
    </p:bg>
    <p:spTree>
      <p:nvGrpSpPr>
        <p:cNvPr id="1" name="Shape 128">
          <a:extLst>
            <a:ext uri="{FF2B5EF4-FFF2-40B4-BE49-F238E27FC236}">
              <a16:creationId xmlns:a16="http://schemas.microsoft.com/office/drawing/2014/main" id="{53D87234-7351-5387-2002-D9608ACE44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568AD504-ECB9-3C85-195C-00034FC5EA6C}"/>
              </a:ext>
            </a:extLst>
          </p:cNvPr>
          <p:cNvSpPr txBox="1"/>
          <p:nvPr/>
        </p:nvSpPr>
        <p:spPr>
          <a:xfrm>
            <a:off x="1415390" y="1953556"/>
            <a:ext cx="5037554" cy="216924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342900" indent="-171450">
              <a:lnSpc>
                <a:spcPts val="1300"/>
              </a:lnSpc>
              <a:buFont typeface="Arial" panose="020B0604020202020204" pitchFamily="34" charset="0"/>
              <a:buChar char="•"/>
            </a:pPr>
            <a:r>
              <a:rPr lang="pt-BR" sz="1200" b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Parada obrigatória</a:t>
            </a:r>
            <a:br>
              <a:rPr lang="pt-BR" sz="1200" b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</a:br>
            <a:r>
              <a:rPr lang="pt-BR" sz="12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Totens espalhados nas ruas mais movimentadas da feira.</a:t>
            </a:r>
          </a:p>
          <a:p>
            <a:pPr marL="342900" indent="-171450">
              <a:lnSpc>
                <a:spcPts val="1300"/>
              </a:lnSpc>
              <a:buFont typeface="Arial" panose="020B0604020202020204" pitchFamily="34" charset="0"/>
              <a:buChar char="•"/>
            </a:pPr>
            <a:endParaRPr lang="pt-BR" sz="1200" b="1">
              <a:solidFill>
                <a:schemeClr val="bg1"/>
              </a:solidFill>
              <a:latin typeface="Trebuchet MS"/>
              <a:ea typeface="+mn-lt"/>
              <a:cs typeface="+mn-lt"/>
            </a:endParaRPr>
          </a:p>
          <a:p>
            <a:pPr marL="342900" indent="-171450">
              <a:lnSpc>
                <a:spcPts val="1300"/>
              </a:lnSpc>
              <a:buFont typeface="Arial" panose="020B0604020202020204" pitchFamily="34" charset="0"/>
              <a:buChar char="•"/>
            </a:pPr>
            <a:r>
              <a:rPr lang="pt-BR" sz="1200" b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Dupla face</a:t>
            </a:r>
            <a:br>
              <a:rPr lang="pt-BR" sz="1200" b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</a:br>
            <a:r>
              <a:rPr lang="pt-BR" sz="12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Visibilidade total pra quem passa em qualquer direção.</a:t>
            </a:r>
          </a:p>
          <a:p>
            <a:pPr marL="342900" indent="-171450">
              <a:lnSpc>
                <a:spcPts val="1300"/>
              </a:lnSpc>
              <a:buFont typeface="Arial" panose="020B0604020202020204" pitchFamily="34" charset="0"/>
              <a:buChar char="•"/>
            </a:pPr>
            <a:endParaRPr lang="pt-BR" sz="1200" b="1">
              <a:solidFill>
                <a:schemeClr val="bg1"/>
              </a:solidFill>
              <a:latin typeface="Trebuchet MS"/>
              <a:ea typeface="+mn-lt"/>
              <a:cs typeface="+mn-lt"/>
            </a:endParaRPr>
          </a:p>
          <a:p>
            <a:pPr marL="342900" indent="-171450">
              <a:lnSpc>
                <a:spcPts val="1300"/>
              </a:lnSpc>
              <a:buFont typeface="Arial" panose="020B0604020202020204" pitchFamily="34" charset="0"/>
              <a:buChar char="•"/>
            </a:pPr>
            <a:r>
              <a:rPr lang="pt-BR" sz="1200" b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Guia de visitantes</a:t>
            </a:r>
            <a:br>
              <a:rPr lang="pt-BR" sz="1200" b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</a:br>
            <a:r>
              <a:rPr lang="pt-BR" sz="12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Seu totem ajuda o público a encontrar seu estande.</a:t>
            </a:r>
            <a:r>
              <a:rPr lang="pt-BR" sz="1200" b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 </a:t>
            </a:r>
            <a:br>
              <a:rPr lang="pt-BR" sz="1200" b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</a:br>
            <a:endParaRPr lang="pt-BR" sz="1200" b="1">
              <a:solidFill>
                <a:schemeClr val="bg1"/>
              </a:solidFill>
              <a:latin typeface="Trebuchet MS"/>
              <a:ea typeface="+mn-lt"/>
              <a:cs typeface="+mn-lt"/>
            </a:endParaRPr>
          </a:p>
          <a:p>
            <a:pPr marL="342900" indent="-171450">
              <a:lnSpc>
                <a:spcPts val="1300"/>
              </a:lnSpc>
              <a:buFont typeface="Arial" panose="020B0604020202020204" pitchFamily="34" charset="0"/>
              <a:buChar char="•"/>
            </a:pPr>
            <a:r>
              <a:rPr lang="pt-BR" sz="1200" b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Exclusividade visual</a:t>
            </a:r>
            <a:br>
              <a:rPr lang="pt-BR" sz="1200" b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</a:br>
            <a:r>
              <a:rPr lang="pt-BR" sz="12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Sua marca no olhar de quem circula.</a:t>
            </a:r>
          </a:p>
          <a:p>
            <a:pPr algn="l">
              <a:lnSpc>
                <a:spcPct val="150000"/>
              </a:lnSpc>
            </a:pPr>
            <a:endParaRPr lang="pt-BR" sz="1200">
              <a:solidFill>
                <a:schemeClr val="bg1"/>
              </a:solidFill>
              <a:latin typeface="Trebuchet MS"/>
            </a:endParaRPr>
          </a:p>
        </p:txBody>
      </p:sp>
      <p:grpSp>
        <p:nvGrpSpPr>
          <p:cNvPr id="7" name="Agrupar 6">
            <a:extLst>
              <a:ext uri="{FF2B5EF4-FFF2-40B4-BE49-F238E27FC236}">
                <a16:creationId xmlns:a16="http://schemas.microsoft.com/office/drawing/2014/main" id="{9131F385-A5BB-FF40-535C-8B999B817CE4}"/>
              </a:ext>
            </a:extLst>
          </p:cNvPr>
          <p:cNvGrpSpPr/>
          <p:nvPr/>
        </p:nvGrpSpPr>
        <p:grpSpPr>
          <a:xfrm>
            <a:off x="1607342" y="4098907"/>
            <a:ext cx="2840428" cy="723118"/>
            <a:chOff x="691194" y="4592671"/>
            <a:chExt cx="2840428" cy="723118"/>
          </a:xfrm>
        </p:grpSpPr>
        <p:sp>
          <p:nvSpPr>
            <p:cNvPr id="19" name="CaixaDeTexto 18">
              <a:extLst>
                <a:ext uri="{FF2B5EF4-FFF2-40B4-BE49-F238E27FC236}">
                  <a16:creationId xmlns:a16="http://schemas.microsoft.com/office/drawing/2014/main" id="{06785BA3-FFB8-930B-CD17-A258823CE33B}"/>
                </a:ext>
              </a:extLst>
            </p:cNvPr>
            <p:cNvSpPr txBox="1"/>
            <p:nvPr/>
          </p:nvSpPr>
          <p:spPr>
            <a:xfrm>
              <a:off x="691194" y="4592671"/>
              <a:ext cx="1532545" cy="276999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pt-BR" sz="1200" b="1">
                  <a:solidFill>
                    <a:schemeClr val="bg1"/>
                  </a:solidFill>
                  <a:latin typeface="Trebuchet MS"/>
                </a:rPr>
                <a:t>Especificações:</a:t>
              </a:r>
              <a:endParaRPr lang="pt-BR" sz="1200">
                <a:solidFill>
                  <a:schemeClr val="bg1"/>
                </a:solidFill>
                <a:latin typeface="Trebuchet MS"/>
              </a:endParaRPr>
            </a:p>
          </p:txBody>
        </p:sp>
        <p:sp>
          <p:nvSpPr>
            <p:cNvPr id="21" name="CaixaDeTexto 20">
              <a:extLst>
                <a:ext uri="{FF2B5EF4-FFF2-40B4-BE49-F238E27FC236}">
                  <a16:creationId xmlns:a16="http://schemas.microsoft.com/office/drawing/2014/main" id="{428BB0F8-2B86-3A1C-AEDB-06C5EFCE1F7C}"/>
                </a:ext>
              </a:extLst>
            </p:cNvPr>
            <p:cNvSpPr txBox="1"/>
            <p:nvPr/>
          </p:nvSpPr>
          <p:spPr>
            <a:xfrm>
              <a:off x="1105522" y="4930585"/>
              <a:ext cx="987776" cy="369332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r>
                <a:rPr lang="pt-BR" sz="900" b="1">
                  <a:solidFill>
                    <a:schemeClr val="bg1"/>
                  </a:solidFill>
                  <a:latin typeface="Trebuchet MS"/>
                </a:rPr>
                <a:t>Tamanho:</a:t>
              </a:r>
            </a:p>
            <a:p>
              <a:r>
                <a:rPr lang="pt-BR" sz="900">
                  <a:solidFill>
                    <a:schemeClr val="bg1"/>
                  </a:solidFill>
                  <a:latin typeface="Trebuchet MS"/>
                </a:rPr>
                <a:t>80x170 cm</a:t>
              </a:r>
            </a:p>
          </p:txBody>
        </p:sp>
        <p:sp>
          <p:nvSpPr>
            <p:cNvPr id="23" name="CaixaDeTexto 22">
              <a:extLst>
                <a:ext uri="{FF2B5EF4-FFF2-40B4-BE49-F238E27FC236}">
                  <a16:creationId xmlns:a16="http://schemas.microsoft.com/office/drawing/2014/main" id="{F2F5E2ED-51BD-00B8-60EC-98EE7B2ECD7F}"/>
                </a:ext>
              </a:extLst>
            </p:cNvPr>
            <p:cNvSpPr txBox="1"/>
            <p:nvPr/>
          </p:nvSpPr>
          <p:spPr>
            <a:xfrm>
              <a:off x="2093902" y="4946457"/>
              <a:ext cx="1437720" cy="369332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r>
                <a:rPr lang="pt-BR" sz="900" b="1">
                  <a:solidFill>
                    <a:schemeClr val="bg1"/>
                  </a:solidFill>
                  <a:latin typeface="Trebuchet MS"/>
                </a:rPr>
                <a:t>Impressão:</a:t>
              </a:r>
              <a:endParaRPr lang="pt-BR" sz="900">
                <a:solidFill>
                  <a:schemeClr val="bg1"/>
                </a:solidFill>
                <a:latin typeface="Trebuchet MS"/>
              </a:endParaRPr>
            </a:p>
            <a:p>
              <a:r>
                <a:rPr lang="pt-BR" sz="900">
                  <a:solidFill>
                    <a:schemeClr val="bg1"/>
                  </a:solidFill>
                  <a:latin typeface="Trebuchet MS"/>
                </a:rPr>
                <a:t>Dupla Face</a:t>
              </a:r>
            </a:p>
          </p:txBody>
        </p:sp>
        <p:sp>
          <p:nvSpPr>
            <p:cNvPr id="25" name="Retângulo 24">
              <a:extLst>
                <a:ext uri="{FF2B5EF4-FFF2-40B4-BE49-F238E27FC236}">
                  <a16:creationId xmlns:a16="http://schemas.microsoft.com/office/drawing/2014/main" id="{BA487F4D-466E-4AF6-E32D-F6BCB5499085}"/>
                </a:ext>
              </a:extLst>
            </p:cNvPr>
            <p:cNvSpPr/>
            <p:nvPr/>
          </p:nvSpPr>
          <p:spPr>
            <a:xfrm flipH="1">
              <a:off x="1961843" y="4925262"/>
              <a:ext cx="22703" cy="310865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rgbClr val="000000"/>
                </a:solidFill>
              </a:endParaRPr>
            </a:p>
          </p:txBody>
        </p:sp>
        <p:pic>
          <p:nvPicPr>
            <p:cNvPr id="6" name="Imagem 5">
              <a:extLst>
                <a:ext uri="{FF2B5EF4-FFF2-40B4-BE49-F238E27FC236}">
                  <a16:creationId xmlns:a16="http://schemas.microsoft.com/office/drawing/2014/main" id="{9FDF5DF9-0218-6911-989E-7E44DDE7385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67216" y="4929186"/>
              <a:ext cx="345169" cy="352427"/>
            </a:xfrm>
            <a:prstGeom prst="rect">
              <a:avLst/>
            </a:prstGeom>
          </p:spPr>
        </p:pic>
      </p:grpSp>
      <p:pic>
        <p:nvPicPr>
          <p:cNvPr id="9" name="Imagem 8">
            <a:extLst>
              <a:ext uri="{FF2B5EF4-FFF2-40B4-BE49-F238E27FC236}">
                <a16:creationId xmlns:a16="http://schemas.microsoft.com/office/drawing/2014/main" id="{D53B799D-F9C0-EAD8-069B-E380AE20FB6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20403" y="5094060"/>
            <a:ext cx="2837996" cy="1372508"/>
          </a:xfrm>
          <a:prstGeom prst="rect">
            <a:avLst/>
          </a:prstGeom>
        </p:spPr>
      </p:pic>
      <p:sp>
        <p:nvSpPr>
          <p:cNvPr id="12" name="CaixaDeTexto 11">
            <a:extLst>
              <a:ext uri="{FF2B5EF4-FFF2-40B4-BE49-F238E27FC236}">
                <a16:creationId xmlns:a16="http://schemas.microsoft.com/office/drawing/2014/main" id="{3E467F43-A307-503F-7108-98627FA89B7C}"/>
              </a:ext>
            </a:extLst>
          </p:cNvPr>
          <p:cNvSpPr txBox="1"/>
          <p:nvPr/>
        </p:nvSpPr>
        <p:spPr>
          <a:xfrm>
            <a:off x="9054308" y="5256346"/>
            <a:ext cx="2554515" cy="1115253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r"/>
            <a:r>
              <a:rPr lang="pt-BR" sz="1100">
                <a:solidFill>
                  <a:schemeClr val="bg1"/>
                </a:solidFill>
                <a:latin typeface="Trebuchet MS"/>
              </a:rPr>
              <a:t>Arte fornecida pelo expositor, sujeita à aprovação da organização.</a:t>
            </a:r>
          </a:p>
          <a:p>
            <a:pPr algn="r"/>
            <a:r>
              <a:rPr lang="pt-BR" sz="1100">
                <a:solidFill>
                  <a:schemeClr val="bg1"/>
                </a:solidFill>
                <a:latin typeface="Trebuchet MS"/>
              </a:rPr>
              <a:t>Produção, instalação e veiculação sob responsabilidade do evento.</a:t>
            </a:r>
          </a:p>
          <a:p>
            <a:pPr algn="r"/>
            <a:r>
              <a:rPr lang="pt-BR" sz="1100" b="1">
                <a:solidFill>
                  <a:schemeClr val="bg1"/>
                </a:solidFill>
                <a:latin typeface="Trebuchet MS"/>
              </a:rPr>
              <a:t>Posicionamento por ordem de compra.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277823CC-78D3-6774-7928-3EFA28323F43}"/>
              </a:ext>
            </a:extLst>
          </p:cNvPr>
          <p:cNvSpPr txBox="1"/>
          <p:nvPr/>
        </p:nvSpPr>
        <p:spPr>
          <a:xfrm>
            <a:off x="748812" y="414973"/>
            <a:ext cx="5451928" cy="58477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pt-BR" sz="3200" b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Totem de chão dupla face</a:t>
            </a:r>
            <a:endParaRPr lang="pt-BR">
              <a:solidFill>
                <a:schemeClr val="bg1"/>
              </a:solidFill>
            </a:endParaRPr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AFC9AE97-4F5A-BD2D-DAB1-550BCA54B538}"/>
              </a:ext>
            </a:extLst>
          </p:cNvPr>
          <p:cNvSpPr/>
          <p:nvPr/>
        </p:nvSpPr>
        <p:spPr>
          <a:xfrm flipH="1">
            <a:off x="743858" y="509209"/>
            <a:ext cx="28121" cy="382512"/>
          </a:xfrm>
          <a:prstGeom prst="rect">
            <a:avLst/>
          </a:prstGeom>
          <a:solidFill>
            <a:srgbClr val="E10B1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000000"/>
              </a:solidFill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59496029-1714-B713-9B5A-12146057934C}"/>
              </a:ext>
            </a:extLst>
          </p:cNvPr>
          <p:cNvSpPr txBox="1"/>
          <p:nvPr/>
        </p:nvSpPr>
        <p:spPr>
          <a:xfrm>
            <a:off x="655935" y="1079178"/>
            <a:ext cx="6096000" cy="29238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pt-BR" sz="13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Presença nos dois sentidos do fluxo, ampliando a exposição da marca.</a:t>
            </a: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2EC1394E-E535-D7A9-33E6-0DA9ECEADC85}"/>
              </a:ext>
            </a:extLst>
          </p:cNvPr>
          <p:cNvSpPr txBox="1"/>
          <p:nvPr/>
        </p:nvSpPr>
        <p:spPr>
          <a:xfrm>
            <a:off x="1587499" y="1589606"/>
            <a:ext cx="3280833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b="1">
                <a:solidFill>
                  <a:srgbClr val="DF1F26"/>
                </a:solidFill>
                <a:latin typeface="Trebuchet MS"/>
                <a:ea typeface="+mn-lt"/>
                <a:cs typeface="+mn-lt"/>
              </a:rPr>
              <a:t>Por que investir?</a:t>
            </a:r>
            <a:endParaRPr lang="pt-BR" b="1">
              <a:solidFill>
                <a:srgbClr val="DF1F26"/>
              </a:solidFill>
              <a:latin typeface="Trebuchet MS"/>
            </a:endParaRPr>
          </a:p>
        </p:txBody>
      </p:sp>
      <p:pic>
        <p:nvPicPr>
          <p:cNvPr id="24" name="Gráfico 5" descr="Ícone&#10;&#10;O conteúdo gerado por IA pode estar incorreto.">
            <a:extLst>
              <a:ext uri="{FF2B5EF4-FFF2-40B4-BE49-F238E27FC236}">
                <a16:creationId xmlns:a16="http://schemas.microsoft.com/office/drawing/2014/main" id="{07D0238D-8576-E894-1447-4C5C0AAC35B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8471" y="1675668"/>
            <a:ext cx="767861" cy="748339"/>
          </a:xfrm>
          <a:prstGeom prst="rect">
            <a:avLst/>
          </a:prstGeom>
        </p:spPr>
      </p:pic>
      <p:grpSp>
        <p:nvGrpSpPr>
          <p:cNvPr id="36" name="Agrupar 35">
            <a:extLst>
              <a:ext uri="{FF2B5EF4-FFF2-40B4-BE49-F238E27FC236}">
                <a16:creationId xmlns:a16="http://schemas.microsoft.com/office/drawing/2014/main" id="{AC552132-449B-4843-9D08-68AA63B6A576}"/>
              </a:ext>
            </a:extLst>
          </p:cNvPr>
          <p:cNvGrpSpPr/>
          <p:nvPr/>
        </p:nvGrpSpPr>
        <p:grpSpPr>
          <a:xfrm>
            <a:off x="1421422" y="5314783"/>
            <a:ext cx="3885550" cy="1258850"/>
            <a:chOff x="722432" y="5503468"/>
            <a:chExt cx="3885550" cy="1258850"/>
          </a:xfrm>
        </p:grpSpPr>
        <p:pic>
          <p:nvPicPr>
            <p:cNvPr id="33" name="Imagem 32">
              <a:extLst>
                <a:ext uri="{FF2B5EF4-FFF2-40B4-BE49-F238E27FC236}">
                  <a16:creationId xmlns:a16="http://schemas.microsoft.com/office/drawing/2014/main" id="{8422F7DF-9220-8FF9-BAD0-EF2B05A7FAA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t="3896" r="53229" b="-29012"/>
            <a:stretch>
              <a:fillRect/>
            </a:stretch>
          </p:blipFill>
          <p:spPr>
            <a:xfrm>
              <a:off x="722432" y="6098353"/>
              <a:ext cx="1945966" cy="663965"/>
            </a:xfrm>
            <a:prstGeom prst="rect">
              <a:avLst/>
            </a:prstGeom>
          </p:spPr>
        </p:pic>
        <p:sp>
          <p:nvSpPr>
            <p:cNvPr id="34" name="CaixaDeTexto 33">
              <a:extLst>
                <a:ext uri="{FF2B5EF4-FFF2-40B4-BE49-F238E27FC236}">
                  <a16:creationId xmlns:a16="http://schemas.microsoft.com/office/drawing/2014/main" id="{C1618D2E-10FD-29D0-2005-98E422F1C320}"/>
                </a:ext>
              </a:extLst>
            </p:cNvPr>
            <p:cNvSpPr txBox="1"/>
            <p:nvPr/>
          </p:nvSpPr>
          <p:spPr>
            <a:xfrm>
              <a:off x="880835" y="5503468"/>
              <a:ext cx="1930400" cy="646331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r>
                <a:rPr lang="pt-BR" sz="1800" b="0" i="0" u="none" strike="noStrike" baseline="0">
                  <a:solidFill>
                    <a:schemeClr val="bg1"/>
                  </a:solidFill>
                  <a:latin typeface="Trebuchet MS"/>
                </a:rPr>
                <a:t>Cotas: </a:t>
              </a:r>
              <a:r>
                <a:rPr lang="pt-BR">
                  <a:solidFill>
                    <a:schemeClr val="bg1"/>
                  </a:solidFill>
                  <a:latin typeface="Trebuchet MS"/>
                </a:rPr>
                <a:t>20</a:t>
              </a:r>
              <a:endParaRPr lang="pt-BR" sz="1800" b="0" i="0" u="none" strike="noStrike" baseline="0">
                <a:solidFill>
                  <a:schemeClr val="bg1"/>
                </a:solidFill>
                <a:latin typeface="Trebuchet MS"/>
              </a:endParaRPr>
            </a:p>
            <a:p>
              <a:r>
                <a:rPr lang="pt-BR" sz="1800" b="1" i="0" u="none" strike="noStrike" baseline="0">
                  <a:solidFill>
                    <a:schemeClr val="bg1"/>
                  </a:solidFill>
                  <a:latin typeface="Trebuchet MS"/>
                </a:rPr>
                <a:t>Investimento:</a:t>
              </a:r>
              <a:endParaRPr lang="pt-BR" b="1">
                <a:solidFill>
                  <a:schemeClr val="bg1"/>
                </a:solidFill>
                <a:latin typeface="Trebuchet MS"/>
              </a:endParaRPr>
            </a:p>
          </p:txBody>
        </p:sp>
        <p:sp>
          <p:nvSpPr>
            <p:cNvPr id="35" name="CaixaDeTexto 34">
              <a:extLst>
                <a:ext uri="{FF2B5EF4-FFF2-40B4-BE49-F238E27FC236}">
                  <a16:creationId xmlns:a16="http://schemas.microsoft.com/office/drawing/2014/main" id="{6BE23813-047B-8B59-5058-3452CF92E431}"/>
                </a:ext>
              </a:extLst>
            </p:cNvPr>
            <p:cNvSpPr txBox="1"/>
            <p:nvPr/>
          </p:nvSpPr>
          <p:spPr>
            <a:xfrm>
              <a:off x="880835" y="6120795"/>
              <a:ext cx="3727147" cy="400110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pt-BR" sz="2000" b="1">
                  <a:solidFill>
                    <a:schemeClr val="bg1"/>
                  </a:solidFill>
                  <a:latin typeface="Trebuchet MS"/>
                  <a:ea typeface="+mn-lt"/>
                  <a:cs typeface="+mn-lt"/>
                </a:rPr>
                <a:t>R$ 2.900,00 </a:t>
              </a:r>
              <a:endParaRPr lang="pt-BR" sz="2000">
                <a:solidFill>
                  <a:schemeClr val="bg1"/>
                </a:solidFill>
                <a:latin typeface="Trebuchet MS"/>
                <a:ea typeface="+mn-lt"/>
                <a:cs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90310326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Shape 128">
          <a:extLst>
            <a:ext uri="{FF2B5EF4-FFF2-40B4-BE49-F238E27FC236}">
              <a16:creationId xmlns:a16="http://schemas.microsoft.com/office/drawing/2014/main" id="{F5ABDB7C-FBB5-0DB4-31A6-C2DD311FE4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aixaDeTexto 14">
            <a:extLst>
              <a:ext uri="{FF2B5EF4-FFF2-40B4-BE49-F238E27FC236}">
                <a16:creationId xmlns:a16="http://schemas.microsoft.com/office/drawing/2014/main" id="{5DCA9312-2057-3355-47C5-B0C247D6EF3C}"/>
              </a:ext>
            </a:extLst>
          </p:cNvPr>
          <p:cNvSpPr txBox="1"/>
          <p:nvPr/>
        </p:nvSpPr>
        <p:spPr>
          <a:xfrm>
            <a:off x="1417651" y="1954916"/>
            <a:ext cx="6555617" cy="192616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342900" indent="-171450">
              <a:lnSpc>
                <a:spcPts val="1300"/>
              </a:lnSpc>
              <a:buFont typeface="Arial" panose="020B0604020202020204" pitchFamily="34" charset="0"/>
              <a:buChar char="•"/>
            </a:pPr>
            <a:r>
              <a:rPr lang="pt-BR" sz="1200" b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Impacto imediato</a:t>
            </a:r>
            <a:br>
              <a:rPr lang="pt-BR" sz="1200" b="1">
                <a:latin typeface="Trebuchet MS"/>
                <a:ea typeface="+mn-lt"/>
                <a:cs typeface="+mn-lt"/>
              </a:rPr>
            </a:br>
            <a:r>
              <a:rPr lang="pt-BR" sz="12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Sua marca gigante estampada no chão onde o público realmente passa;</a:t>
            </a:r>
            <a:br>
              <a:rPr lang="pt-BR" sz="1200">
                <a:latin typeface="Trebuchet MS"/>
                <a:ea typeface="+mn-lt"/>
                <a:cs typeface="+mn-lt"/>
              </a:rPr>
            </a:br>
            <a:endParaRPr lang="pt-BR" sz="1200">
              <a:solidFill>
                <a:schemeClr val="bg1"/>
              </a:solidFill>
              <a:latin typeface="Trebuchet MS"/>
              <a:ea typeface="+mn-lt"/>
              <a:cs typeface="+mn-lt"/>
            </a:endParaRPr>
          </a:p>
          <a:p>
            <a:pPr marL="342900" indent="-171450">
              <a:lnSpc>
                <a:spcPts val="1300"/>
              </a:lnSpc>
              <a:buFont typeface="Arial" panose="020B0604020202020204" pitchFamily="34" charset="0"/>
              <a:buChar char="•"/>
            </a:pPr>
            <a:r>
              <a:rPr lang="pt-BR" sz="1200" b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Localização estratégica</a:t>
            </a:r>
            <a:br>
              <a:rPr lang="pt-BR" sz="1200" b="1">
                <a:latin typeface="Trebuchet MS"/>
                <a:ea typeface="+mn-lt"/>
                <a:cs typeface="+mn-lt"/>
              </a:rPr>
            </a:br>
            <a:r>
              <a:rPr lang="pt-BR" sz="12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Corredores de entrada ou saída da feira, onde o fluxo é intenso;</a:t>
            </a:r>
            <a:br>
              <a:rPr lang="pt-BR" sz="1200" b="1">
                <a:latin typeface="Trebuchet MS"/>
                <a:ea typeface="+mn-lt"/>
                <a:cs typeface="+mn-lt"/>
              </a:rPr>
            </a:br>
            <a:endParaRPr lang="pt-BR" sz="1200" b="1">
              <a:solidFill>
                <a:schemeClr val="bg1"/>
              </a:solidFill>
              <a:latin typeface="Trebuchet MS"/>
              <a:ea typeface="+mn-lt"/>
              <a:cs typeface="+mn-lt"/>
            </a:endParaRPr>
          </a:p>
          <a:p>
            <a:pPr marL="342900" indent="-171450">
              <a:lnSpc>
                <a:spcPts val="1300"/>
              </a:lnSpc>
              <a:buFont typeface="Arial" panose="020B0604020202020204" pitchFamily="34" charset="0"/>
              <a:buChar char="•"/>
            </a:pPr>
            <a:r>
              <a:rPr lang="pt-BR" sz="1200" b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Impressão de alta qualidade</a:t>
            </a:r>
            <a:br>
              <a:rPr lang="pt-BR" sz="1200" b="1">
                <a:latin typeface="Trebuchet MS"/>
                <a:ea typeface="+mn-lt"/>
                <a:cs typeface="+mn-lt"/>
              </a:rPr>
            </a:br>
            <a:r>
              <a:rPr lang="pt-BR" sz="12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Chama atenção dos mais distraídos;</a:t>
            </a:r>
            <a:br>
              <a:rPr lang="pt-BR" sz="1200" b="1">
                <a:latin typeface="Trebuchet MS"/>
                <a:ea typeface="+mn-lt"/>
                <a:cs typeface="+mn-lt"/>
              </a:rPr>
            </a:br>
            <a:endParaRPr lang="pt-BR" sz="1200" b="1">
              <a:solidFill>
                <a:schemeClr val="bg1"/>
              </a:solidFill>
              <a:latin typeface="Trebuchet MS"/>
              <a:ea typeface="+mn-lt"/>
              <a:cs typeface="+mn-lt"/>
            </a:endParaRPr>
          </a:p>
          <a:p>
            <a:pPr marL="342900" indent="-171450">
              <a:lnSpc>
                <a:spcPts val="1300"/>
              </a:lnSpc>
              <a:buFont typeface="Arial" panose="020B0604020202020204" pitchFamily="34" charset="0"/>
              <a:buChar char="•"/>
            </a:pPr>
            <a:r>
              <a:rPr lang="pt-BR" sz="1200" b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Exclusividade</a:t>
            </a:r>
            <a:br>
              <a:rPr lang="pt-BR" sz="1200" b="1">
                <a:latin typeface="Trebuchet MS"/>
                <a:ea typeface="+mn-lt"/>
                <a:cs typeface="+mn-lt"/>
              </a:rPr>
            </a:br>
            <a:r>
              <a:rPr lang="pt-BR" sz="12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Uma cota única garante que só a sua marca brilhe ali.</a:t>
            </a:r>
          </a:p>
        </p:txBody>
      </p:sp>
      <p:grpSp>
        <p:nvGrpSpPr>
          <p:cNvPr id="22" name="Agrupar 21">
            <a:extLst>
              <a:ext uri="{FF2B5EF4-FFF2-40B4-BE49-F238E27FC236}">
                <a16:creationId xmlns:a16="http://schemas.microsoft.com/office/drawing/2014/main" id="{B28C83DE-E64F-F1F9-BF23-5EFD31B71E18}"/>
              </a:ext>
            </a:extLst>
          </p:cNvPr>
          <p:cNvGrpSpPr/>
          <p:nvPr/>
        </p:nvGrpSpPr>
        <p:grpSpPr>
          <a:xfrm>
            <a:off x="1607342" y="4098906"/>
            <a:ext cx="2840428" cy="723118"/>
            <a:chOff x="691194" y="4592671"/>
            <a:chExt cx="2840428" cy="723118"/>
          </a:xfrm>
        </p:grpSpPr>
        <p:sp>
          <p:nvSpPr>
            <p:cNvPr id="17" name="CaixaDeTexto 16">
              <a:extLst>
                <a:ext uri="{FF2B5EF4-FFF2-40B4-BE49-F238E27FC236}">
                  <a16:creationId xmlns:a16="http://schemas.microsoft.com/office/drawing/2014/main" id="{64B3F6D4-BF34-FE7E-2A7D-40CD42D053C2}"/>
                </a:ext>
              </a:extLst>
            </p:cNvPr>
            <p:cNvSpPr txBox="1"/>
            <p:nvPr/>
          </p:nvSpPr>
          <p:spPr>
            <a:xfrm>
              <a:off x="691194" y="4592671"/>
              <a:ext cx="1532545" cy="276999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pt-BR" sz="1200" b="1">
                  <a:solidFill>
                    <a:schemeClr val="bg1"/>
                  </a:solidFill>
                  <a:latin typeface="Trebuchet MS"/>
                </a:rPr>
                <a:t>Especificações:</a:t>
              </a:r>
              <a:endParaRPr lang="pt-BR" sz="1200">
                <a:solidFill>
                  <a:schemeClr val="bg1"/>
                </a:solidFill>
                <a:latin typeface="Trebuchet MS"/>
              </a:endParaRPr>
            </a:p>
          </p:txBody>
        </p:sp>
        <p:sp>
          <p:nvSpPr>
            <p:cNvPr id="18" name="CaixaDeTexto 17">
              <a:extLst>
                <a:ext uri="{FF2B5EF4-FFF2-40B4-BE49-F238E27FC236}">
                  <a16:creationId xmlns:a16="http://schemas.microsoft.com/office/drawing/2014/main" id="{B3EA37E9-F844-CCDD-4F73-B92F1E8A2921}"/>
                </a:ext>
              </a:extLst>
            </p:cNvPr>
            <p:cNvSpPr txBox="1"/>
            <p:nvPr/>
          </p:nvSpPr>
          <p:spPr>
            <a:xfrm>
              <a:off x="1105522" y="4930585"/>
              <a:ext cx="987776" cy="369332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r>
                <a:rPr lang="pt-BR" sz="900" b="1">
                  <a:solidFill>
                    <a:schemeClr val="bg1"/>
                  </a:solidFill>
                  <a:latin typeface="Trebuchet MS"/>
                </a:rPr>
                <a:t>Tamanho:</a:t>
              </a:r>
            </a:p>
            <a:p>
              <a:r>
                <a:rPr lang="pt-BR" sz="900">
                  <a:solidFill>
                    <a:schemeClr val="bg1"/>
                  </a:solidFill>
                  <a:latin typeface="Trebuchet MS"/>
                </a:rPr>
                <a:t>4x4m (16m²)</a:t>
              </a:r>
            </a:p>
          </p:txBody>
        </p:sp>
        <p:sp>
          <p:nvSpPr>
            <p:cNvPr id="19" name="CaixaDeTexto 18">
              <a:extLst>
                <a:ext uri="{FF2B5EF4-FFF2-40B4-BE49-F238E27FC236}">
                  <a16:creationId xmlns:a16="http://schemas.microsoft.com/office/drawing/2014/main" id="{C99DFB5F-A8E6-C414-A61D-95E8B5FC6AB4}"/>
                </a:ext>
              </a:extLst>
            </p:cNvPr>
            <p:cNvSpPr txBox="1"/>
            <p:nvPr/>
          </p:nvSpPr>
          <p:spPr>
            <a:xfrm>
              <a:off x="2093902" y="4946457"/>
              <a:ext cx="1437720" cy="369332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r>
                <a:rPr lang="pt-BR" sz="900" b="1">
                  <a:solidFill>
                    <a:schemeClr val="bg1"/>
                  </a:solidFill>
                  <a:latin typeface="Trebuchet MS"/>
                </a:rPr>
                <a:t>Impressão:</a:t>
              </a:r>
              <a:endParaRPr lang="pt-BR" sz="900">
                <a:solidFill>
                  <a:schemeClr val="bg1"/>
                </a:solidFill>
                <a:latin typeface="Trebuchet MS"/>
              </a:endParaRPr>
            </a:p>
            <a:p>
              <a:r>
                <a:rPr lang="pt-BR" sz="900">
                  <a:solidFill>
                    <a:schemeClr val="bg1"/>
                  </a:solidFill>
                  <a:latin typeface="Trebuchet MS"/>
                </a:rPr>
                <a:t>Adesivo vinílico</a:t>
              </a:r>
            </a:p>
          </p:txBody>
        </p:sp>
        <p:sp>
          <p:nvSpPr>
            <p:cNvPr id="20" name="Retângulo 19">
              <a:extLst>
                <a:ext uri="{FF2B5EF4-FFF2-40B4-BE49-F238E27FC236}">
                  <a16:creationId xmlns:a16="http://schemas.microsoft.com/office/drawing/2014/main" id="{F32AAD63-2B4B-E0DB-F310-0DD13D22E580}"/>
                </a:ext>
              </a:extLst>
            </p:cNvPr>
            <p:cNvSpPr/>
            <p:nvPr/>
          </p:nvSpPr>
          <p:spPr>
            <a:xfrm flipH="1">
              <a:off x="2010689" y="4925262"/>
              <a:ext cx="22703" cy="310865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rgbClr val="000000"/>
                </a:solidFill>
              </a:endParaRPr>
            </a:p>
          </p:txBody>
        </p:sp>
        <p:pic>
          <p:nvPicPr>
            <p:cNvPr id="21" name="Imagem 20">
              <a:extLst>
                <a:ext uri="{FF2B5EF4-FFF2-40B4-BE49-F238E27FC236}">
                  <a16:creationId xmlns:a16="http://schemas.microsoft.com/office/drawing/2014/main" id="{EB5DC29E-AFC2-404B-F976-E61B0CD6AA1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67216" y="4929186"/>
              <a:ext cx="345169" cy="352427"/>
            </a:xfrm>
            <a:prstGeom prst="rect">
              <a:avLst/>
            </a:prstGeom>
          </p:spPr>
        </p:pic>
      </p:grpSp>
      <p:pic>
        <p:nvPicPr>
          <p:cNvPr id="29" name="Imagem 28">
            <a:extLst>
              <a:ext uri="{FF2B5EF4-FFF2-40B4-BE49-F238E27FC236}">
                <a16:creationId xmlns:a16="http://schemas.microsoft.com/office/drawing/2014/main" id="{480ABF45-49FF-8BA2-6D4B-97B25FD7107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20403" y="5094060"/>
            <a:ext cx="2837996" cy="1372508"/>
          </a:xfrm>
          <a:prstGeom prst="rect">
            <a:avLst/>
          </a:prstGeom>
        </p:spPr>
      </p:pic>
      <p:sp>
        <p:nvSpPr>
          <p:cNvPr id="31" name="CaixaDeTexto 30">
            <a:extLst>
              <a:ext uri="{FF2B5EF4-FFF2-40B4-BE49-F238E27FC236}">
                <a16:creationId xmlns:a16="http://schemas.microsoft.com/office/drawing/2014/main" id="{029EC415-2AD7-98FE-DEE8-29DC99ED3B90}"/>
              </a:ext>
            </a:extLst>
          </p:cNvPr>
          <p:cNvSpPr txBox="1"/>
          <p:nvPr/>
        </p:nvSpPr>
        <p:spPr>
          <a:xfrm>
            <a:off x="9054308" y="5314403"/>
            <a:ext cx="2554515" cy="93871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r"/>
            <a:r>
              <a:rPr lang="pt-BR" sz="11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Arte fornecida pelo expositor e sujeita à aprovação da organização .</a:t>
            </a:r>
            <a:endParaRPr lang="pt-BR">
              <a:solidFill>
                <a:schemeClr val="bg1"/>
              </a:solidFill>
              <a:latin typeface="Trebuchet MS"/>
              <a:ea typeface="+mn-lt"/>
              <a:cs typeface="+mn-lt"/>
            </a:endParaRPr>
          </a:p>
          <a:p>
            <a:pPr algn="r"/>
            <a:r>
              <a:rPr lang="pt-BR" sz="11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Produção, instalação e veiculação sob responsabilidade da organizadora.</a:t>
            </a:r>
            <a:endParaRPr lang="pt-BR">
              <a:solidFill>
                <a:schemeClr val="bg1"/>
              </a:solidFill>
              <a:latin typeface="Trebuchet MS"/>
              <a:ea typeface="+mn-lt"/>
              <a:cs typeface="+mn-lt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E5847B7E-456C-9A37-6CA0-8564D79179EF}"/>
              </a:ext>
            </a:extLst>
          </p:cNvPr>
          <p:cNvSpPr txBox="1"/>
          <p:nvPr/>
        </p:nvSpPr>
        <p:spPr>
          <a:xfrm>
            <a:off x="759395" y="414973"/>
            <a:ext cx="5441345" cy="58477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pt-BR" sz="3200" b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Mega Adesivo entrada</a:t>
            </a:r>
            <a:endParaRPr lang="pt-BR">
              <a:solidFill>
                <a:schemeClr val="bg1"/>
              </a:solidFill>
            </a:endParaRP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0AD81DC2-1465-B52F-A120-AF1E65A02379}"/>
              </a:ext>
            </a:extLst>
          </p:cNvPr>
          <p:cNvSpPr/>
          <p:nvPr/>
        </p:nvSpPr>
        <p:spPr>
          <a:xfrm flipH="1">
            <a:off x="743858" y="509209"/>
            <a:ext cx="28121" cy="382512"/>
          </a:xfrm>
          <a:prstGeom prst="rect">
            <a:avLst/>
          </a:prstGeom>
          <a:solidFill>
            <a:srgbClr val="E10B1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000000"/>
              </a:solidFill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E293B0A7-4ACC-2072-455F-925E7EE5C80E}"/>
              </a:ext>
            </a:extLst>
          </p:cNvPr>
          <p:cNvSpPr txBox="1"/>
          <p:nvPr/>
        </p:nvSpPr>
        <p:spPr>
          <a:xfrm>
            <a:off x="655935" y="1079178"/>
            <a:ext cx="6096000" cy="29238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pt-BR" sz="13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Uma recepção de alto impacto para apresentar sua marca logo na chegada.</a:t>
            </a:r>
          </a:p>
        </p:txBody>
      </p:sp>
      <p:sp>
        <p:nvSpPr>
          <p:cNvPr id="43" name="CaixaDeTexto 42">
            <a:extLst>
              <a:ext uri="{FF2B5EF4-FFF2-40B4-BE49-F238E27FC236}">
                <a16:creationId xmlns:a16="http://schemas.microsoft.com/office/drawing/2014/main" id="{B0F3A226-DC45-8499-1998-3FB0449561AF}"/>
              </a:ext>
            </a:extLst>
          </p:cNvPr>
          <p:cNvSpPr txBox="1"/>
          <p:nvPr/>
        </p:nvSpPr>
        <p:spPr>
          <a:xfrm>
            <a:off x="1587499" y="1589606"/>
            <a:ext cx="3280833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b="1">
                <a:solidFill>
                  <a:srgbClr val="DF1F26"/>
                </a:solidFill>
                <a:latin typeface="Trebuchet MS"/>
                <a:ea typeface="+mn-lt"/>
                <a:cs typeface="+mn-lt"/>
              </a:rPr>
              <a:t>Por que investir?</a:t>
            </a:r>
            <a:endParaRPr lang="pt-BR" b="1">
              <a:solidFill>
                <a:srgbClr val="DF1F26"/>
              </a:solidFill>
              <a:latin typeface="Trebuchet MS"/>
            </a:endParaRPr>
          </a:p>
        </p:txBody>
      </p:sp>
      <p:pic>
        <p:nvPicPr>
          <p:cNvPr id="45" name="Gráfico 5" descr="Ícone&#10;&#10;O conteúdo gerado por IA pode estar incorreto.">
            <a:extLst>
              <a:ext uri="{FF2B5EF4-FFF2-40B4-BE49-F238E27FC236}">
                <a16:creationId xmlns:a16="http://schemas.microsoft.com/office/drawing/2014/main" id="{E67E8F55-00FB-F8E1-0D2D-5202CF35DDA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8471" y="1675668"/>
            <a:ext cx="767861" cy="748339"/>
          </a:xfrm>
          <a:prstGeom prst="rect">
            <a:avLst/>
          </a:prstGeom>
        </p:spPr>
      </p:pic>
      <p:grpSp>
        <p:nvGrpSpPr>
          <p:cNvPr id="56" name="Agrupar 55">
            <a:extLst>
              <a:ext uri="{FF2B5EF4-FFF2-40B4-BE49-F238E27FC236}">
                <a16:creationId xmlns:a16="http://schemas.microsoft.com/office/drawing/2014/main" id="{211D1C5A-4A08-261F-AF38-448871BC3C78}"/>
              </a:ext>
            </a:extLst>
          </p:cNvPr>
          <p:cNvGrpSpPr/>
          <p:nvPr/>
        </p:nvGrpSpPr>
        <p:grpSpPr>
          <a:xfrm>
            <a:off x="1421422" y="5314783"/>
            <a:ext cx="3885550" cy="1258850"/>
            <a:chOff x="722432" y="5503468"/>
            <a:chExt cx="3885550" cy="1258850"/>
          </a:xfrm>
        </p:grpSpPr>
        <p:pic>
          <p:nvPicPr>
            <p:cNvPr id="53" name="Imagem 52">
              <a:extLst>
                <a:ext uri="{FF2B5EF4-FFF2-40B4-BE49-F238E27FC236}">
                  <a16:creationId xmlns:a16="http://schemas.microsoft.com/office/drawing/2014/main" id="{C45029F5-50C1-EFDC-8252-B19ADD23462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t="3896" r="53229" b="-29012"/>
            <a:stretch>
              <a:fillRect/>
            </a:stretch>
          </p:blipFill>
          <p:spPr>
            <a:xfrm>
              <a:off x="722432" y="6098353"/>
              <a:ext cx="1945966" cy="663965"/>
            </a:xfrm>
            <a:prstGeom prst="rect">
              <a:avLst/>
            </a:prstGeom>
          </p:spPr>
        </p:pic>
        <p:sp>
          <p:nvSpPr>
            <p:cNvPr id="54" name="CaixaDeTexto 53">
              <a:extLst>
                <a:ext uri="{FF2B5EF4-FFF2-40B4-BE49-F238E27FC236}">
                  <a16:creationId xmlns:a16="http://schemas.microsoft.com/office/drawing/2014/main" id="{C0D5754F-853D-247E-B93E-793A702C6BC3}"/>
                </a:ext>
              </a:extLst>
            </p:cNvPr>
            <p:cNvSpPr txBox="1"/>
            <p:nvPr/>
          </p:nvSpPr>
          <p:spPr>
            <a:xfrm>
              <a:off x="880835" y="5503468"/>
              <a:ext cx="1930400" cy="646331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r>
                <a:rPr lang="pt-BR" sz="1800" b="0" i="0" u="none" strike="noStrike" baseline="0">
                  <a:solidFill>
                    <a:schemeClr val="bg1"/>
                  </a:solidFill>
                  <a:latin typeface="Trebuchet MS"/>
                </a:rPr>
                <a:t>Cotas: </a:t>
              </a:r>
              <a:r>
                <a:rPr lang="pt-BR">
                  <a:solidFill>
                    <a:schemeClr val="bg1"/>
                  </a:solidFill>
                  <a:latin typeface="Trebuchet MS"/>
                </a:rPr>
                <a:t>Exclusiva</a:t>
              </a:r>
              <a:endParaRPr lang="pt-BR" sz="1800" b="0" i="0" u="none" strike="noStrike" baseline="0">
                <a:solidFill>
                  <a:schemeClr val="bg1"/>
                </a:solidFill>
                <a:latin typeface="Trebuchet MS"/>
              </a:endParaRPr>
            </a:p>
            <a:p>
              <a:r>
                <a:rPr lang="pt-BR" sz="1800" b="1" i="0" u="none" strike="noStrike" baseline="0">
                  <a:solidFill>
                    <a:schemeClr val="bg1"/>
                  </a:solidFill>
                  <a:latin typeface="Trebuchet MS"/>
                </a:rPr>
                <a:t>Investimento:</a:t>
              </a:r>
              <a:endParaRPr lang="pt-BR" b="1">
                <a:solidFill>
                  <a:schemeClr val="bg1"/>
                </a:solidFill>
                <a:latin typeface="Trebuchet MS"/>
              </a:endParaRPr>
            </a:p>
          </p:txBody>
        </p:sp>
        <p:sp>
          <p:nvSpPr>
            <p:cNvPr id="55" name="CaixaDeTexto 54">
              <a:extLst>
                <a:ext uri="{FF2B5EF4-FFF2-40B4-BE49-F238E27FC236}">
                  <a16:creationId xmlns:a16="http://schemas.microsoft.com/office/drawing/2014/main" id="{C617F2D6-AF71-F53F-544F-7AC480B82C57}"/>
                </a:ext>
              </a:extLst>
            </p:cNvPr>
            <p:cNvSpPr txBox="1"/>
            <p:nvPr/>
          </p:nvSpPr>
          <p:spPr>
            <a:xfrm>
              <a:off x="880835" y="6120795"/>
              <a:ext cx="3727147" cy="400110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pt-BR" sz="2000" b="1">
                  <a:solidFill>
                    <a:schemeClr val="bg1"/>
                  </a:solidFill>
                  <a:latin typeface="Trebuchet MS"/>
                  <a:ea typeface="+mn-lt"/>
                  <a:cs typeface="+mn-lt"/>
                </a:rPr>
                <a:t>R$ 7.500,00 </a:t>
              </a:r>
              <a:endParaRPr lang="pt-BR" sz="2000">
                <a:solidFill>
                  <a:schemeClr val="bg1"/>
                </a:solidFill>
                <a:latin typeface="Trebuchet MS"/>
                <a:ea typeface="+mn-lt"/>
                <a:cs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2784555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/>
          <a:stretch>
            <a:fillRect/>
          </a:stretch>
        </a:blipFill>
        <a:effectLst/>
      </p:bgPr>
    </p:bg>
    <p:spTree>
      <p:nvGrpSpPr>
        <p:cNvPr id="1" name="Shape 128">
          <a:extLst>
            <a:ext uri="{FF2B5EF4-FFF2-40B4-BE49-F238E27FC236}">
              <a16:creationId xmlns:a16="http://schemas.microsoft.com/office/drawing/2014/main" id="{93C160F8-3EA3-395C-BB7A-529769E459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aixaDeTexto 14">
            <a:extLst>
              <a:ext uri="{FF2B5EF4-FFF2-40B4-BE49-F238E27FC236}">
                <a16:creationId xmlns:a16="http://schemas.microsoft.com/office/drawing/2014/main" id="{34CF713F-EFFB-EF27-ED1F-628C4DDA48D4}"/>
              </a:ext>
            </a:extLst>
          </p:cNvPr>
          <p:cNvSpPr txBox="1"/>
          <p:nvPr/>
        </p:nvSpPr>
        <p:spPr>
          <a:xfrm>
            <a:off x="1426332" y="2176512"/>
            <a:ext cx="6117468" cy="192616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342900" indent="-171450">
              <a:lnSpc>
                <a:spcPts val="1300"/>
              </a:lnSpc>
              <a:buFont typeface="Arial" panose="020B0604020202020204" pitchFamily="34" charset="0"/>
              <a:buChar char="•"/>
            </a:pPr>
            <a:r>
              <a:rPr lang="pt-BR" sz="1200" b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Visibilidade certeira</a:t>
            </a:r>
            <a:br>
              <a:rPr lang="pt-BR" sz="1200" b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</a:br>
            <a:r>
              <a:rPr lang="pt-BR" sz="12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Sua marca bem no caminho do visitante;</a:t>
            </a:r>
            <a:br>
              <a:rPr lang="pt-BR" sz="1200">
                <a:solidFill>
                  <a:schemeClr val="bg1"/>
                </a:solidFill>
                <a:latin typeface="Trebuchet MS"/>
                <a:ea typeface="+mn-lt"/>
                <a:cs typeface="+mn-lt"/>
              </a:rPr>
            </a:br>
            <a:endParaRPr lang="pt-BR" sz="1200">
              <a:solidFill>
                <a:schemeClr val="bg1"/>
              </a:solidFill>
              <a:latin typeface="Trebuchet MS"/>
              <a:ea typeface="+mn-lt"/>
              <a:cs typeface="+mn-lt"/>
            </a:endParaRPr>
          </a:p>
          <a:p>
            <a:pPr marL="342900" indent="-171450">
              <a:lnSpc>
                <a:spcPts val="1300"/>
              </a:lnSpc>
              <a:buFont typeface="Arial" panose="020B0604020202020204" pitchFamily="34" charset="0"/>
              <a:buChar char="•"/>
            </a:pPr>
            <a:r>
              <a:rPr lang="pt-BR" sz="1200" b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Movimento constante</a:t>
            </a:r>
            <a:br>
              <a:rPr lang="pt-BR" sz="1200" b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</a:br>
            <a:r>
              <a:rPr lang="pt-BR" sz="12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Posicionado em corredores estratégicos de entrada e saída;</a:t>
            </a:r>
            <a:br>
              <a:rPr lang="pt-BR" sz="1200">
                <a:solidFill>
                  <a:schemeClr val="bg1"/>
                </a:solidFill>
                <a:latin typeface="Trebuchet MS"/>
                <a:ea typeface="+mn-lt"/>
                <a:cs typeface="+mn-lt"/>
              </a:rPr>
            </a:br>
            <a:endParaRPr lang="pt-BR" sz="1200">
              <a:solidFill>
                <a:schemeClr val="bg1"/>
              </a:solidFill>
              <a:latin typeface="Trebuchet MS"/>
              <a:ea typeface="+mn-lt"/>
              <a:cs typeface="+mn-lt"/>
            </a:endParaRPr>
          </a:p>
          <a:p>
            <a:pPr marL="342900" indent="-171450">
              <a:lnSpc>
                <a:spcPts val="1300"/>
              </a:lnSpc>
              <a:buFont typeface="Arial" panose="020B0604020202020204" pitchFamily="34" charset="0"/>
              <a:buChar char="•"/>
            </a:pPr>
            <a:r>
              <a:rPr lang="pt-BR" sz="1200" b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Impressão de qualidade</a:t>
            </a:r>
            <a:br>
              <a:rPr lang="pt-BR" sz="1200" b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</a:br>
            <a:r>
              <a:rPr lang="pt-BR" sz="12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Chão que vira mídia e atrai olhares;</a:t>
            </a:r>
            <a:br>
              <a:rPr lang="pt-BR" sz="1200">
                <a:solidFill>
                  <a:schemeClr val="bg1"/>
                </a:solidFill>
                <a:latin typeface="Trebuchet MS"/>
                <a:ea typeface="+mn-lt"/>
                <a:cs typeface="+mn-lt"/>
              </a:rPr>
            </a:br>
            <a:endParaRPr lang="pt-BR" sz="1200">
              <a:solidFill>
                <a:schemeClr val="bg1"/>
              </a:solidFill>
              <a:latin typeface="Trebuchet MS"/>
              <a:ea typeface="+mn-lt"/>
              <a:cs typeface="+mn-lt"/>
            </a:endParaRPr>
          </a:p>
          <a:p>
            <a:pPr marL="342900" indent="-171450">
              <a:lnSpc>
                <a:spcPts val="1300"/>
              </a:lnSpc>
              <a:buFont typeface="Arial" panose="020B0604020202020204" pitchFamily="34" charset="0"/>
              <a:buChar char="•"/>
            </a:pPr>
            <a:r>
              <a:rPr lang="pt-BR" sz="1200" b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Valor acessível</a:t>
            </a:r>
            <a:br>
              <a:rPr lang="pt-BR" sz="1200" b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</a:br>
            <a:r>
              <a:rPr lang="pt-BR" sz="12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Cotas múltiplas pra ampliar presença sem estourar o orçamento.</a:t>
            </a:r>
          </a:p>
        </p:txBody>
      </p:sp>
      <p:grpSp>
        <p:nvGrpSpPr>
          <p:cNvPr id="22" name="Agrupar 21">
            <a:extLst>
              <a:ext uri="{FF2B5EF4-FFF2-40B4-BE49-F238E27FC236}">
                <a16:creationId xmlns:a16="http://schemas.microsoft.com/office/drawing/2014/main" id="{094FB1A5-44C1-77A9-4618-EC23CA9CF020}"/>
              </a:ext>
            </a:extLst>
          </p:cNvPr>
          <p:cNvGrpSpPr/>
          <p:nvPr/>
        </p:nvGrpSpPr>
        <p:grpSpPr>
          <a:xfrm>
            <a:off x="1607342" y="4304060"/>
            <a:ext cx="2840428" cy="723118"/>
            <a:chOff x="691194" y="4592671"/>
            <a:chExt cx="2840428" cy="723118"/>
          </a:xfrm>
        </p:grpSpPr>
        <p:sp>
          <p:nvSpPr>
            <p:cNvPr id="17" name="CaixaDeTexto 16">
              <a:extLst>
                <a:ext uri="{FF2B5EF4-FFF2-40B4-BE49-F238E27FC236}">
                  <a16:creationId xmlns:a16="http://schemas.microsoft.com/office/drawing/2014/main" id="{10925A08-1E26-9F6A-9249-1A2578F3A6E1}"/>
                </a:ext>
              </a:extLst>
            </p:cNvPr>
            <p:cNvSpPr txBox="1"/>
            <p:nvPr/>
          </p:nvSpPr>
          <p:spPr>
            <a:xfrm>
              <a:off x="691194" y="4592671"/>
              <a:ext cx="1532545" cy="276999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pt-BR" sz="1200" b="1">
                  <a:solidFill>
                    <a:schemeClr val="bg1"/>
                  </a:solidFill>
                  <a:latin typeface="Trebuchet MS"/>
                </a:rPr>
                <a:t>Especificações:</a:t>
              </a:r>
              <a:endParaRPr lang="pt-BR" sz="1200">
                <a:solidFill>
                  <a:schemeClr val="bg1"/>
                </a:solidFill>
                <a:latin typeface="Trebuchet MS"/>
              </a:endParaRPr>
            </a:p>
          </p:txBody>
        </p:sp>
        <p:sp>
          <p:nvSpPr>
            <p:cNvPr id="18" name="CaixaDeTexto 17">
              <a:extLst>
                <a:ext uri="{FF2B5EF4-FFF2-40B4-BE49-F238E27FC236}">
                  <a16:creationId xmlns:a16="http://schemas.microsoft.com/office/drawing/2014/main" id="{10A7B767-F888-D578-CF54-E78FF8FCFCEA}"/>
                </a:ext>
              </a:extLst>
            </p:cNvPr>
            <p:cNvSpPr txBox="1"/>
            <p:nvPr/>
          </p:nvSpPr>
          <p:spPr>
            <a:xfrm>
              <a:off x="1105522" y="4930585"/>
              <a:ext cx="987776" cy="369332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r>
                <a:rPr lang="pt-BR" sz="900" b="1">
                  <a:solidFill>
                    <a:schemeClr val="bg1"/>
                  </a:solidFill>
                  <a:latin typeface="Trebuchet MS"/>
                </a:rPr>
                <a:t>Tamanho:</a:t>
              </a:r>
            </a:p>
            <a:p>
              <a:r>
                <a:rPr lang="pt-BR" sz="900">
                  <a:solidFill>
                    <a:schemeClr val="bg1"/>
                  </a:solidFill>
                  <a:latin typeface="Trebuchet MS"/>
                </a:rPr>
                <a:t>1x1m </a:t>
              </a:r>
            </a:p>
          </p:txBody>
        </p:sp>
        <p:sp>
          <p:nvSpPr>
            <p:cNvPr id="19" name="CaixaDeTexto 18">
              <a:extLst>
                <a:ext uri="{FF2B5EF4-FFF2-40B4-BE49-F238E27FC236}">
                  <a16:creationId xmlns:a16="http://schemas.microsoft.com/office/drawing/2014/main" id="{A22B41FD-9093-0072-9EAA-2436937321C5}"/>
                </a:ext>
              </a:extLst>
            </p:cNvPr>
            <p:cNvSpPr txBox="1"/>
            <p:nvPr/>
          </p:nvSpPr>
          <p:spPr>
            <a:xfrm>
              <a:off x="2093902" y="4946457"/>
              <a:ext cx="1437720" cy="369332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r>
                <a:rPr lang="pt-BR" sz="900" b="1">
                  <a:solidFill>
                    <a:schemeClr val="bg1"/>
                  </a:solidFill>
                  <a:latin typeface="Trebuchet MS"/>
                </a:rPr>
                <a:t>Impressão:</a:t>
              </a:r>
              <a:endParaRPr lang="pt-BR" sz="900">
                <a:solidFill>
                  <a:schemeClr val="bg1"/>
                </a:solidFill>
                <a:latin typeface="Trebuchet MS"/>
              </a:endParaRPr>
            </a:p>
            <a:p>
              <a:r>
                <a:rPr lang="pt-BR" sz="900">
                  <a:solidFill>
                    <a:schemeClr val="bg1"/>
                  </a:solidFill>
                  <a:latin typeface="Trebuchet MS"/>
                </a:rPr>
                <a:t>Adesivo vinílico</a:t>
              </a:r>
            </a:p>
          </p:txBody>
        </p:sp>
        <p:sp>
          <p:nvSpPr>
            <p:cNvPr id="20" name="Retângulo 19">
              <a:extLst>
                <a:ext uri="{FF2B5EF4-FFF2-40B4-BE49-F238E27FC236}">
                  <a16:creationId xmlns:a16="http://schemas.microsoft.com/office/drawing/2014/main" id="{DC0CBCFC-724B-5588-1A15-3296BDD1332F}"/>
                </a:ext>
              </a:extLst>
            </p:cNvPr>
            <p:cNvSpPr/>
            <p:nvPr/>
          </p:nvSpPr>
          <p:spPr>
            <a:xfrm flipH="1">
              <a:off x="1961843" y="4925262"/>
              <a:ext cx="22703" cy="310865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rgbClr val="000000"/>
                </a:solidFill>
              </a:endParaRPr>
            </a:p>
          </p:txBody>
        </p:sp>
        <p:pic>
          <p:nvPicPr>
            <p:cNvPr id="21" name="Imagem 20">
              <a:extLst>
                <a:ext uri="{FF2B5EF4-FFF2-40B4-BE49-F238E27FC236}">
                  <a16:creationId xmlns:a16="http://schemas.microsoft.com/office/drawing/2014/main" id="{E67EBD05-F33E-7D48-FF6F-56C7AF4BD90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67216" y="4929186"/>
              <a:ext cx="345169" cy="352427"/>
            </a:xfrm>
            <a:prstGeom prst="rect">
              <a:avLst/>
            </a:prstGeom>
          </p:spPr>
        </p:pic>
      </p:grpSp>
      <p:pic>
        <p:nvPicPr>
          <p:cNvPr id="31" name="Imagem 30" descr="Forma, Retângulo&#10;&#10;O conteúdo gerado por IA pode estar incorreto.">
            <a:extLst>
              <a:ext uri="{FF2B5EF4-FFF2-40B4-BE49-F238E27FC236}">
                <a16:creationId xmlns:a16="http://schemas.microsoft.com/office/drawing/2014/main" id="{48A26FA1-4F33-9856-FD4D-36E406CA13C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20403" y="5094060"/>
            <a:ext cx="2837996" cy="1372508"/>
          </a:xfrm>
          <a:prstGeom prst="rect">
            <a:avLst/>
          </a:prstGeom>
        </p:spPr>
      </p:pic>
      <p:sp>
        <p:nvSpPr>
          <p:cNvPr id="33" name="CaixaDeTexto 32">
            <a:extLst>
              <a:ext uri="{FF2B5EF4-FFF2-40B4-BE49-F238E27FC236}">
                <a16:creationId xmlns:a16="http://schemas.microsoft.com/office/drawing/2014/main" id="{10F46843-1076-FDC9-70F9-55C11C881D89}"/>
              </a:ext>
            </a:extLst>
          </p:cNvPr>
          <p:cNvSpPr txBox="1"/>
          <p:nvPr/>
        </p:nvSpPr>
        <p:spPr>
          <a:xfrm>
            <a:off x="9054308" y="5314403"/>
            <a:ext cx="2554515" cy="93871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r"/>
            <a:r>
              <a:rPr lang="pt-BR" sz="11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Arte fornecida pelo expositor e sujeita à aprovação da organização .</a:t>
            </a:r>
            <a:endParaRPr lang="pt-BR">
              <a:solidFill>
                <a:schemeClr val="bg1"/>
              </a:solidFill>
              <a:latin typeface="Trebuchet MS"/>
              <a:ea typeface="+mn-lt"/>
              <a:cs typeface="+mn-lt"/>
            </a:endParaRPr>
          </a:p>
          <a:p>
            <a:pPr algn="r"/>
            <a:r>
              <a:rPr lang="pt-BR" sz="11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Produção, instalação e veiculação sob responsabilidade da organizadora.</a:t>
            </a:r>
            <a:endParaRPr lang="pt-BR">
              <a:solidFill>
                <a:schemeClr val="bg1"/>
              </a:solidFill>
              <a:latin typeface="Trebuchet MS"/>
              <a:ea typeface="+mn-lt"/>
              <a:cs typeface="+mn-lt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61FD9447-0A81-802E-73E7-3712EE549065}"/>
              </a:ext>
            </a:extLst>
          </p:cNvPr>
          <p:cNvSpPr txBox="1"/>
          <p:nvPr/>
        </p:nvSpPr>
        <p:spPr>
          <a:xfrm>
            <a:off x="759395" y="414973"/>
            <a:ext cx="5007429" cy="58477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pt-BR" sz="3200" b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Adesivo de piso</a:t>
            </a:r>
            <a:endParaRPr lang="pt-BR" sz="3200" b="1">
              <a:solidFill>
                <a:schemeClr val="bg1"/>
              </a:solidFill>
              <a:latin typeface="Trebuchet MS"/>
            </a:endParaRP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133EAA0E-6C2E-EF24-F1BE-13EEDA9F2811}"/>
              </a:ext>
            </a:extLst>
          </p:cNvPr>
          <p:cNvSpPr/>
          <p:nvPr/>
        </p:nvSpPr>
        <p:spPr>
          <a:xfrm flipH="1">
            <a:off x="743858" y="509209"/>
            <a:ext cx="28121" cy="382512"/>
          </a:xfrm>
          <a:prstGeom prst="rect">
            <a:avLst/>
          </a:prstGeom>
          <a:solidFill>
            <a:srgbClr val="E10B1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41FF2984-96DD-F0D0-858F-8D65E342E2DC}"/>
              </a:ext>
            </a:extLst>
          </p:cNvPr>
          <p:cNvSpPr txBox="1"/>
          <p:nvPr/>
        </p:nvSpPr>
        <p:spPr>
          <a:xfrm>
            <a:off x="655935" y="1079178"/>
            <a:ext cx="6096000" cy="492443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pt-BR" sz="13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Sua comunicação inserida no percurso do visitante até os principais</a:t>
            </a:r>
            <a:endParaRPr lang="pt-BR">
              <a:solidFill>
                <a:schemeClr val="bg1"/>
              </a:solidFill>
            </a:endParaRPr>
          </a:p>
          <a:p>
            <a:r>
              <a:rPr lang="pt-BR" sz="13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pontos da feira.</a:t>
            </a:r>
            <a:endParaRPr lang="pt-BR">
              <a:solidFill>
                <a:schemeClr val="bg1"/>
              </a:solidFill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D9EA44C6-3E4A-395E-2E4D-3DB7E2E36826}"/>
              </a:ext>
            </a:extLst>
          </p:cNvPr>
          <p:cNvSpPr txBox="1"/>
          <p:nvPr/>
        </p:nvSpPr>
        <p:spPr>
          <a:xfrm>
            <a:off x="1587499" y="1804529"/>
            <a:ext cx="3280833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b="1">
                <a:solidFill>
                  <a:srgbClr val="DF1F26"/>
                </a:solidFill>
                <a:latin typeface="Trebuchet MS"/>
                <a:ea typeface="+mn-lt"/>
                <a:cs typeface="+mn-lt"/>
              </a:rPr>
              <a:t>Por que investir?</a:t>
            </a:r>
            <a:endParaRPr lang="pt-BR" b="1">
              <a:solidFill>
                <a:srgbClr val="DF1F26"/>
              </a:solidFill>
              <a:latin typeface="Trebuchet MS"/>
            </a:endParaRPr>
          </a:p>
        </p:txBody>
      </p:sp>
      <p:pic>
        <p:nvPicPr>
          <p:cNvPr id="12" name="Gráfico 5" descr="Ícone&#10;&#10;O conteúdo gerado por IA pode estar incorreto.">
            <a:extLst>
              <a:ext uri="{FF2B5EF4-FFF2-40B4-BE49-F238E27FC236}">
                <a16:creationId xmlns:a16="http://schemas.microsoft.com/office/drawing/2014/main" id="{97066A9C-83DA-784B-09D8-A854F3D32CB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8471" y="1890591"/>
            <a:ext cx="767861" cy="748339"/>
          </a:xfrm>
          <a:prstGeom prst="rect">
            <a:avLst/>
          </a:prstGeom>
        </p:spPr>
      </p:pic>
      <p:grpSp>
        <p:nvGrpSpPr>
          <p:cNvPr id="36" name="Agrupar 35">
            <a:extLst>
              <a:ext uri="{FF2B5EF4-FFF2-40B4-BE49-F238E27FC236}">
                <a16:creationId xmlns:a16="http://schemas.microsoft.com/office/drawing/2014/main" id="{01D3C4F6-3DF6-667E-304D-7722DC365418}"/>
              </a:ext>
            </a:extLst>
          </p:cNvPr>
          <p:cNvGrpSpPr/>
          <p:nvPr/>
        </p:nvGrpSpPr>
        <p:grpSpPr>
          <a:xfrm>
            <a:off x="1421422" y="5314783"/>
            <a:ext cx="3885550" cy="1258850"/>
            <a:chOff x="722432" y="5503468"/>
            <a:chExt cx="3885550" cy="1258850"/>
          </a:xfrm>
        </p:grpSpPr>
        <p:pic>
          <p:nvPicPr>
            <p:cNvPr id="32" name="Imagem 31">
              <a:extLst>
                <a:ext uri="{FF2B5EF4-FFF2-40B4-BE49-F238E27FC236}">
                  <a16:creationId xmlns:a16="http://schemas.microsoft.com/office/drawing/2014/main" id="{74DD9E9D-4296-B57D-9B12-5E6FEE3C737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t="3896" r="53229" b="-29012"/>
            <a:stretch>
              <a:fillRect/>
            </a:stretch>
          </p:blipFill>
          <p:spPr>
            <a:xfrm>
              <a:off x="722432" y="6098353"/>
              <a:ext cx="1945966" cy="663965"/>
            </a:xfrm>
            <a:prstGeom prst="rect">
              <a:avLst/>
            </a:prstGeom>
          </p:spPr>
        </p:pic>
        <p:sp>
          <p:nvSpPr>
            <p:cNvPr id="34" name="CaixaDeTexto 33">
              <a:extLst>
                <a:ext uri="{FF2B5EF4-FFF2-40B4-BE49-F238E27FC236}">
                  <a16:creationId xmlns:a16="http://schemas.microsoft.com/office/drawing/2014/main" id="{A3524C11-8747-F88C-2A52-247B6EAF7378}"/>
                </a:ext>
              </a:extLst>
            </p:cNvPr>
            <p:cNvSpPr txBox="1"/>
            <p:nvPr/>
          </p:nvSpPr>
          <p:spPr>
            <a:xfrm>
              <a:off x="880835" y="5503468"/>
              <a:ext cx="1930400" cy="646331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r>
                <a:rPr lang="pt-BR" sz="1800" b="0" i="0" u="none" strike="noStrike" baseline="0">
                  <a:solidFill>
                    <a:schemeClr val="bg1"/>
                  </a:solidFill>
                  <a:latin typeface="Trebuchet MS"/>
                </a:rPr>
                <a:t>Cotas: </a:t>
              </a:r>
              <a:r>
                <a:rPr lang="pt-BR">
                  <a:solidFill>
                    <a:schemeClr val="bg1"/>
                  </a:solidFill>
                  <a:latin typeface="Trebuchet MS"/>
                </a:rPr>
                <a:t>10</a:t>
              </a:r>
              <a:endParaRPr lang="pt-BR" sz="1800" b="0" i="0" u="none" strike="noStrike" baseline="0">
                <a:solidFill>
                  <a:schemeClr val="bg1"/>
                </a:solidFill>
                <a:latin typeface="Trebuchet MS"/>
              </a:endParaRPr>
            </a:p>
            <a:p>
              <a:r>
                <a:rPr lang="pt-BR" sz="1800" b="1" i="0" u="none" strike="noStrike" baseline="0">
                  <a:solidFill>
                    <a:schemeClr val="bg1"/>
                  </a:solidFill>
                  <a:latin typeface="Trebuchet MS"/>
                </a:rPr>
                <a:t>Investimento:</a:t>
              </a:r>
              <a:endParaRPr lang="pt-BR" b="1">
                <a:solidFill>
                  <a:schemeClr val="bg1"/>
                </a:solidFill>
                <a:latin typeface="Trebuchet MS"/>
              </a:endParaRPr>
            </a:p>
          </p:txBody>
        </p:sp>
        <p:sp>
          <p:nvSpPr>
            <p:cNvPr id="35" name="CaixaDeTexto 34">
              <a:extLst>
                <a:ext uri="{FF2B5EF4-FFF2-40B4-BE49-F238E27FC236}">
                  <a16:creationId xmlns:a16="http://schemas.microsoft.com/office/drawing/2014/main" id="{8B6B9C4B-B7DF-AA58-CE79-F2F3756C17E1}"/>
                </a:ext>
              </a:extLst>
            </p:cNvPr>
            <p:cNvSpPr txBox="1"/>
            <p:nvPr/>
          </p:nvSpPr>
          <p:spPr>
            <a:xfrm>
              <a:off x="880835" y="6120795"/>
              <a:ext cx="3727147" cy="400110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pt-BR" sz="2000" b="1">
                  <a:solidFill>
                    <a:schemeClr val="bg1"/>
                  </a:solidFill>
                  <a:latin typeface="Trebuchet MS"/>
                  <a:ea typeface="+mn-lt"/>
                  <a:cs typeface="+mn-lt"/>
                </a:rPr>
                <a:t>R$ 2.500,00 </a:t>
              </a:r>
              <a:endParaRPr lang="pt-BR" sz="2000">
                <a:solidFill>
                  <a:schemeClr val="bg1"/>
                </a:solidFill>
                <a:latin typeface="Trebuchet MS"/>
                <a:ea typeface="+mn-lt"/>
                <a:cs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74680554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Shape 128">
          <a:extLst>
            <a:ext uri="{FF2B5EF4-FFF2-40B4-BE49-F238E27FC236}">
              <a16:creationId xmlns:a16="http://schemas.microsoft.com/office/drawing/2014/main" id="{FBA984F5-39F1-A25B-5E16-E6CDCCA910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A9BD34D9-FB0E-1A0B-8CC3-37914ACA2B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88" y="0"/>
            <a:ext cx="12202144" cy="6858000"/>
          </a:xfrm>
          <a:prstGeom prst="rect">
            <a:avLst/>
          </a:prstGeom>
        </p:spPr>
      </p:pic>
      <p:pic>
        <p:nvPicPr>
          <p:cNvPr id="35" name="Imagem 34">
            <a:extLst>
              <a:ext uri="{FF2B5EF4-FFF2-40B4-BE49-F238E27FC236}">
                <a16:creationId xmlns:a16="http://schemas.microsoft.com/office/drawing/2014/main" id="{7BBF4ECA-8EF3-20D4-0FE7-73EBB2637A2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56069" y="5094061"/>
            <a:ext cx="2303689" cy="1372507"/>
          </a:xfrm>
          <a:prstGeom prst="rect">
            <a:avLst/>
          </a:prstGeom>
        </p:spPr>
      </p:pic>
      <p:grpSp>
        <p:nvGrpSpPr>
          <p:cNvPr id="22" name="Agrupar 21">
            <a:extLst>
              <a:ext uri="{FF2B5EF4-FFF2-40B4-BE49-F238E27FC236}">
                <a16:creationId xmlns:a16="http://schemas.microsoft.com/office/drawing/2014/main" id="{EC72F7A5-2AE9-556B-5D2F-F61EF3A5C7AF}"/>
              </a:ext>
            </a:extLst>
          </p:cNvPr>
          <p:cNvGrpSpPr/>
          <p:nvPr/>
        </p:nvGrpSpPr>
        <p:grpSpPr>
          <a:xfrm>
            <a:off x="1607342" y="4098906"/>
            <a:ext cx="1968160" cy="707246"/>
            <a:chOff x="1832034" y="4128214"/>
            <a:chExt cx="1968160" cy="707246"/>
          </a:xfrm>
        </p:grpSpPr>
        <p:sp>
          <p:nvSpPr>
            <p:cNvPr id="17" name="CaixaDeTexto 16">
              <a:extLst>
                <a:ext uri="{FF2B5EF4-FFF2-40B4-BE49-F238E27FC236}">
                  <a16:creationId xmlns:a16="http://schemas.microsoft.com/office/drawing/2014/main" id="{7105F2E7-712A-07FE-C89A-A5A4C73AC35C}"/>
                </a:ext>
              </a:extLst>
            </p:cNvPr>
            <p:cNvSpPr txBox="1"/>
            <p:nvPr/>
          </p:nvSpPr>
          <p:spPr>
            <a:xfrm>
              <a:off x="1832034" y="4128214"/>
              <a:ext cx="1532545" cy="276999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pt-BR" sz="1200" b="1">
                  <a:solidFill>
                    <a:schemeClr val="bg1"/>
                  </a:solidFill>
                  <a:latin typeface="Trebuchet MS"/>
                </a:rPr>
                <a:t>Especificações:</a:t>
              </a:r>
              <a:endParaRPr lang="pt-BR" sz="1200">
                <a:solidFill>
                  <a:schemeClr val="bg1"/>
                </a:solidFill>
                <a:latin typeface="Trebuchet MS"/>
              </a:endParaRPr>
            </a:p>
          </p:txBody>
        </p:sp>
        <p:sp>
          <p:nvSpPr>
            <p:cNvPr id="18" name="CaixaDeTexto 17">
              <a:extLst>
                <a:ext uri="{FF2B5EF4-FFF2-40B4-BE49-F238E27FC236}">
                  <a16:creationId xmlns:a16="http://schemas.microsoft.com/office/drawing/2014/main" id="{8DAEE4E8-C632-360F-5A7D-A5C4035AB628}"/>
                </a:ext>
              </a:extLst>
            </p:cNvPr>
            <p:cNvSpPr txBox="1"/>
            <p:nvPr/>
          </p:nvSpPr>
          <p:spPr>
            <a:xfrm>
              <a:off x="2246362" y="4466128"/>
              <a:ext cx="1553832" cy="369332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r>
                <a:rPr lang="pt-BR" sz="900" b="1">
                  <a:solidFill>
                    <a:schemeClr val="bg1"/>
                  </a:solidFill>
                  <a:latin typeface="Trebuchet MS"/>
                </a:rPr>
                <a:t>Veiculação:</a:t>
              </a:r>
            </a:p>
            <a:p>
              <a:r>
                <a:rPr lang="pt-BR" sz="900">
                  <a:solidFill>
                    <a:schemeClr val="bg1"/>
                  </a:solidFill>
                  <a:latin typeface="Trebuchet MS"/>
                </a:rPr>
                <a:t>Logo nos totens digitais</a:t>
              </a:r>
              <a:endParaRPr lang="pt-BR"/>
            </a:p>
          </p:txBody>
        </p:sp>
        <p:pic>
          <p:nvPicPr>
            <p:cNvPr id="30" name="Imagem 29">
              <a:extLst>
                <a:ext uri="{FF2B5EF4-FFF2-40B4-BE49-F238E27FC236}">
                  <a16:creationId xmlns:a16="http://schemas.microsoft.com/office/drawing/2014/main" id="{B802CD6C-6675-D81E-B8F8-5505F1EC791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937764" y="4457472"/>
              <a:ext cx="285751" cy="374197"/>
            </a:xfrm>
            <a:prstGeom prst="rect">
              <a:avLst/>
            </a:prstGeom>
          </p:spPr>
        </p:pic>
      </p:grp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C858217B-4480-321D-2FA3-506A881E80E3}"/>
              </a:ext>
            </a:extLst>
          </p:cNvPr>
          <p:cNvSpPr txBox="1"/>
          <p:nvPr/>
        </p:nvSpPr>
        <p:spPr>
          <a:xfrm>
            <a:off x="9772764" y="5314404"/>
            <a:ext cx="1799773" cy="93871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r"/>
            <a:r>
              <a:rPr lang="pt-BR" sz="11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Produção e instalação sob responsabilidade da promotora .</a:t>
            </a:r>
            <a:endParaRPr lang="pt-BR">
              <a:solidFill>
                <a:schemeClr val="bg1"/>
              </a:solidFill>
              <a:latin typeface="Trebuchet MS"/>
              <a:ea typeface="+mn-lt"/>
              <a:cs typeface="+mn-lt"/>
            </a:endParaRPr>
          </a:p>
          <a:p>
            <a:pPr algn="r"/>
            <a:r>
              <a:rPr lang="pt-BR" sz="1100" b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Período de exibição:</a:t>
            </a:r>
            <a:endParaRPr lang="pt-BR" b="1">
              <a:solidFill>
                <a:schemeClr val="bg1"/>
              </a:solidFill>
              <a:latin typeface="Trebuchet MS"/>
              <a:ea typeface="+mn-lt"/>
              <a:cs typeface="+mn-lt"/>
            </a:endParaRPr>
          </a:p>
          <a:p>
            <a:pPr algn="r"/>
            <a:r>
              <a:rPr lang="pt-BR" sz="1100" b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durante a feira. </a:t>
            </a:r>
            <a:endParaRPr lang="pt-BR" b="1">
              <a:solidFill>
                <a:schemeClr val="bg1"/>
              </a:solidFill>
              <a:latin typeface="Trebuchet MS"/>
              <a:ea typeface="+mn-lt"/>
              <a:cs typeface="+mn-lt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AD939C06-1275-DF1A-761F-57FF8AA53796}"/>
              </a:ext>
            </a:extLst>
          </p:cNvPr>
          <p:cNvSpPr txBox="1"/>
          <p:nvPr/>
        </p:nvSpPr>
        <p:spPr>
          <a:xfrm>
            <a:off x="759395" y="414973"/>
            <a:ext cx="5441345" cy="58477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pt-BR" sz="3200" b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Totem de credenciamento</a:t>
            </a:r>
            <a:endParaRPr lang="pt-BR">
              <a:solidFill>
                <a:schemeClr val="bg1"/>
              </a:solidFill>
            </a:endParaRP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FBF86CB0-FCB0-BD04-96D7-3D349C0B70FE}"/>
              </a:ext>
            </a:extLst>
          </p:cNvPr>
          <p:cNvSpPr/>
          <p:nvPr/>
        </p:nvSpPr>
        <p:spPr>
          <a:xfrm flipH="1">
            <a:off x="743858" y="509209"/>
            <a:ext cx="28121" cy="382512"/>
          </a:xfrm>
          <a:prstGeom prst="rect">
            <a:avLst/>
          </a:prstGeom>
          <a:solidFill>
            <a:srgbClr val="E10B1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000000"/>
              </a:solidFill>
            </a:endParaRP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EBA844DA-616C-D499-7423-67C8FAD2E112}"/>
              </a:ext>
            </a:extLst>
          </p:cNvPr>
          <p:cNvSpPr txBox="1"/>
          <p:nvPr/>
        </p:nvSpPr>
        <p:spPr>
          <a:xfrm>
            <a:off x="1423482" y="1956662"/>
            <a:ext cx="4088644" cy="192616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342900" indent="-171450">
              <a:lnSpc>
                <a:spcPts val="1300"/>
              </a:lnSpc>
              <a:buFont typeface="Arial" panose="020B0604020202020204" pitchFamily="34" charset="0"/>
              <a:buChar char="•"/>
            </a:pPr>
            <a:r>
              <a:rPr lang="pt-BR" sz="1200" b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Primeiro impacto do visitante</a:t>
            </a:r>
            <a:br>
              <a:rPr lang="pt-BR" sz="1200">
                <a:solidFill>
                  <a:schemeClr val="bg1"/>
                </a:solidFill>
                <a:latin typeface="Trebuchet MS"/>
                <a:ea typeface="+mn-lt"/>
                <a:cs typeface="+mn-lt"/>
              </a:rPr>
            </a:br>
            <a:r>
              <a:rPr lang="pt-BR" sz="12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Sua marca presente no momento em que milhares de compradores emitem suas credenciais.</a:t>
            </a:r>
            <a:br>
              <a:rPr lang="pt-BR" sz="1200">
                <a:solidFill>
                  <a:schemeClr val="bg1"/>
                </a:solidFill>
                <a:latin typeface="Trebuchet MS"/>
                <a:ea typeface="+mn-lt"/>
                <a:cs typeface="+mn-lt"/>
              </a:rPr>
            </a:br>
            <a:endParaRPr lang="pt-BR" sz="1200">
              <a:solidFill>
                <a:schemeClr val="bg1"/>
              </a:solidFill>
              <a:latin typeface="Trebuchet MS"/>
              <a:ea typeface="+mn-lt"/>
              <a:cs typeface="+mn-lt"/>
            </a:endParaRPr>
          </a:p>
          <a:p>
            <a:pPr marL="342900" indent="-171450">
              <a:lnSpc>
                <a:spcPts val="1300"/>
              </a:lnSpc>
              <a:buFont typeface="Arial" panose="020B0604020202020204" pitchFamily="34" charset="0"/>
              <a:buChar char="•"/>
            </a:pPr>
            <a:r>
              <a:rPr lang="pt-BR" sz="1200" b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Exposição garantida</a:t>
            </a:r>
            <a:br>
              <a:rPr lang="pt-BR" sz="1200">
                <a:solidFill>
                  <a:schemeClr val="bg1"/>
                </a:solidFill>
                <a:latin typeface="Trebuchet MS"/>
                <a:ea typeface="+mn-lt"/>
                <a:cs typeface="+mn-lt"/>
              </a:rPr>
            </a:br>
            <a:r>
              <a:rPr lang="pt-BR" sz="12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Destaque digital, visível a todos que passam pelo fluxo de entrada.</a:t>
            </a:r>
            <a:br>
              <a:rPr lang="pt-BR" sz="1200">
                <a:solidFill>
                  <a:schemeClr val="bg1"/>
                </a:solidFill>
                <a:latin typeface="Trebuchet MS"/>
                <a:ea typeface="+mn-lt"/>
                <a:cs typeface="+mn-lt"/>
              </a:rPr>
            </a:br>
            <a:endParaRPr lang="pt-BR" sz="1200">
              <a:solidFill>
                <a:schemeClr val="bg1"/>
              </a:solidFill>
              <a:latin typeface="Trebuchet MS"/>
              <a:ea typeface="+mn-lt"/>
              <a:cs typeface="+mn-lt"/>
            </a:endParaRPr>
          </a:p>
          <a:p>
            <a:pPr marL="342900" indent="-171450">
              <a:lnSpc>
                <a:spcPts val="1300"/>
              </a:lnSpc>
              <a:buFont typeface="Arial" panose="020B0604020202020204" pitchFamily="34" charset="0"/>
              <a:buChar char="•"/>
            </a:pPr>
            <a:r>
              <a:rPr lang="pt-BR" sz="1200" b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Custo acessível</a:t>
            </a:r>
            <a:br>
              <a:rPr lang="pt-BR" sz="1200">
                <a:solidFill>
                  <a:schemeClr val="bg1"/>
                </a:solidFill>
                <a:latin typeface="Trebuchet MS"/>
                <a:ea typeface="+mn-lt"/>
                <a:cs typeface="+mn-lt"/>
              </a:rPr>
            </a:br>
            <a:r>
              <a:rPr lang="pt-BR" sz="12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Investimento inteligente pra quem quer presença marcante logo no início da jornada do público.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4B7ADB4E-9837-401D-6CB0-CFAE924F0FF6}"/>
              </a:ext>
            </a:extLst>
          </p:cNvPr>
          <p:cNvSpPr txBox="1"/>
          <p:nvPr/>
        </p:nvSpPr>
        <p:spPr>
          <a:xfrm>
            <a:off x="655935" y="1069409"/>
            <a:ext cx="6096000" cy="29238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pt-BR" sz="13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Visibilidade no primeiro contato do público com a experiência do evento.</a:t>
            </a:r>
            <a:endParaRPr lang="pt-BR" sz="1300">
              <a:solidFill>
                <a:schemeClr val="bg1"/>
              </a:solidFill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FEC14CEB-7F4F-21AC-5120-A4B8A38AE15D}"/>
              </a:ext>
            </a:extLst>
          </p:cNvPr>
          <p:cNvSpPr txBox="1"/>
          <p:nvPr/>
        </p:nvSpPr>
        <p:spPr>
          <a:xfrm>
            <a:off x="1587499" y="1589606"/>
            <a:ext cx="3280833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b="1">
                <a:solidFill>
                  <a:srgbClr val="DF1F26"/>
                </a:solidFill>
                <a:latin typeface="Trebuchet MS"/>
                <a:ea typeface="+mn-lt"/>
                <a:cs typeface="+mn-lt"/>
              </a:rPr>
              <a:t>Por que investir?</a:t>
            </a:r>
            <a:endParaRPr lang="pt-BR" b="1">
              <a:solidFill>
                <a:srgbClr val="DF1F26"/>
              </a:solidFill>
              <a:latin typeface="Trebuchet MS"/>
            </a:endParaRPr>
          </a:p>
        </p:txBody>
      </p:sp>
      <p:pic>
        <p:nvPicPr>
          <p:cNvPr id="12" name="Gráfico 5" descr="Ícone&#10;&#10;O conteúdo gerado por IA pode estar incorreto.">
            <a:extLst>
              <a:ext uri="{FF2B5EF4-FFF2-40B4-BE49-F238E27FC236}">
                <a16:creationId xmlns:a16="http://schemas.microsoft.com/office/drawing/2014/main" id="{E60FAED6-3974-167E-0988-F6ADBE86ED0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8471" y="1675668"/>
            <a:ext cx="767861" cy="748339"/>
          </a:xfrm>
          <a:prstGeom prst="rect">
            <a:avLst/>
          </a:prstGeom>
        </p:spPr>
      </p:pic>
      <p:grpSp>
        <p:nvGrpSpPr>
          <p:cNvPr id="31" name="Agrupar 30">
            <a:extLst>
              <a:ext uri="{FF2B5EF4-FFF2-40B4-BE49-F238E27FC236}">
                <a16:creationId xmlns:a16="http://schemas.microsoft.com/office/drawing/2014/main" id="{3637A60C-FD73-7A1C-2076-7EC2C0A87EA3}"/>
              </a:ext>
            </a:extLst>
          </p:cNvPr>
          <p:cNvGrpSpPr/>
          <p:nvPr/>
        </p:nvGrpSpPr>
        <p:grpSpPr>
          <a:xfrm>
            <a:off x="1421422" y="5314783"/>
            <a:ext cx="3885550" cy="1258850"/>
            <a:chOff x="722432" y="5503468"/>
            <a:chExt cx="3885550" cy="1258850"/>
          </a:xfrm>
        </p:grpSpPr>
        <p:pic>
          <p:nvPicPr>
            <p:cNvPr id="27" name="Imagem 26">
              <a:extLst>
                <a:ext uri="{FF2B5EF4-FFF2-40B4-BE49-F238E27FC236}">
                  <a16:creationId xmlns:a16="http://schemas.microsoft.com/office/drawing/2014/main" id="{AE354597-555E-B230-8B09-0FF52B69013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t="3896" r="53229" b="-29012"/>
            <a:stretch>
              <a:fillRect/>
            </a:stretch>
          </p:blipFill>
          <p:spPr>
            <a:xfrm>
              <a:off x="722432" y="6098353"/>
              <a:ext cx="1945966" cy="663965"/>
            </a:xfrm>
            <a:prstGeom prst="rect">
              <a:avLst/>
            </a:prstGeom>
          </p:spPr>
        </p:pic>
        <p:sp>
          <p:nvSpPr>
            <p:cNvPr id="28" name="CaixaDeTexto 27">
              <a:extLst>
                <a:ext uri="{FF2B5EF4-FFF2-40B4-BE49-F238E27FC236}">
                  <a16:creationId xmlns:a16="http://schemas.microsoft.com/office/drawing/2014/main" id="{A155F3BA-E0C5-9AFD-83D4-857BAC27ACDE}"/>
                </a:ext>
              </a:extLst>
            </p:cNvPr>
            <p:cNvSpPr txBox="1"/>
            <p:nvPr/>
          </p:nvSpPr>
          <p:spPr>
            <a:xfrm>
              <a:off x="880835" y="5503468"/>
              <a:ext cx="1930400" cy="646331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r>
                <a:rPr lang="pt-BR" sz="1800" b="0" i="0" u="none" strike="noStrike" baseline="0">
                  <a:solidFill>
                    <a:schemeClr val="bg1"/>
                  </a:solidFill>
                  <a:latin typeface="Trebuchet MS"/>
                </a:rPr>
                <a:t>Cotas: </a:t>
              </a:r>
              <a:r>
                <a:rPr lang="pt-BR">
                  <a:solidFill>
                    <a:schemeClr val="bg1"/>
                  </a:solidFill>
                  <a:latin typeface="Trebuchet MS"/>
                </a:rPr>
                <a:t>Exclusiva</a:t>
              </a:r>
              <a:endParaRPr lang="pt-BR" sz="1800" b="0" i="0" u="none" strike="noStrike" baseline="0">
                <a:solidFill>
                  <a:schemeClr val="bg1"/>
                </a:solidFill>
                <a:latin typeface="Trebuchet MS"/>
              </a:endParaRPr>
            </a:p>
            <a:p>
              <a:r>
                <a:rPr lang="pt-BR" sz="1800" b="1" i="0" u="none" strike="noStrike" baseline="0">
                  <a:solidFill>
                    <a:schemeClr val="bg1"/>
                  </a:solidFill>
                  <a:latin typeface="Trebuchet MS"/>
                </a:rPr>
                <a:t>Investimento:</a:t>
              </a:r>
              <a:endParaRPr lang="pt-BR" b="1">
                <a:solidFill>
                  <a:schemeClr val="bg1"/>
                </a:solidFill>
                <a:latin typeface="Trebuchet MS"/>
              </a:endParaRPr>
            </a:p>
          </p:txBody>
        </p:sp>
        <p:sp>
          <p:nvSpPr>
            <p:cNvPr id="29" name="CaixaDeTexto 28">
              <a:extLst>
                <a:ext uri="{FF2B5EF4-FFF2-40B4-BE49-F238E27FC236}">
                  <a16:creationId xmlns:a16="http://schemas.microsoft.com/office/drawing/2014/main" id="{A27FF304-8E90-D27A-941C-ED189325405C}"/>
                </a:ext>
              </a:extLst>
            </p:cNvPr>
            <p:cNvSpPr txBox="1"/>
            <p:nvPr/>
          </p:nvSpPr>
          <p:spPr>
            <a:xfrm>
              <a:off x="880835" y="6120795"/>
              <a:ext cx="3727147" cy="400110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pt-BR" sz="2000" b="1">
                  <a:solidFill>
                    <a:schemeClr val="bg1"/>
                  </a:solidFill>
                  <a:latin typeface="Trebuchet MS"/>
                  <a:ea typeface="+mn-lt"/>
                  <a:cs typeface="+mn-lt"/>
                </a:rPr>
                <a:t>R$ 15.500,00 </a:t>
              </a:r>
              <a:endParaRPr lang="pt-BR" sz="2000">
                <a:solidFill>
                  <a:schemeClr val="bg1"/>
                </a:solidFill>
                <a:latin typeface="Trebuchet MS"/>
                <a:ea typeface="+mn-lt"/>
                <a:cs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9658017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/>
          <a:stretch>
            <a:fillRect/>
          </a:stretch>
        </a:blipFill>
        <a:effectLst/>
      </p:bgPr>
    </p:bg>
    <p:spTree>
      <p:nvGrpSpPr>
        <p:cNvPr id="1" name="Shape 128">
          <a:extLst>
            <a:ext uri="{FF2B5EF4-FFF2-40B4-BE49-F238E27FC236}">
              <a16:creationId xmlns:a16="http://schemas.microsoft.com/office/drawing/2014/main" id="{8E946C25-726C-39C6-40A2-C7B8654482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Agrupar 21">
            <a:extLst>
              <a:ext uri="{FF2B5EF4-FFF2-40B4-BE49-F238E27FC236}">
                <a16:creationId xmlns:a16="http://schemas.microsoft.com/office/drawing/2014/main" id="{3AFE01AF-88D1-3614-2101-F6581B67AD28}"/>
              </a:ext>
            </a:extLst>
          </p:cNvPr>
          <p:cNvGrpSpPr/>
          <p:nvPr/>
        </p:nvGrpSpPr>
        <p:grpSpPr>
          <a:xfrm>
            <a:off x="1595337" y="4264983"/>
            <a:ext cx="3056730" cy="699990"/>
            <a:chOff x="1751645" y="4128214"/>
            <a:chExt cx="3056730" cy="699990"/>
          </a:xfrm>
        </p:grpSpPr>
        <p:sp>
          <p:nvSpPr>
            <p:cNvPr id="17" name="CaixaDeTexto 16">
              <a:extLst>
                <a:ext uri="{FF2B5EF4-FFF2-40B4-BE49-F238E27FC236}">
                  <a16:creationId xmlns:a16="http://schemas.microsoft.com/office/drawing/2014/main" id="{E1417D90-0F1E-544F-B710-8A65CBC54B11}"/>
                </a:ext>
              </a:extLst>
            </p:cNvPr>
            <p:cNvSpPr txBox="1"/>
            <p:nvPr/>
          </p:nvSpPr>
          <p:spPr>
            <a:xfrm>
              <a:off x="1751645" y="4128214"/>
              <a:ext cx="1532545" cy="276999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pt-BR" sz="1200" b="1">
                  <a:solidFill>
                    <a:schemeClr val="bg1"/>
                  </a:solidFill>
                  <a:latin typeface="Trebuchet MS"/>
                </a:rPr>
                <a:t>Especificações:</a:t>
              </a:r>
              <a:endParaRPr lang="pt-BR" sz="1200">
                <a:solidFill>
                  <a:schemeClr val="bg1"/>
                </a:solidFill>
                <a:latin typeface="Trebuchet MS"/>
              </a:endParaRPr>
            </a:p>
          </p:txBody>
        </p:sp>
        <p:sp>
          <p:nvSpPr>
            <p:cNvPr id="19" name="CaixaDeTexto 18">
              <a:extLst>
                <a:ext uri="{FF2B5EF4-FFF2-40B4-BE49-F238E27FC236}">
                  <a16:creationId xmlns:a16="http://schemas.microsoft.com/office/drawing/2014/main" id="{6CB1BD3A-DB0F-50DC-0B75-85D4B5F590FA}"/>
                </a:ext>
              </a:extLst>
            </p:cNvPr>
            <p:cNvSpPr txBox="1"/>
            <p:nvPr/>
          </p:nvSpPr>
          <p:spPr>
            <a:xfrm>
              <a:off x="2253059" y="4458872"/>
              <a:ext cx="2555316" cy="369332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r>
                <a:rPr lang="pt-BR" sz="900" b="1">
                  <a:solidFill>
                    <a:schemeClr val="bg1"/>
                  </a:solidFill>
                  <a:latin typeface="Trebuchet MS"/>
                </a:rPr>
                <a:t>Planta:</a:t>
              </a:r>
            </a:p>
            <a:p>
              <a:r>
                <a:rPr lang="pt-BR" sz="900">
                  <a:solidFill>
                    <a:schemeClr val="bg1"/>
                  </a:solidFill>
                  <a:latin typeface="Trebuchet MS"/>
                </a:rPr>
                <a:t>Logo impresso na planta e mapas de bolso</a:t>
              </a:r>
              <a:endParaRPr lang="pt-BR"/>
            </a:p>
          </p:txBody>
        </p:sp>
        <p:pic>
          <p:nvPicPr>
            <p:cNvPr id="29" name="Imagem 28">
              <a:extLst>
                <a:ext uri="{FF2B5EF4-FFF2-40B4-BE49-F238E27FC236}">
                  <a16:creationId xmlns:a16="http://schemas.microsoft.com/office/drawing/2014/main" id="{2BA47C19-935D-8FEA-3C9E-4F683409F27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854427" y="4457246"/>
              <a:ext cx="407761" cy="367393"/>
            </a:xfrm>
            <a:prstGeom prst="rect">
              <a:avLst/>
            </a:prstGeom>
          </p:spPr>
        </p:pic>
      </p:grpSp>
      <p:pic>
        <p:nvPicPr>
          <p:cNvPr id="36" name="Imagem 35" descr="Forma, Retângulo&#10;&#10;O conteúdo gerado por IA pode estar incorreto.">
            <a:extLst>
              <a:ext uri="{FF2B5EF4-FFF2-40B4-BE49-F238E27FC236}">
                <a16:creationId xmlns:a16="http://schemas.microsoft.com/office/drawing/2014/main" id="{A285334F-A140-0F44-1B14-F4C191BE838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20403" y="5094060"/>
            <a:ext cx="2837996" cy="1372508"/>
          </a:xfrm>
          <a:prstGeom prst="rect">
            <a:avLst/>
          </a:prstGeom>
        </p:spPr>
      </p:pic>
      <p:sp>
        <p:nvSpPr>
          <p:cNvPr id="38" name="CaixaDeTexto 37">
            <a:extLst>
              <a:ext uri="{FF2B5EF4-FFF2-40B4-BE49-F238E27FC236}">
                <a16:creationId xmlns:a16="http://schemas.microsoft.com/office/drawing/2014/main" id="{D9C3C4DF-8ADD-150D-DC3E-22D8E67CDCCA}"/>
              </a:ext>
            </a:extLst>
          </p:cNvPr>
          <p:cNvSpPr txBox="1"/>
          <p:nvPr/>
        </p:nvSpPr>
        <p:spPr>
          <a:xfrm>
            <a:off x="9054308" y="5220060"/>
            <a:ext cx="2554515" cy="1107996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r"/>
            <a:r>
              <a:rPr lang="pt-BR" sz="11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Arte sob responsabilidade do expositor e sujeita à aprovação da organizadora .</a:t>
            </a:r>
          </a:p>
          <a:p>
            <a:pPr algn="r"/>
            <a:r>
              <a:rPr lang="pt-BR" sz="11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Produção, instalação e veiculação sob responsabilidade da organizadora.</a:t>
            </a:r>
            <a:endParaRPr lang="pt-BR">
              <a:solidFill>
                <a:schemeClr val="bg1"/>
              </a:solidFill>
              <a:latin typeface="Trebuchet MS"/>
              <a:ea typeface="+mn-lt"/>
              <a:cs typeface="+mn-lt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3E4B6B3-B864-1870-5411-4E99F3C9AD96}"/>
              </a:ext>
            </a:extLst>
          </p:cNvPr>
          <p:cNvSpPr txBox="1"/>
          <p:nvPr/>
        </p:nvSpPr>
        <p:spPr>
          <a:xfrm>
            <a:off x="759395" y="414973"/>
            <a:ext cx="5441345" cy="58477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pt-BR" sz="3200" b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Logo na planta</a:t>
            </a:r>
            <a:endParaRPr lang="pt-BR">
              <a:solidFill>
                <a:schemeClr val="bg1"/>
              </a:solidFill>
            </a:endParaRP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733C993B-6E6A-85D9-631E-ADA82CE0F97F}"/>
              </a:ext>
            </a:extLst>
          </p:cNvPr>
          <p:cNvSpPr/>
          <p:nvPr/>
        </p:nvSpPr>
        <p:spPr>
          <a:xfrm flipH="1">
            <a:off x="743858" y="509209"/>
            <a:ext cx="28121" cy="382512"/>
          </a:xfrm>
          <a:prstGeom prst="rect">
            <a:avLst/>
          </a:prstGeom>
          <a:solidFill>
            <a:srgbClr val="E10B1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000000"/>
              </a:solidFill>
            </a:endParaRP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727BDDF2-EC20-34AB-31DA-05CFF5509BE3}"/>
              </a:ext>
            </a:extLst>
          </p:cNvPr>
          <p:cNvSpPr txBox="1"/>
          <p:nvPr/>
        </p:nvSpPr>
        <p:spPr>
          <a:xfrm>
            <a:off x="1426331" y="1951190"/>
            <a:ext cx="4202943" cy="209288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342900" indent="-171450">
              <a:lnSpc>
                <a:spcPts val="1300"/>
              </a:lnSpc>
              <a:buFont typeface="Arial" panose="020B0604020202020204" pitchFamily="34" charset="0"/>
              <a:buChar char="•"/>
            </a:pPr>
            <a:r>
              <a:rPr lang="pt-BR" sz="1200" b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Visibilidade garantida</a:t>
            </a:r>
            <a:br>
              <a:rPr lang="pt-BR" sz="1200" b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</a:br>
            <a:r>
              <a:rPr lang="pt-BR" sz="12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Sua marca impressa na planta gigante do evento e nos mapas de bolso manuseados pelos visitantes o tempo todo.</a:t>
            </a:r>
            <a:br>
              <a:rPr lang="pt-BR" sz="1200" b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</a:br>
            <a:endParaRPr lang="pt-BR" sz="1200" b="1">
              <a:solidFill>
                <a:schemeClr val="bg1"/>
              </a:solidFill>
              <a:latin typeface="Trebuchet MS"/>
              <a:ea typeface="+mn-lt"/>
              <a:cs typeface="+mn-lt"/>
            </a:endParaRPr>
          </a:p>
          <a:p>
            <a:pPr marL="342900" indent="-171450">
              <a:lnSpc>
                <a:spcPts val="1300"/>
              </a:lnSpc>
              <a:buFont typeface="Arial" panose="020B0604020202020204" pitchFamily="34" charset="0"/>
              <a:buChar char="•"/>
            </a:pPr>
            <a:r>
              <a:rPr lang="pt-BR" sz="1200" b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Marca sempre no radar</a:t>
            </a:r>
            <a:br>
              <a:rPr lang="pt-BR" sz="1200" b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</a:br>
            <a:r>
              <a:rPr lang="pt-BR" sz="12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Quem busca localização, vê seu logo. Impacto direto na jornada do comprador.</a:t>
            </a:r>
            <a:br>
              <a:rPr lang="pt-BR" sz="1200" b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</a:br>
            <a:endParaRPr lang="pt-BR" sz="1200" b="1">
              <a:solidFill>
                <a:schemeClr val="bg1"/>
              </a:solidFill>
              <a:latin typeface="Trebuchet MS"/>
              <a:ea typeface="+mn-lt"/>
              <a:cs typeface="+mn-lt"/>
            </a:endParaRPr>
          </a:p>
          <a:p>
            <a:pPr marL="342900" indent="-171450">
              <a:lnSpc>
                <a:spcPts val="1300"/>
              </a:lnSpc>
              <a:buFont typeface="Arial" panose="020B0604020202020204" pitchFamily="34" charset="0"/>
              <a:buChar char="•"/>
            </a:pPr>
            <a:r>
              <a:rPr lang="pt-BR" sz="1200" b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Investimento inteligente</a:t>
            </a:r>
            <a:br>
              <a:rPr lang="pt-BR" sz="1200" b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</a:br>
            <a:r>
              <a:rPr lang="pt-BR" sz="12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Custo acessível para presente constante no principal guia de navegação da feira.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B55E13B6-F033-087A-C0EB-C52756F89638}"/>
              </a:ext>
            </a:extLst>
          </p:cNvPr>
          <p:cNvSpPr txBox="1"/>
          <p:nvPr/>
        </p:nvSpPr>
        <p:spPr>
          <a:xfrm>
            <a:off x="655935" y="1059640"/>
            <a:ext cx="6096000" cy="29238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pt-BR" sz="13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Sua marca presente no principal recurso de localização e orientação da feira.</a:t>
            </a:r>
            <a:endParaRPr lang="pt-BR">
              <a:solidFill>
                <a:schemeClr val="bg1"/>
              </a:solidFill>
              <a:latin typeface="Trebuchet MS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8620052A-B0C1-EFB6-2955-F72025952A84}"/>
              </a:ext>
            </a:extLst>
          </p:cNvPr>
          <p:cNvSpPr txBox="1"/>
          <p:nvPr/>
        </p:nvSpPr>
        <p:spPr>
          <a:xfrm>
            <a:off x="1587499" y="1589606"/>
            <a:ext cx="3280833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b="1">
                <a:solidFill>
                  <a:srgbClr val="DF1F26"/>
                </a:solidFill>
                <a:latin typeface="Trebuchet MS"/>
                <a:ea typeface="+mn-lt"/>
                <a:cs typeface="+mn-lt"/>
              </a:rPr>
              <a:t>Por que investir?</a:t>
            </a:r>
            <a:endParaRPr lang="pt-BR" b="1">
              <a:solidFill>
                <a:srgbClr val="DF1F26"/>
              </a:solidFill>
              <a:latin typeface="Trebuchet MS"/>
            </a:endParaRPr>
          </a:p>
        </p:txBody>
      </p:sp>
      <p:pic>
        <p:nvPicPr>
          <p:cNvPr id="12" name="Gráfico 5" descr="Ícone&#10;&#10;O conteúdo gerado por IA pode estar incorreto.">
            <a:extLst>
              <a:ext uri="{FF2B5EF4-FFF2-40B4-BE49-F238E27FC236}">
                <a16:creationId xmlns:a16="http://schemas.microsoft.com/office/drawing/2014/main" id="{6D5CFDFB-0E87-5DED-B250-EF2A22EBE94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8471" y="1675668"/>
            <a:ext cx="767861" cy="748339"/>
          </a:xfrm>
          <a:prstGeom prst="rect">
            <a:avLst/>
          </a:prstGeom>
        </p:spPr>
      </p:pic>
      <p:grpSp>
        <p:nvGrpSpPr>
          <p:cNvPr id="27" name="Agrupar 26">
            <a:extLst>
              <a:ext uri="{FF2B5EF4-FFF2-40B4-BE49-F238E27FC236}">
                <a16:creationId xmlns:a16="http://schemas.microsoft.com/office/drawing/2014/main" id="{B93ED854-6B8C-4021-E5A7-35FE6F735B66}"/>
              </a:ext>
            </a:extLst>
          </p:cNvPr>
          <p:cNvGrpSpPr/>
          <p:nvPr/>
        </p:nvGrpSpPr>
        <p:grpSpPr>
          <a:xfrm>
            <a:off x="1421422" y="5314783"/>
            <a:ext cx="3885550" cy="1258850"/>
            <a:chOff x="722432" y="5503468"/>
            <a:chExt cx="3885550" cy="1258850"/>
          </a:xfrm>
        </p:grpSpPr>
        <p:pic>
          <p:nvPicPr>
            <p:cNvPr id="24" name="Imagem 23">
              <a:extLst>
                <a:ext uri="{FF2B5EF4-FFF2-40B4-BE49-F238E27FC236}">
                  <a16:creationId xmlns:a16="http://schemas.microsoft.com/office/drawing/2014/main" id="{8E1CBF6B-1FF6-BD4B-8C74-C1B2B343678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t="3896" r="53229" b="-29012"/>
            <a:stretch>
              <a:fillRect/>
            </a:stretch>
          </p:blipFill>
          <p:spPr>
            <a:xfrm>
              <a:off x="722432" y="6098353"/>
              <a:ext cx="1945966" cy="663965"/>
            </a:xfrm>
            <a:prstGeom prst="rect">
              <a:avLst/>
            </a:prstGeom>
          </p:spPr>
        </p:pic>
        <p:sp>
          <p:nvSpPr>
            <p:cNvPr id="25" name="CaixaDeTexto 24">
              <a:extLst>
                <a:ext uri="{FF2B5EF4-FFF2-40B4-BE49-F238E27FC236}">
                  <a16:creationId xmlns:a16="http://schemas.microsoft.com/office/drawing/2014/main" id="{E2100B7F-2768-F050-05ED-9A6C7258C471}"/>
                </a:ext>
              </a:extLst>
            </p:cNvPr>
            <p:cNvSpPr txBox="1"/>
            <p:nvPr/>
          </p:nvSpPr>
          <p:spPr>
            <a:xfrm>
              <a:off x="880835" y="5503468"/>
              <a:ext cx="1930400" cy="646331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r>
                <a:rPr lang="pt-BR" sz="1800" b="0" i="0" u="none" strike="noStrike" baseline="0">
                  <a:solidFill>
                    <a:schemeClr val="bg1"/>
                  </a:solidFill>
                  <a:latin typeface="Trebuchet MS"/>
                </a:rPr>
                <a:t>Cotas: </a:t>
              </a:r>
              <a:r>
                <a:rPr lang="pt-BR">
                  <a:solidFill>
                    <a:schemeClr val="bg1"/>
                  </a:solidFill>
                  <a:latin typeface="Trebuchet MS"/>
                </a:rPr>
                <a:t>Limitadas</a:t>
              </a:r>
              <a:endParaRPr lang="pt-BR" sz="1800" b="0" i="0" u="none" strike="noStrike" baseline="0">
                <a:solidFill>
                  <a:schemeClr val="bg1"/>
                </a:solidFill>
                <a:latin typeface="Trebuchet MS"/>
              </a:endParaRPr>
            </a:p>
            <a:p>
              <a:r>
                <a:rPr lang="pt-BR" sz="1800" b="1" i="0" u="none" strike="noStrike" baseline="0">
                  <a:solidFill>
                    <a:schemeClr val="bg1"/>
                  </a:solidFill>
                  <a:latin typeface="Trebuchet MS"/>
                </a:rPr>
                <a:t>Investimento:</a:t>
              </a:r>
              <a:endParaRPr lang="pt-BR" b="1">
                <a:solidFill>
                  <a:schemeClr val="bg1"/>
                </a:solidFill>
                <a:latin typeface="Trebuchet MS"/>
              </a:endParaRPr>
            </a:p>
          </p:txBody>
        </p:sp>
        <p:sp>
          <p:nvSpPr>
            <p:cNvPr id="26" name="CaixaDeTexto 25">
              <a:extLst>
                <a:ext uri="{FF2B5EF4-FFF2-40B4-BE49-F238E27FC236}">
                  <a16:creationId xmlns:a16="http://schemas.microsoft.com/office/drawing/2014/main" id="{469A8EA9-F8B0-704A-B6E3-BD2C77DD8CC1}"/>
                </a:ext>
              </a:extLst>
            </p:cNvPr>
            <p:cNvSpPr txBox="1"/>
            <p:nvPr/>
          </p:nvSpPr>
          <p:spPr>
            <a:xfrm>
              <a:off x="880835" y="6120795"/>
              <a:ext cx="3727147" cy="400110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pt-BR" sz="2000" b="1">
                  <a:solidFill>
                    <a:schemeClr val="bg1"/>
                  </a:solidFill>
                  <a:latin typeface="Trebuchet MS"/>
                  <a:ea typeface="+mn-lt"/>
                  <a:cs typeface="+mn-lt"/>
                </a:rPr>
                <a:t>R$ 1.300,00 </a:t>
              </a:r>
              <a:endParaRPr lang="pt-BR" sz="2000">
                <a:solidFill>
                  <a:schemeClr val="bg1"/>
                </a:solidFill>
                <a:latin typeface="Trebuchet MS"/>
                <a:ea typeface="+mn-lt"/>
                <a:cs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96414574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/>
          <a:stretch>
            <a:fillRect/>
          </a:stretch>
        </a:blipFill>
        <a:effectLst/>
      </p:bgPr>
    </p:bg>
    <p:spTree>
      <p:nvGrpSpPr>
        <p:cNvPr id="1" name="Shape 128">
          <a:extLst>
            <a:ext uri="{FF2B5EF4-FFF2-40B4-BE49-F238E27FC236}">
              <a16:creationId xmlns:a16="http://schemas.microsoft.com/office/drawing/2014/main" id="{A0F0C343-D2B3-5BA3-4161-D621113791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aixaDeTexto 14">
            <a:extLst>
              <a:ext uri="{FF2B5EF4-FFF2-40B4-BE49-F238E27FC236}">
                <a16:creationId xmlns:a16="http://schemas.microsoft.com/office/drawing/2014/main" id="{C0FC3642-B8D8-2712-A9A4-24E483AE5DF5}"/>
              </a:ext>
            </a:extLst>
          </p:cNvPr>
          <p:cNvSpPr txBox="1"/>
          <p:nvPr/>
        </p:nvSpPr>
        <p:spPr>
          <a:xfrm>
            <a:off x="1426332" y="2162970"/>
            <a:ext cx="4540128" cy="109260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342900" indent="-171450">
              <a:lnSpc>
                <a:spcPts val="1300"/>
              </a:lnSpc>
              <a:buFont typeface="Arial" panose="020B0604020202020204" pitchFamily="34" charset="0"/>
              <a:buChar char="•"/>
            </a:pPr>
            <a:r>
              <a:rPr lang="pt-BR" sz="12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Seu anuncio de marca nos mapas de bolso distribuídos para todos os participantes Impacto direto. Quem procura localização, encontra sua marca.</a:t>
            </a:r>
            <a:br>
              <a:rPr lang="pt-BR" sz="1200">
                <a:solidFill>
                  <a:schemeClr val="bg1"/>
                </a:solidFill>
                <a:latin typeface="Trebuchet MS"/>
                <a:ea typeface="+mn-lt"/>
                <a:cs typeface="+mn-lt"/>
              </a:rPr>
            </a:br>
            <a:endParaRPr lang="pt-BR" sz="1200">
              <a:solidFill>
                <a:schemeClr val="bg1"/>
              </a:solidFill>
              <a:latin typeface="Trebuchet MS"/>
              <a:ea typeface="+mn-lt"/>
              <a:cs typeface="+mn-lt"/>
            </a:endParaRPr>
          </a:p>
          <a:p>
            <a:pPr marL="342900" indent="-171450">
              <a:lnSpc>
                <a:spcPts val="1300"/>
              </a:lnSpc>
              <a:buFont typeface="Arial" panose="020B0604020202020204" pitchFamily="34" charset="0"/>
              <a:buChar char="•"/>
            </a:pPr>
            <a:r>
              <a:rPr lang="pt-BR" sz="12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O canal oficial de navegação da feira ao alcance de cada visitante.</a:t>
            </a:r>
          </a:p>
        </p:txBody>
      </p:sp>
      <p:grpSp>
        <p:nvGrpSpPr>
          <p:cNvPr id="27" name="Agrupar 26">
            <a:extLst>
              <a:ext uri="{FF2B5EF4-FFF2-40B4-BE49-F238E27FC236}">
                <a16:creationId xmlns:a16="http://schemas.microsoft.com/office/drawing/2014/main" id="{0DC49C07-93F5-A90E-2CB8-5F748F7DBA20}"/>
              </a:ext>
            </a:extLst>
          </p:cNvPr>
          <p:cNvGrpSpPr/>
          <p:nvPr/>
        </p:nvGrpSpPr>
        <p:grpSpPr>
          <a:xfrm>
            <a:off x="1605143" y="3483445"/>
            <a:ext cx="3056730" cy="699990"/>
            <a:chOff x="1790758" y="4128214"/>
            <a:chExt cx="3056730" cy="699990"/>
          </a:xfrm>
        </p:grpSpPr>
        <p:sp>
          <p:nvSpPr>
            <p:cNvPr id="17" name="CaixaDeTexto 16">
              <a:extLst>
                <a:ext uri="{FF2B5EF4-FFF2-40B4-BE49-F238E27FC236}">
                  <a16:creationId xmlns:a16="http://schemas.microsoft.com/office/drawing/2014/main" id="{98C6E688-EB02-E910-7332-1765D2047C54}"/>
                </a:ext>
              </a:extLst>
            </p:cNvPr>
            <p:cNvSpPr txBox="1"/>
            <p:nvPr/>
          </p:nvSpPr>
          <p:spPr>
            <a:xfrm>
              <a:off x="1790758" y="4128214"/>
              <a:ext cx="1532545" cy="276999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pt-BR" sz="1200" b="1">
                  <a:solidFill>
                    <a:schemeClr val="bg1"/>
                  </a:solidFill>
                  <a:latin typeface="Trebuchet MS"/>
                </a:rPr>
                <a:t>Especificações:</a:t>
              </a:r>
              <a:endParaRPr lang="pt-BR" sz="1200">
                <a:solidFill>
                  <a:schemeClr val="bg1"/>
                </a:solidFill>
                <a:latin typeface="Trebuchet MS"/>
              </a:endParaRPr>
            </a:p>
          </p:txBody>
        </p:sp>
        <p:sp>
          <p:nvSpPr>
            <p:cNvPr id="19" name="CaixaDeTexto 18">
              <a:extLst>
                <a:ext uri="{FF2B5EF4-FFF2-40B4-BE49-F238E27FC236}">
                  <a16:creationId xmlns:a16="http://schemas.microsoft.com/office/drawing/2014/main" id="{80CBB1B0-E530-6749-C265-02EA0FBC0655}"/>
                </a:ext>
              </a:extLst>
            </p:cNvPr>
            <p:cNvSpPr txBox="1"/>
            <p:nvPr/>
          </p:nvSpPr>
          <p:spPr>
            <a:xfrm>
              <a:off x="2292172" y="4458872"/>
              <a:ext cx="2555316" cy="369332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r>
                <a:rPr lang="pt-BR" sz="900" b="1">
                  <a:solidFill>
                    <a:schemeClr val="bg1"/>
                  </a:solidFill>
                  <a:latin typeface="Trebuchet MS"/>
                </a:rPr>
                <a:t>Planta:</a:t>
              </a:r>
            </a:p>
            <a:p>
              <a:r>
                <a:rPr lang="pt-BR" sz="900">
                  <a:solidFill>
                    <a:schemeClr val="bg1"/>
                  </a:solidFill>
                  <a:latin typeface="Trebuchet MS"/>
                </a:rPr>
                <a:t>Arte impressa nos mapas de bolso</a:t>
              </a:r>
              <a:endParaRPr lang="pt-BR"/>
            </a:p>
          </p:txBody>
        </p:sp>
        <p:pic>
          <p:nvPicPr>
            <p:cNvPr id="21" name="Imagem 20">
              <a:extLst>
                <a:ext uri="{FF2B5EF4-FFF2-40B4-BE49-F238E27FC236}">
                  <a16:creationId xmlns:a16="http://schemas.microsoft.com/office/drawing/2014/main" id="{E230C192-6C69-F581-06F1-916B6AB163F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893540" y="4457246"/>
              <a:ext cx="407761" cy="367393"/>
            </a:xfrm>
            <a:prstGeom prst="rect">
              <a:avLst/>
            </a:prstGeom>
          </p:spPr>
        </p:pic>
      </p:grpSp>
      <p:pic>
        <p:nvPicPr>
          <p:cNvPr id="28" name="Imagem 27" descr="Forma, Retângulo&#10;&#10;O conteúdo gerado por IA pode estar incorreto.">
            <a:extLst>
              <a:ext uri="{FF2B5EF4-FFF2-40B4-BE49-F238E27FC236}">
                <a16:creationId xmlns:a16="http://schemas.microsoft.com/office/drawing/2014/main" id="{66F4E55C-BAAA-A78E-B49A-ABEC2225F2B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20403" y="5094060"/>
            <a:ext cx="2837996" cy="1372508"/>
          </a:xfrm>
          <a:prstGeom prst="rect">
            <a:avLst/>
          </a:prstGeom>
        </p:spPr>
      </p:pic>
      <p:sp>
        <p:nvSpPr>
          <p:cNvPr id="30" name="CaixaDeTexto 29">
            <a:extLst>
              <a:ext uri="{FF2B5EF4-FFF2-40B4-BE49-F238E27FC236}">
                <a16:creationId xmlns:a16="http://schemas.microsoft.com/office/drawing/2014/main" id="{DA0DC8FF-FDF2-9E12-4C15-C6287F68E5AA}"/>
              </a:ext>
            </a:extLst>
          </p:cNvPr>
          <p:cNvSpPr txBox="1"/>
          <p:nvPr/>
        </p:nvSpPr>
        <p:spPr>
          <a:xfrm>
            <a:off x="9054308" y="5220060"/>
            <a:ext cx="2554515" cy="1107996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r"/>
            <a:r>
              <a:rPr lang="pt-BR" sz="11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Arte sob responsabilidade do expositor e sujeita à aprovação da organizadora .</a:t>
            </a:r>
          </a:p>
          <a:p>
            <a:pPr algn="r"/>
            <a:r>
              <a:rPr lang="pt-BR" sz="11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Produção, instalação e veiculação sob responsabilidade da organizadora.</a:t>
            </a:r>
            <a:endParaRPr lang="pt-BR">
              <a:solidFill>
                <a:schemeClr val="bg1"/>
              </a:solidFill>
              <a:latin typeface="Trebuchet MS"/>
              <a:ea typeface="+mn-lt"/>
              <a:cs typeface="+mn-lt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84AD5025-9B97-555B-9A7C-8DEBE743BA5D}"/>
              </a:ext>
            </a:extLst>
          </p:cNvPr>
          <p:cNvSpPr txBox="1"/>
          <p:nvPr/>
        </p:nvSpPr>
        <p:spPr>
          <a:xfrm>
            <a:off x="759395" y="414973"/>
            <a:ext cx="5007429" cy="58477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pt-BR" sz="3200" b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Publicidade Pocket Map </a:t>
            </a:r>
            <a:endParaRPr lang="pt-BR">
              <a:solidFill>
                <a:schemeClr val="bg1"/>
              </a:solidFill>
            </a:endParaRP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BC5C36F8-328D-1A70-92F5-C11BFA4132B0}"/>
              </a:ext>
            </a:extLst>
          </p:cNvPr>
          <p:cNvSpPr/>
          <p:nvPr/>
        </p:nvSpPr>
        <p:spPr>
          <a:xfrm flipH="1">
            <a:off x="743858" y="509209"/>
            <a:ext cx="28121" cy="382512"/>
          </a:xfrm>
          <a:prstGeom prst="rect">
            <a:avLst/>
          </a:prstGeom>
          <a:solidFill>
            <a:srgbClr val="E10B1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000000"/>
              </a:solidFill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36BE1A3E-5BBC-22EB-F9A3-26B1F01AD3BF}"/>
              </a:ext>
            </a:extLst>
          </p:cNvPr>
          <p:cNvSpPr txBox="1"/>
          <p:nvPr/>
        </p:nvSpPr>
        <p:spPr>
          <a:xfrm>
            <a:off x="655935" y="1059640"/>
            <a:ext cx="6096000" cy="492443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pt-BR" sz="13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Presença no guia que acompanha o visitante durante todo</a:t>
            </a:r>
            <a:endParaRPr lang="pt-BR">
              <a:solidFill>
                <a:schemeClr val="bg1"/>
              </a:solidFill>
            </a:endParaRPr>
          </a:p>
          <a:p>
            <a:r>
              <a:rPr lang="pt-BR" sz="13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o percurso pelo evento.</a:t>
            </a:r>
            <a:endParaRPr lang="pt-BR">
              <a:solidFill>
                <a:schemeClr val="bg1"/>
              </a:solidFill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E5F3B669-744B-D5F1-ADF1-12EEB6C505D3}"/>
              </a:ext>
            </a:extLst>
          </p:cNvPr>
          <p:cNvSpPr txBox="1"/>
          <p:nvPr/>
        </p:nvSpPr>
        <p:spPr>
          <a:xfrm>
            <a:off x="1587499" y="1794760"/>
            <a:ext cx="3280833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b="1">
                <a:solidFill>
                  <a:srgbClr val="DF1F26"/>
                </a:solidFill>
                <a:latin typeface="Trebuchet MS"/>
                <a:ea typeface="+mn-lt"/>
                <a:cs typeface="+mn-lt"/>
              </a:rPr>
              <a:t>Por que investir?</a:t>
            </a:r>
            <a:endParaRPr lang="pt-BR" b="1">
              <a:solidFill>
                <a:srgbClr val="DF1F26"/>
              </a:solidFill>
              <a:latin typeface="Trebuchet MS"/>
            </a:endParaRPr>
          </a:p>
        </p:txBody>
      </p:sp>
      <p:pic>
        <p:nvPicPr>
          <p:cNvPr id="12" name="Gráfico 5" descr="Ícone&#10;&#10;O conteúdo gerado por IA pode estar incorreto.">
            <a:extLst>
              <a:ext uri="{FF2B5EF4-FFF2-40B4-BE49-F238E27FC236}">
                <a16:creationId xmlns:a16="http://schemas.microsoft.com/office/drawing/2014/main" id="{A4246260-E668-4E0A-F30F-924E8F038B2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8471" y="1880822"/>
            <a:ext cx="767861" cy="748339"/>
          </a:xfrm>
          <a:prstGeom prst="rect">
            <a:avLst/>
          </a:prstGeom>
        </p:spPr>
      </p:pic>
      <p:grpSp>
        <p:nvGrpSpPr>
          <p:cNvPr id="39" name="Agrupar 38">
            <a:extLst>
              <a:ext uri="{FF2B5EF4-FFF2-40B4-BE49-F238E27FC236}">
                <a16:creationId xmlns:a16="http://schemas.microsoft.com/office/drawing/2014/main" id="{9FBA1066-5B68-0094-2181-4B5EA4B3E525}"/>
              </a:ext>
            </a:extLst>
          </p:cNvPr>
          <p:cNvGrpSpPr/>
          <p:nvPr/>
        </p:nvGrpSpPr>
        <p:grpSpPr>
          <a:xfrm>
            <a:off x="1421422" y="5314783"/>
            <a:ext cx="3885550" cy="1258850"/>
            <a:chOff x="722432" y="5503468"/>
            <a:chExt cx="3885550" cy="1258850"/>
          </a:xfrm>
        </p:grpSpPr>
        <p:pic>
          <p:nvPicPr>
            <p:cNvPr id="36" name="Imagem 35">
              <a:extLst>
                <a:ext uri="{FF2B5EF4-FFF2-40B4-BE49-F238E27FC236}">
                  <a16:creationId xmlns:a16="http://schemas.microsoft.com/office/drawing/2014/main" id="{FADB7AC7-870F-E6A5-6212-C6B92C92E08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t="3896" r="53229" b="-29012"/>
            <a:stretch>
              <a:fillRect/>
            </a:stretch>
          </p:blipFill>
          <p:spPr>
            <a:xfrm>
              <a:off x="722432" y="6098353"/>
              <a:ext cx="1945966" cy="663965"/>
            </a:xfrm>
            <a:prstGeom prst="rect">
              <a:avLst/>
            </a:prstGeom>
          </p:spPr>
        </p:pic>
        <p:sp>
          <p:nvSpPr>
            <p:cNvPr id="37" name="CaixaDeTexto 36">
              <a:extLst>
                <a:ext uri="{FF2B5EF4-FFF2-40B4-BE49-F238E27FC236}">
                  <a16:creationId xmlns:a16="http://schemas.microsoft.com/office/drawing/2014/main" id="{59A2BCDE-35D7-B769-CD51-2A20D86D8E5C}"/>
                </a:ext>
              </a:extLst>
            </p:cNvPr>
            <p:cNvSpPr txBox="1"/>
            <p:nvPr/>
          </p:nvSpPr>
          <p:spPr>
            <a:xfrm>
              <a:off x="880835" y="5503468"/>
              <a:ext cx="1930400" cy="646331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r>
                <a:rPr lang="pt-BR" sz="1800" b="0" i="0" u="none" strike="noStrike" baseline="0">
                  <a:solidFill>
                    <a:schemeClr val="bg1"/>
                  </a:solidFill>
                  <a:latin typeface="Trebuchet MS"/>
                </a:rPr>
                <a:t>Cotas: </a:t>
              </a:r>
              <a:r>
                <a:rPr lang="pt-BR">
                  <a:solidFill>
                    <a:schemeClr val="bg1"/>
                  </a:solidFill>
                  <a:latin typeface="Trebuchet MS"/>
                </a:rPr>
                <a:t>4</a:t>
              </a:r>
              <a:endParaRPr lang="pt-BR" sz="1800" b="0" i="0" u="none" strike="noStrike" baseline="0">
                <a:solidFill>
                  <a:schemeClr val="bg1"/>
                </a:solidFill>
                <a:latin typeface="Trebuchet MS"/>
              </a:endParaRPr>
            </a:p>
            <a:p>
              <a:r>
                <a:rPr lang="pt-BR" sz="1800" b="1" i="0" u="none" strike="noStrike" baseline="0">
                  <a:solidFill>
                    <a:schemeClr val="bg1"/>
                  </a:solidFill>
                  <a:latin typeface="Trebuchet MS"/>
                </a:rPr>
                <a:t>Investimento:</a:t>
              </a:r>
              <a:endParaRPr lang="pt-BR" b="1">
                <a:solidFill>
                  <a:schemeClr val="bg1"/>
                </a:solidFill>
                <a:latin typeface="Trebuchet MS"/>
              </a:endParaRPr>
            </a:p>
          </p:txBody>
        </p:sp>
        <p:sp>
          <p:nvSpPr>
            <p:cNvPr id="38" name="CaixaDeTexto 37">
              <a:extLst>
                <a:ext uri="{FF2B5EF4-FFF2-40B4-BE49-F238E27FC236}">
                  <a16:creationId xmlns:a16="http://schemas.microsoft.com/office/drawing/2014/main" id="{C493C716-FC76-34E3-DAF0-231ED21F5DC6}"/>
                </a:ext>
              </a:extLst>
            </p:cNvPr>
            <p:cNvSpPr txBox="1"/>
            <p:nvPr/>
          </p:nvSpPr>
          <p:spPr>
            <a:xfrm>
              <a:off x="880835" y="6120795"/>
              <a:ext cx="3727147" cy="400110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pt-BR" sz="2000" b="1">
                  <a:solidFill>
                    <a:schemeClr val="bg1"/>
                  </a:solidFill>
                  <a:latin typeface="Trebuchet MS"/>
                  <a:ea typeface="+mn-lt"/>
                  <a:cs typeface="+mn-lt"/>
                </a:rPr>
                <a:t>R$ 9.000,00 </a:t>
              </a:r>
              <a:endParaRPr lang="pt-BR" sz="2000">
                <a:solidFill>
                  <a:schemeClr val="bg1"/>
                </a:solidFill>
                <a:latin typeface="Trebuchet MS"/>
                <a:ea typeface="+mn-lt"/>
                <a:cs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03017007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Shape 128">
          <a:extLst>
            <a:ext uri="{FF2B5EF4-FFF2-40B4-BE49-F238E27FC236}">
              <a16:creationId xmlns:a16="http://schemas.microsoft.com/office/drawing/2014/main" id="{8EC8AECA-3547-A362-39DE-E97A871B55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Imagem 33">
            <a:extLst>
              <a:ext uri="{FF2B5EF4-FFF2-40B4-BE49-F238E27FC236}">
                <a16:creationId xmlns:a16="http://schemas.microsoft.com/office/drawing/2014/main" id="{71EB0B30-5E4D-80C7-074B-B628A41865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66110" y="5096327"/>
            <a:ext cx="1791608" cy="1367972"/>
          </a:xfrm>
          <a:prstGeom prst="rect">
            <a:avLst/>
          </a:prstGeom>
        </p:spPr>
      </p:pic>
      <p:grpSp>
        <p:nvGrpSpPr>
          <p:cNvPr id="24" name="Agrupar 23">
            <a:extLst>
              <a:ext uri="{FF2B5EF4-FFF2-40B4-BE49-F238E27FC236}">
                <a16:creationId xmlns:a16="http://schemas.microsoft.com/office/drawing/2014/main" id="{03F4D1F8-4D74-7E42-A251-9CD1A82FAF88}"/>
              </a:ext>
            </a:extLst>
          </p:cNvPr>
          <p:cNvGrpSpPr/>
          <p:nvPr/>
        </p:nvGrpSpPr>
        <p:grpSpPr>
          <a:xfrm>
            <a:off x="1614631" y="4304060"/>
            <a:ext cx="3187360" cy="787688"/>
            <a:chOff x="1761170" y="4128214"/>
            <a:chExt cx="3187360" cy="787688"/>
          </a:xfrm>
        </p:grpSpPr>
        <p:sp>
          <p:nvSpPr>
            <p:cNvPr id="17" name="CaixaDeTexto 16">
              <a:extLst>
                <a:ext uri="{FF2B5EF4-FFF2-40B4-BE49-F238E27FC236}">
                  <a16:creationId xmlns:a16="http://schemas.microsoft.com/office/drawing/2014/main" id="{CB298EE2-D4B5-F653-D0DF-D076D789D452}"/>
                </a:ext>
              </a:extLst>
            </p:cNvPr>
            <p:cNvSpPr txBox="1"/>
            <p:nvPr/>
          </p:nvSpPr>
          <p:spPr>
            <a:xfrm>
              <a:off x="1761170" y="4128214"/>
              <a:ext cx="1532545" cy="276999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pt-BR" sz="1200" b="1">
                  <a:solidFill>
                    <a:schemeClr val="bg1"/>
                  </a:solidFill>
                  <a:latin typeface="Trebuchet MS"/>
                </a:rPr>
                <a:t>Especificações:</a:t>
              </a:r>
              <a:endParaRPr lang="pt-BR" sz="1200">
                <a:solidFill>
                  <a:schemeClr val="bg1"/>
                </a:solidFill>
                <a:latin typeface="Trebuchet MS"/>
              </a:endParaRPr>
            </a:p>
          </p:txBody>
        </p:sp>
        <p:sp>
          <p:nvSpPr>
            <p:cNvPr id="19" name="CaixaDeTexto 18">
              <a:extLst>
                <a:ext uri="{FF2B5EF4-FFF2-40B4-BE49-F238E27FC236}">
                  <a16:creationId xmlns:a16="http://schemas.microsoft.com/office/drawing/2014/main" id="{E6090805-9F9F-737E-D7EF-820DAAEEFA7D}"/>
                </a:ext>
              </a:extLst>
            </p:cNvPr>
            <p:cNvSpPr txBox="1"/>
            <p:nvPr/>
          </p:nvSpPr>
          <p:spPr>
            <a:xfrm>
              <a:off x="2160984" y="4408071"/>
              <a:ext cx="2787546" cy="507831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r>
                <a:rPr lang="pt-BR" sz="900" b="1">
                  <a:solidFill>
                    <a:schemeClr val="bg1"/>
                  </a:solidFill>
                  <a:latin typeface="Trebuchet MS"/>
                </a:rPr>
                <a:t>Cordões:</a:t>
              </a:r>
            </a:p>
            <a:p>
              <a:r>
                <a:rPr lang="pt-BR" sz="900">
                  <a:solidFill>
                    <a:schemeClr val="bg1"/>
                  </a:solidFill>
                  <a:latin typeface="Trebuchet MS"/>
                </a:rPr>
                <a:t>Distribuição feita na entrada principal da feira, sob responsabilidade da organizadora</a:t>
              </a:r>
            </a:p>
          </p:txBody>
        </p:sp>
        <p:pic>
          <p:nvPicPr>
            <p:cNvPr id="28" name="Imagem 27">
              <a:extLst>
                <a:ext uri="{FF2B5EF4-FFF2-40B4-BE49-F238E27FC236}">
                  <a16:creationId xmlns:a16="http://schemas.microsoft.com/office/drawing/2014/main" id="{B4CF2622-436B-5728-41F1-8011CDF7E31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858736" y="4459286"/>
              <a:ext cx="302080" cy="392341"/>
            </a:xfrm>
            <a:prstGeom prst="rect">
              <a:avLst/>
            </a:prstGeom>
          </p:spPr>
        </p:pic>
      </p:grp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6EE0AE5F-6C15-8B56-B2F6-8D525D562925}"/>
              </a:ext>
            </a:extLst>
          </p:cNvPr>
          <p:cNvSpPr txBox="1"/>
          <p:nvPr/>
        </p:nvSpPr>
        <p:spPr>
          <a:xfrm>
            <a:off x="9555050" y="5249090"/>
            <a:ext cx="2032001" cy="113702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r"/>
            <a:r>
              <a:rPr lang="pt-BR" sz="11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Veiculação sob responsabilidade da organizadora. </a:t>
            </a:r>
            <a:endParaRPr lang="pt-BR" sz="1100">
              <a:solidFill>
                <a:schemeClr val="bg1"/>
              </a:solidFill>
              <a:latin typeface="Trebuchet MS"/>
            </a:endParaRPr>
          </a:p>
          <a:p>
            <a:pPr algn="r"/>
            <a:r>
              <a:rPr lang="pt-BR" sz="11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Arte e produção sob responsabilidade do expositor. 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61E0C2DC-FAA3-44B8-3E40-6D105E4CEE95}"/>
              </a:ext>
            </a:extLst>
          </p:cNvPr>
          <p:cNvSpPr txBox="1"/>
          <p:nvPr/>
        </p:nvSpPr>
        <p:spPr>
          <a:xfrm>
            <a:off x="759395" y="414973"/>
            <a:ext cx="5007429" cy="58477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pt-BR" sz="3200" b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Cordão de credencial</a:t>
            </a:r>
            <a:endParaRPr lang="pt-BR">
              <a:solidFill>
                <a:schemeClr val="bg1"/>
              </a:solidFill>
            </a:endParaRP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C1F04677-C4EA-CC57-3FC3-1D348F7F374F}"/>
              </a:ext>
            </a:extLst>
          </p:cNvPr>
          <p:cNvSpPr/>
          <p:nvPr/>
        </p:nvSpPr>
        <p:spPr>
          <a:xfrm flipH="1">
            <a:off x="743858" y="509209"/>
            <a:ext cx="28121" cy="382512"/>
          </a:xfrm>
          <a:prstGeom prst="rect">
            <a:avLst/>
          </a:prstGeom>
          <a:solidFill>
            <a:srgbClr val="E10B1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000000"/>
              </a:solidFill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74C78D0A-651E-2995-E174-0EE350F9540A}"/>
              </a:ext>
            </a:extLst>
          </p:cNvPr>
          <p:cNvSpPr txBox="1"/>
          <p:nvPr/>
        </p:nvSpPr>
        <p:spPr>
          <a:xfrm>
            <a:off x="1426332" y="2157967"/>
            <a:ext cx="4745868" cy="192616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342900" indent="-171450">
              <a:lnSpc>
                <a:spcPts val="1300"/>
              </a:lnSpc>
              <a:buFont typeface="Arial" panose="020B0604020202020204" pitchFamily="34" charset="0"/>
              <a:buChar char="•"/>
            </a:pPr>
            <a:r>
              <a:rPr lang="pt-BR" sz="1200" b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Visibilidade constante</a:t>
            </a:r>
            <a:br>
              <a:rPr lang="pt-BR" sz="1200" b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</a:br>
            <a:r>
              <a:rPr lang="pt-BR" sz="12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Sua marca literalmente pendurada no pescoço de cada visitante durante todos os dias de evento.</a:t>
            </a:r>
          </a:p>
          <a:p>
            <a:pPr marL="342900" indent="-171450">
              <a:lnSpc>
                <a:spcPts val="1300"/>
              </a:lnSpc>
              <a:buFont typeface="Arial" panose="020B0604020202020204" pitchFamily="34" charset="0"/>
              <a:buChar char="•"/>
            </a:pPr>
            <a:endParaRPr lang="pt-BR" sz="1200" b="1">
              <a:solidFill>
                <a:schemeClr val="bg1"/>
              </a:solidFill>
              <a:latin typeface="Trebuchet MS"/>
              <a:ea typeface="+mn-lt"/>
              <a:cs typeface="+mn-lt"/>
            </a:endParaRPr>
          </a:p>
          <a:p>
            <a:pPr marL="342900" indent="-171450">
              <a:lnSpc>
                <a:spcPts val="1300"/>
              </a:lnSpc>
              <a:buFont typeface="Arial" panose="020B0604020202020204" pitchFamily="34" charset="0"/>
              <a:buChar char="•"/>
            </a:pPr>
            <a:r>
              <a:rPr lang="pt-BR" sz="1200" b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Alcance máximo</a:t>
            </a:r>
            <a:br>
              <a:rPr lang="pt-BR" sz="1200" b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</a:br>
            <a:r>
              <a:rPr lang="pt-BR" sz="12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Mais do que um brinde, o cordão é item obrigatório para circular na feira, garantindo exposição em todas fotos, vídeos e interações.</a:t>
            </a:r>
          </a:p>
          <a:p>
            <a:pPr marL="342900" indent="-171450">
              <a:lnSpc>
                <a:spcPts val="1300"/>
              </a:lnSpc>
              <a:buFont typeface="Arial" panose="020B0604020202020204" pitchFamily="34" charset="0"/>
              <a:buChar char="•"/>
            </a:pPr>
            <a:endParaRPr lang="pt-BR" sz="1200" b="1">
              <a:solidFill>
                <a:schemeClr val="bg1"/>
              </a:solidFill>
              <a:latin typeface="Trebuchet MS"/>
              <a:ea typeface="+mn-lt"/>
              <a:cs typeface="+mn-lt"/>
            </a:endParaRPr>
          </a:p>
          <a:p>
            <a:pPr marL="342900" indent="-171450">
              <a:lnSpc>
                <a:spcPts val="1300"/>
              </a:lnSpc>
              <a:buFont typeface="Arial" panose="020B0604020202020204" pitchFamily="34" charset="0"/>
              <a:buChar char="•"/>
            </a:pPr>
            <a:r>
              <a:rPr lang="pt-BR" sz="1200" b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Exclusividade absoluta</a:t>
            </a:r>
            <a:br>
              <a:rPr lang="pt-BR" sz="1200" b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</a:br>
            <a:r>
              <a:rPr lang="pt-BR" sz="12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Só uma marca leva o espaço. Quem chega, vê você primeiro.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3785F55D-42C4-078A-38D6-993914CFB807}"/>
              </a:ext>
            </a:extLst>
          </p:cNvPr>
          <p:cNvSpPr txBox="1"/>
          <p:nvPr/>
        </p:nvSpPr>
        <p:spPr>
          <a:xfrm>
            <a:off x="655935" y="1049871"/>
            <a:ext cx="6096000" cy="492443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pt-BR" sz="13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Sua marca circulando com visitantes, expositores e compradores</a:t>
            </a:r>
            <a:endParaRPr lang="pt-BR">
              <a:solidFill>
                <a:schemeClr val="bg1"/>
              </a:solidFill>
            </a:endParaRPr>
          </a:p>
          <a:p>
            <a:r>
              <a:rPr lang="pt-BR" sz="13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durante toda a feira.</a:t>
            </a:r>
            <a:endParaRPr lang="pt-BR">
              <a:solidFill>
                <a:schemeClr val="bg1"/>
              </a:solidFill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87C1A9EF-28E6-9216-FB40-AC5C2182F9DE}"/>
              </a:ext>
            </a:extLst>
          </p:cNvPr>
          <p:cNvSpPr txBox="1"/>
          <p:nvPr/>
        </p:nvSpPr>
        <p:spPr>
          <a:xfrm>
            <a:off x="1587499" y="1784991"/>
            <a:ext cx="3280833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b="1">
                <a:solidFill>
                  <a:srgbClr val="DF1F26"/>
                </a:solidFill>
                <a:latin typeface="Trebuchet MS"/>
                <a:ea typeface="+mn-lt"/>
                <a:cs typeface="+mn-lt"/>
              </a:rPr>
              <a:t>Por que investir?</a:t>
            </a:r>
            <a:endParaRPr lang="pt-BR" b="1">
              <a:solidFill>
                <a:srgbClr val="DF1F26"/>
              </a:solidFill>
              <a:latin typeface="Trebuchet MS"/>
            </a:endParaRPr>
          </a:p>
        </p:txBody>
      </p:sp>
      <p:pic>
        <p:nvPicPr>
          <p:cNvPr id="13" name="Gráfico 5" descr="Ícone&#10;&#10;O conteúdo gerado por IA pode estar incorreto.">
            <a:extLst>
              <a:ext uri="{FF2B5EF4-FFF2-40B4-BE49-F238E27FC236}">
                <a16:creationId xmlns:a16="http://schemas.microsoft.com/office/drawing/2014/main" id="{8C5EC172-4EBF-FFE0-04C8-1B470502CE5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8471" y="1871053"/>
            <a:ext cx="767861" cy="748339"/>
          </a:xfrm>
          <a:prstGeom prst="rect">
            <a:avLst/>
          </a:prstGeom>
        </p:spPr>
      </p:pic>
      <p:grpSp>
        <p:nvGrpSpPr>
          <p:cNvPr id="31" name="Agrupar 30">
            <a:extLst>
              <a:ext uri="{FF2B5EF4-FFF2-40B4-BE49-F238E27FC236}">
                <a16:creationId xmlns:a16="http://schemas.microsoft.com/office/drawing/2014/main" id="{826A5ED5-30AD-5B9F-82AE-FBA3326F7CCD}"/>
              </a:ext>
            </a:extLst>
          </p:cNvPr>
          <p:cNvGrpSpPr/>
          <p:nvPr/>
        </p:nvGrpSpPr>
        <p:grpSpPr>
          <a:xfrm>
            <a:off x="1421422" y="5314783"/>
            <a:ext cx="3885550" cy="1258850"/>
            <a:chOff x="722432" y="5503468"/>
            <a:chExt cx="3885550" cy="1258850"/>
          </a:xfrm>
        </p:grpSpPr>
        <p:pic>
          <p:nvPicPr>
            <p:cNvPr id="27" name="Imagem 26">
              <a:extLst>
                <a:ext uri="{FF2B5EF4-FFF2-40B4-BE49-F238E27FC236}">
                  <a16:creationId xmlns:a16="http://schemas.microsoft.com/office/drawing/2014/main" id="{04833BD2-F6B6-45BF-212C-E4F3AD1E062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t="3896" r="53229" b="-29012"/>
            <a:stretch>
              <a:fillRect/>
            </a:stretch>
          </p:blipFill>
          <p:spPr>
            <a:xfrm>
              <a:off x="722432" y="6098353"/>
              <a:ext cx="1945966" cy="663965"/>
            </a:xfrm>
            <a:prstGeom prst="rect">
              <a:avLst/>
            </a:prstGeom>
          </p:spPr>
        </p:pic>
        <p:sp>
          <p:nvSpPr>
            <p:cNvPr id="29" name="CaixaDeTexto 28">
              <a:extLst>
                <a:ext uri="{FF2B5EF4-FFF2-40B4-BE49-F238E27FC236}">
                  <a16:creationId xmlns:a16="http://schemas.microsoft.com/office/drawing/2014/main" id="{AC779F6C-10CA-FA75-1805-1412F979C206}"/>
                </a:ext>
              </a:extLst>
            </p:cNvPr>
            <p:cNvSpPr txBox="1"/>
            <p:nvPr/>
          </p:nvSpPr>
          <p:spPr>
            <a:xfrm>
              <a:off x="880835" y="5503468"/>
              <a:ext cx="1930400" cy="646331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r>
                <a:rPr lang="pt-BR" sz="1800" b="0" i="0" u="none" strike="noStrike" baseline="0">
                  <a:solidFill>
                    <a:schemeClr val="bg1"/>
                  </a:solidFill>
                  <a:latin typeface="Trebuchet MS"/>
                </a:rPr>
                <a:t>Cotas: </a:t>
              </a:r>
              <a:r>
                <a:rPr lang="pt-BR">
                  <a:solidFill>
                    <a:schemeClr val="bg1"/>
                  </a:solidFill>
                  <a:latin typeface="Trebuchet MS"/>
                </a:rPr>
                <a:t>Exclusiva</a:t>
              </a:r>
              <a:endParaRPr lang="pt-BR" sz="1800" b="0" i="0" u="none" strike="noStrike" baseline="0">
                <a:solidFill>
                  <a:schemeClr val="bg1"/>
                </a:solidFill>
                <a:latin typeface="Trebuchet MS"/>
              </a:endParaRPr>
            </a:p>
            <a:p>
              <a:r>
                <a:rPr lang="pt-BR" sz="1800" b="1" i="0" u="none" strike="noStrike" baseline="0">
                  <a:solidFill>
                    <a:schemeClr val="bg1"/>
                  </a:solidFill>
                  <a:latin typeface="Trebuchet MS"/>
                </a:rPr>
                <a:t>Investimento:</a:t>
              </a:r>
              <a:endParaRPr lang="pt-BR" b="1">
                <a:solidFill>
                  <a:schemeClr val="bg1"/>
                </a:solidFill>
                <a:latin typeface="Trebuchet MS"/>
              </a:endParaRPr>
            </a:p>
          </p:txBody>
        </p:sp>
        <p:sp>
          <p:nvSpPr>
            <p:cNvPr id="30" name="CaixaDeTexto 29">
              <a:extLst>
                <a:ext uri="{FF2B5EF4-FFF2-40B4-BE49-F238E27FC236}">
                  <a16:creationId xmlns:a16="http://schemas.microsoft.com/office/drawing/2014/main" id="{9A2D95A9-B74A-71F4-D8B0-55C18DA8AB16}"/>
                </a:ext>
              </a:extLst>
            </p:cNvPr>
            <p:cNvSpPr txBox="1"/>
            <p:nvPr/>
          </p:nvSpPr>
          <p:spPr>
            <a:xfrm>
              <a:off x="880835" y="6120795"/>
              <a:ext cx="3727147" cy="400110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pt-BR" sz="2000" b="1">
                  <a:solidFill>
                    <a:schemeClr val="bg1"/>
                  </a:solidFill>
                  <a:latin typeface="Trebuchet MS"/>
                  <a:ea typeface="+mn-lt"/>
                  <a:cs typeface="+mn-lt"/>
                </a:rPr>
                <a:t>R$ 90.000,00 </a:t>
              </a:r>
              <a:endParaRPr lang="pt-BR" sz="2000">
                <a:solidFill>
                  <a:schemeClr val="bg1"/>
                </a:solidFill>
                <a:latin typeface="Trebuchet MS"/>
                <a:ea typeface="+mn-lt"/>
                <a:cs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9564764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/>
          <a:stretch>
            <a:fillRect/>
          </a:stretch>
        </a:blipFill>
        <a:effectLst/>
      </p:bgPr>
    </p:bg>
    <p:spTree>
      <p:nvGrpSpPr>
        <p:cNvPr id="1" name="Shape 128">
          <a:extLst>
            <a:ext uri="{FF2B5EF4-FFF2-40B4-BE49-F238E27FC236}">
              <a16:creationId xmlns:a16="http://schemas.microsoft.com/office/drawing/2014/main" id="{1D975919-9AFD-F292-B680-513FDDC9FA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Agrupar 33">
            <a:extLst>
              <a:ext uri="{FF2B5EF4-FFF2-40B4-BE49-F238E27FC236}">
                <a16:creationId xmlns:a16="http://schemas.microsoft.com/office/drawing/2014/main" id="{49FB7656-AEF6-58E0-F2CD-93E48405C798}"/>
              </a:ext>
            </a:extLst>
          </p:cNvPr>
          <p:cNvGrpSpPr/>
          <p:nvPr/>
        </p:nvGrpSpPr>
        <p:grpSpPr>
          <a:xfrm>
            <a:off x="1617111" y="4431060"/>
            <a:ext cx="2840428" cy="723118"/>
            <a:chOff x="691194" y="4592671"/>
            <a:chExt cx="2840428" cy="723118"/>
          </a:xfrm>
        </p:grpSpPr>
        <p:sp>
          <p:nvSpPr>
            <p:cNvPr id="29" name="CaixaDeTexto 28">
              <a:extLst>
                <a:ext uri="{FF2B5EF4-FFF2-40B4-BE49-F238E27FC236}">
                  <a16:creationId xmlns:a16="http://schemas.microsoft.com/office/drawing/2014/main" id="{F742F7CA-C48B-282E-2FCA-6A66798FE73D}"/>
                </a:ext>
              </a:extLst>
            </p:cNvPr>
            <p:cNvSpPr txBox="1"/>
            <p:nvPr/>
          </p:nvSpPr>
          <p:spPr>
            <a:xfrm>
              <a:off x="691194" y="4592671"/>
              <a:ext cx="1532545" cy="276999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pt-BR" sz="1200" b="1">
                  <a:solidFill>
                    <a:schemeClr val="bg1"/>
                  </a:solidFill>
                  <a:latin typeface="Trebuchet MS"/>
                </a:rPr>
                <a:t>Especificações:</a:t>
              </a:r>
              <a:endParaRPr lang="pt-BR" sz="1200">
                <a:solidFill>
                  <a:schemeClr val="bg1"/>
                </a:solidFill>
                <a:latin typeface="Trebuchet MS"/>
              </a:endParaRPr>
            </a:p>
          </p:txBody>
        </p:sp>
        <p:sp>
          <p:nvSpPr>
            <p:cNvPr id="30" name="CaixaDeTexto 29">
              <a:extLst>
                <a:ext uri="{FF2B5EF4-FFF2-40B4-BE49-F238E27FC236}">
                  <a16:creationId xmlns:a16="http://schemas.microsoft.com/office/drawing/2014/main" id="{98734CF9-D9AD-ECD3-862A-59E6764CEF0C}"/>
                </a:ext>
              </a:extLst>
            </p:cNvPr>
            <p:cNvSpPr txBox="1"/>
            <p:nvPr/>
          </p:nvSpPr>
          <p:spPr>
            <a:xfrm>
              <a:off x="1105522" y="4930585"/>
              <a:ext cx="987776" cy="369332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r>
                <a:rPr lang="pt-BR" sz="900" b="1">
                  <a:solidFill>
                    <a:schemeClr val="bg1"/>
                  </a:solidFill>
                  <a:latin typeface="Trebuchet MS"/>
                </a:rPr>
                <a:t>Tamanho:</a:t>
              </a:r>
            </a:p>
            <a:p>
              <a:r>
                <a:rPr lang="pt-BR" sz="900">
                  <a:solidFill>
                    <a:schemeClr val="bg1"/>
                  </a:solidFill>
                  <a:latin typeface="Trebuchet MS"/>
                </a:rPr>
                <a:t>4x3m (12m²)</a:t>
              </a:r>
            </a:p>
          </p:txBody>
        </p:sp>
        <p:sp>
          <p:nvSpPr>
            <p:cNvPr id="31" name="CaixaDeTexto 30">
              <a:extLst>
                <a:ext uri="{FF2B5EF4-FFF2-40B4-BE49-F238E27FC236}">
                  <a16:creationId xmlns:a16="http://schemas.microsoft.com/office/drawing/2014/main" id="{27488287-4544-EBF2-E7E4-08687E66377E}"/>
                </a:ext>
              </a:extLst>
            </p:cNvPr>
            <p:cNvSpPr txBox="1"/>
            <p:nvPr/>
          </p:nvSpPr>
          <p:spPr>
            <a:xfrm>
              <a:off x="2093902" y="4946457"/>
              <a:ext cx="1437720" cy="369332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r>
                <a:rPr lang="pt-BR" sz="900" b="1">
                  <a:solidFill>
                    <a:schemeClr val="bg1"/>
                  </a:solidFill>
                  <a:latin typeface="Trebuchet MS"/>
                </a:rPr>
                <a:t>Impressão:</a:t>
              </a:r>
              <a:endParaRPr lang="pt-BR" sz="900">
                <a:solidFill>
                  <a:schemeClr val="bg1"/>
                </a:solidFill>
                <a:latin typeface="Trebuchet MS"/>
              </a:endParaRPr>
            </a:p>
            <a:p>
              <a:r>
                <a:rPr lang="pt-BR" sz="900">
                  <a:solidFill>
                    <a:schemeClr val="bg1"/>
                  </a:solidFill>
                  <a:latin typeface="Trebuchet MS"/>
                </a:rPr>
                <a:t>Dupla Face</a:t>
              </a:r>
            </a:p>
          </p:txBody>
        </p:sp>
        <p:sp>
          <p:nvSpPr>
            <p:cNvPr id="32" name="Retângulo 31">
              <a:extLst>
                <a:ext uri="{FF2B5EF4-FFF2-40B4-BE49-F238E27FC236}">
                  <a16:creationId xmlns:a16="http://schemas.microsoft.com/office/drawing/2014/main" id="{A320C958-7F76-512D-5C92-0DEA23D98ADE}"/>
                </a:ext>
              </a:extLst>
            </p:cNvPr>
            <p:cNvSpPr/>
            <p:nvPr/>
          </p:nvSpPr>
          <p:spPr>
            <a:xfrm flipH="1">
              <a:off x="1961843" y="4925262"/>
              <a:ext cx="22703" cy="310865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rgbClr val="000000"/>
                </a:solidFill>
              </a:endParaRPr>
            </a:p>
          </p:txBody>
        </p:sp>
        <p:pic>
          <p:nvPicPr>
            <p:cNvPr id="33" name="Imagem 32">
              <a:extLst>
                <a:ext uri="{FF2B5EF4-FFF2-40B4-BE49-F238E27FC236}">
                  <a16:creationId xmlns:a16="http://schemas.microsoft.com/office/drawing/2014/main" id="{6EE7E8E4-D1F8-EE84-442D-7A97FD49B85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67216" y="4929186"/>
              <a:ext cx="345169" cy="352427"/>
            </a:xfrm>
            <a:prstGeom prst="rect">
              <a:avLst/>
            </a:prstGeom>
          </p:spPr>
        </p:pic>
      </p:grpSp>
      <p:pic>
        <p:nvPicPr>
          <p:cNvPr id="36" name="Imagem 35" descr="Forma, Retângulo&#10;&#10;O conteúdo gerado por IA pode estar incorreto.">
            <a:extLst>
              <a:ext uri="{FF2B5EF4-FFF2-40B4-BE49-F238E27FC236}">
                <a16:creationId xmlns:a16="http://schemas.microsoft.com/office/drawing/2014/main" id="{D646ACA5-C48A-21CC-FBAD-5609119FB2A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20403" y="5094060"/>
            <a:ext cx="2837996" cy="1372508"/>
          </a:xfrm>
          <a:prstGeom prst="rect">
            <a:avLst/>
          </a:prstGeom>
        </p:spPr>
      </p:pic>
      <p:sp>
        <p:nvSpPr>
          <p:cNvPr id="38" name="CaixaDeTexto 37">
            <a:extLst>
              <a:ext uri="{FF2B5EF4-FFF2-40B4-BE49-F238E27FC236}">
                <a16:creationId xmlns:a16="http://schemas.microsoft.com/office/drawing/2014/main" id="{55DC93E0-1710-C974-FE7A-EC8EA7569953}"/>
              </a:ext>
            </a:extLst>
          </p:cNvPr>
          <p:cNvSpPr txBox="1"/>
          <p:nvPr/>
        </p:nvSpPr>
        <p:spPr>
          <a:xfrm>
            <a:off x="9018023" y="5278117"/>
            <a:ext cx="2598057" cy="1015663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r"/>
            <a:r>
              <a:rPr lang="pt-BR" sz="10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Produção, instalação e veiculação sob responsabilidade da organizadora. </a:t>
            </a:r>
            <a:endParaRPr lang="pt-BR" sz="1000">
              <a:solidFill>
                <a:schemeClr val="bg1"/>
              </a:solidFill>
              <a:latin typeface="Trebuchet MS"/>
            </a:endParaRPr>
          </a:p>
          <a:p>
            <a:pPr algn="r"/>
            <a:r>
              <a:rPr lang="pt-BR" sz="10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Arte sob responsabilidade do expositor</a:t>
            </a:r>
          </a:p>
          <a:p>
            <a:pPr algn="r"/>
            <a:r>
              <a:rPr lang="pt-BR" sz="10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e sujeita à aprovação da organizadora. </a:t>
            </a:r>
            <a:endParaRPr lang="pt-BR" sz="1000">
              <a:solidFill>
                <a:schemeClr val="bg1"/>
              </a:solidFill>
              <a:latin typeface="Trebuchet MS"/>
            </a:endParaRPr>
          </a:p>
          <a:p>
            <a:pPr algn="r"/>
            <a:r>
              <a:rPr lang="pt-BR" sz="1000" b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Área útil para aplicação do logo 2,00X0,60m.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E582AEA8-5F6B-610B-44FD-D5535F8115C1}"/>
              </a:ext>
            </a:extLst>
          </p:cNvPr>
          <p:cNvSpPr txBox="1"/>
          <p:nvPr/>
        </p:nvSpPr>
        <p:spPr>
          <a:xfrm>
            <a:off x="759395" y="414973"/>
            <a:ext cx="5441345" cy="58477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pt-BR" sz="3200" b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Banner de Rua</a:t>
            </a:r>
            <a:endParaRPr lang="pt-BR" sz="3200" b="1">
              <a:solidFill>
                <a:schemeClr val="bg1"/>
              </a:solidFill>
              <a:latin typeface="Trebuchet MS"/>
            </a:endParaRP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363E74CA-E415-DA0E-187E-70D056432B53}"/>
              </a:ext>
            </a:extLst>
          </p:cNvPr>
          <p:cNvSpPr/>
          <p:nvPr/>
        </p:nvSpPr>
        <p:spPr>
          <a:xfrm flipH="1">
            <a:off x="743858" y="509209"/>
            <a:ext cx="28121" cy="382512"/>
          </a:xfrm>
          <a:prstGeom prst="rect">
            <a:avLst/>
          </a:prstGeom>
          <a:solidFill>
            <a:srgbClr val="E10B1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000000"/>
              </a:solidFill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878BF576-2CB1-88F9-9DBE-BAC8D009F008}"/>
              </a:ext>
            </a:extLst>
          </p:cNvPr>
          <p:cNvSpPr txBox="1"/>
          <p:nvPr/>
        </p:nvSpPr>
        <p:spPr>
          <a:xfrm>
            <a:off x="1433566" y="1953901"/>
            <a:ext cx="3862077" cy="225959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342900" indent="-171450">
              <a:lnSpc>
                <a:spcPts val="1300"/>
              </a:lnSpc>
              <a:buFont typeface="Arial" panose="020B0604020202020204" pitchFamily="34" charset="0"/>
              <a:buChar char="•"/>
            </a:pPr>
            <a:r>
              <a:rPr lang="pt-BR" sz="1200" b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Ponto de referência</a:t>
            </a:r>
            <a:br>
              <a:rPr lang="pt-BR" sz="1200" b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</a:br>
            <a:r>
              <a:rPr lang="pt-BR" sz="12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Seu banner vira sinalização oficial da feira. Todo mundo vai olhar pra ele pra saber onde está.</a:t>
            </a:r>
          </a:p>
          <a:p>
            <a:pPr marL="342900" indent="-171450">
              <a:lnSpc>
                <a:spcPts val="1300"/>
              </a:lnSpc>
              <a:buFont typeface="Arial" panose="020B0604020202020204" pitchFamily="34" charset="0"/>
              <a:buChar char="•"/>
            </a:pPr>
            <a:endParaRPr lang="pt-BR" sz="1200" b="1">
              <a:solidFill>
                <a:schemeClr val="bg1"/>
              </a:solidFill>
              <a:latin typeface="Trebuchet MS"/>
              <a:ea typeface="+mn-lt"/>
              <a:cs typeface="+mn-lt"/>
            </a:endParaRPr>
          </a:p>
          <a:p>
            <a:pPr marL="342900" indent="-171450">
              <a:lnSpc>
                <a:spcPts val="1300"/>
              </a:lnSpc>
              <a:buFont typeface="Arial" panose="020B0604020202020204" pitchFamily="34" charset="0"/>
              <a:buChar char="•"/>
            </a:pPr>
            <a:r>
              <a:rPr lang="pt-BR" sz="1200" b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Exposição ininterrupta</a:t>
            </a:r>
            <a:br>
              <a:rPr lang="pt-BR" sz="1200" b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</a:br>
            <a:r>
              <a:rPr lang="pt-BR" sz="12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Posicionado no alto, visível a metros de distância, seu logo ganha destaque em meio à multidão.</a:t>
            </a:r>
          </a:p>
          <a:p>
            <a:pPr marL="342900" indent="-171450">
              <a:lnSpc>
                <a:spcPts val="1300"/>
              </a:lnSpc>
              <a:buFont typeface="Arial" panose="020B0604020202020204" pitchFamily="34" charset="0"/>
              <a:buChar char="•"/>
            </a:pPr>
            <a:endParaRPr lang="pt-BR" sz="1200" b="1">
              <a:solidFill>
                <a:schemeClr val="bg1"/>
              </a:solidFill>
              <a:latin typeface="Trebuchet MS"/>
              <a:ea typeface="+mn-lt"/>
              <a:cs typeface="+mn-lt"/>
            </a:endParaRPr>
          </a:p>
          <a:p>
            <a:pPr marL="342900" indent="-171450">
              <a:lnSpc>
                <a:spcPts val="1300"/>
              </a:lnSpc>
              <a:buFont typeface="Arial" panose="020B0604020202020204" pitchFamily="34" charset="0"/>
              <a:buChar char="•"/>
            </a:pPr>
            <a:r>
              <a:rPr lang="pt-BR" sz="1200" b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Fluxo constante</a:t>
            </a:r>
            <a:br>
              <a:rPr lang="pt-BR" sz="1200" b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</a:br>
            <a:r>
              <a:rPr lang="pt-BR" sz="12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Está nas ruas mais movimentadas da feira, onde o visitante passa diversas vezes ao longo do evento.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C308C4A4-1538-3770-0112-1F17FB261948}"/>
              </a:ext>
            </a:extLst>
          </p:cNvPr>
          <p:cNvSpPr txBox="1"/>
          <p:nvPr/>
        </p:nvSpPr>
        <p:spPr>
          <a:xfrm>
            <a:off x="655935" y="1049871"/>
            <a:ext cx="6652622" cy="29238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pt-BR" sz="13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Visibilidade nos corredores do evento para impactar o público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84F27C48-FFE9-B9CD-1792-5232DCAE054C}"/>
              </a:ext>
            </a:extLst>
          </p:cNvPr>
          <p:cNvSpPr txBox="1"/>
          <p:nvPr/>
        </p:nvSpPr>
        <p:spPr>
          <a:xfrm>
            <a:off x="1587499" y="1579837"/>
            <a:ext cx="3280833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b="1">
                <a:solidFill>
                  <a:srgbClr val="DF1F26"/>
                </a:solidFill>
                <a:latin typeface="Trebuchet MS"/>
                <a:ea typeface="+mn-lt"/>
                <a:cs typeface="+mn-lt"/>
              </a:rPr>
              <a:t>Por que investir?</a:t>
            </a:r>
            <a:endParaRPr lang="pt-BR" b="1">
              <a:solidFill>
                <a:srgbClr val="DF1F26"/>
              </a:solidFill>
              <a:latin typeface="Trebuchet MS"/>
            </a:endParaRPr>
          </a:p>
        </p:txBody>
      </p:sp>
      <p:pic>
        <p:nvPicPr>
          <p:cNvPr id="15" name="Gráfico 5" descr="Ícone&#10;&#10;O conteúdo gerado por IA pode estar incorreto.">
            <a:extLst>
              <a:ext uri="{FF2B5EF4-FFF2-40B4-BE49-F238E27FC236}">
                <a16:creationId xmlns:a16="http://schemas.microsoft.com/office/drawing/2014/main" id="{4F3A2A77-ABB0-718E-8FE2-40C0FF8DF42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8471" y="1665899"/>
            <a:ext cx="767861" cy="748339"/>
          </a:xfrm>
          <a:prstGeom prst="rect">
            <a:avLst/>
          </a:prstGeom>
        </p:spPr>
      </p:pic>
      <p:grpSp>
        <p:nvGrpSpPr>
          <p:cNvPr id="35" name="Agrupar 34">
            <a:extLst>
              <a:ext uri="{FF2B5EF4-FFF2-40B4-BE49-F238E27FC236}">
                <a16:creationId xmlns:a16="http://schemas.microsoft.com/office/drawing/2014/main" id="{73A9336B-CFE9-C1F5-2647-DBF77A0BB0FF}"/>
              </a:ext>
            </a:extLst>
          </p:cNvPr>
          <p:cNvGrpSpPr/>
          <p:nvPr/>
        </p:nvGrpSpPr>
        <p:grpSpPr>
          <a:xfrm>
            <a:off x="1421422" y="5314783"/>
            <a:ext cx="3885550" cy="1258850"/>
            <a:chOff x="722432" y="5503468"/>
            <a:chExt cx="3885550" cy="1258850"/>
          </a:xfrm>
        </p:grpSpPr>
        <p:pic>
          <p:nvPicPr>
            <p:cNvPr id="26" name="Imagem 25">
              <a:extLst>
                <a:ext uri="{FF2B5EF4-FFF2-40B4-BE49-F238E27FC236}">
                  <a16:creationId xmlns:a16="http://schemas.microsoft.com/office/drawing/2014/main" id="{AD33AC6D-78F3-1D75-5C39-E280192D6E7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t="3896" r="53229" b="-29012"/>
            <a:stretch>
              <a:fillRect/>
            </a:stretch>
          </p:blipFill>
          <p:spPr>
            <a:xfrm>
              <a:off x="722432" y="6098353"/>
              <a:ext cx="1945966" cy="663965"/>
            </a:xfrm>
            <a:prstGeom prst="rect">
              <a:avLst/>
            </a:prstGeom>
          </p:spPr>
        </p:pic>
        <p:sp>
          <p:nvSpPr>
            <p:cNvPr id="27" name="CaixaDeTexto 26">
              <a:extLst>
                <a:ext uri="{FF2B5EF4-FFF2-40B4-BE49-F238E27FC236}">
                  <a16:creationId xmlns:a16="http://schemas.microsoft.com/office/drawing/2014/main" id="{C52E7E52-7883-F70F-E0A6-E7B1CEAB921D}"/>
                </a:ext>
              </a:extLst>
            </p:cNvPr>
            <p:cNvSpPr txBox="1"/>
            <p:nvPr/>
          </p:nvSpPr>
          <p:spPr>
            <a:xfrm>
              <a:off x="880835" y="5503468"/>
              <a:ext cx="1930400" cy="646331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r>
                <a:rPr lang="pt-BR" sz="1800" b="0" i="0" u="none" strike="noStrike" baseline="0">
                  <a:solidFill>
                    <a:schemeClr val="bg1"/>
                  </a:solidFill>
                  <a:latin typeface="Trebuchet MS"/>
                </a:rPr>
                <a:t>Cotas: </a:t>
              </a:r>
              <a:r>
                <a:rPr lang="pt-BR">
                  <a:solidFill>
                    <a:schemeClr val="bg1"/>
                  </a:solidFill>
                  <a:latin typeface="Trebuchet MS"/>
                </a:rPr>
                <a:t>1</a:t>
              </a:r>
              <a:endParaRPr lang="pt-BR" sz="1800" b="0" i="0" u="none" strike="noStrike" baseline="0">
                <a:solidFill>
                  <a:schemeClr val="bg1"/>
                </a:solidFill>
                <a:latin typeface="Trebuchet MS"/>
              </a:endParaRPr>
            </a:p>
            <a:p>
              <a:r>
                <a:rPr lang="pt-BR" sz="1800" b="1" i="0" u="none" strike="noStrike" baseline="0">
                  <a:solidFill>
                    <a:schemeClr val="bg1"/>
                  </a:solidFill>
                  <a:latin typeface="Trebuchet MS"/>
                </a:rPr>
                <a:t>Investimento:</a:t>
              </a:r>
              <a:endParaRPr lang="pt-BR" b="1">
                <a:solidFill>
                  <a:schemeClr val="bg1"/>
                </a:solidFill>
                <a:latin typeface="Trebuchet MS"/>
              </a:endParaRPr>
            </a:p>
          </p:txBody>
        </p:sp>
        <p:sp>
          <p:nvSpPr>
            <p:cNvPr id="28" name="CaixaDeTexto 27">
              <a:extLst>
                <a:ext uri="{FF2B5EF4-FFF2-40B4-BE49-F238E27FC236}">
                  <a16:creationId xmlns:a16="http://schemas.microsoft.com/office/drawing/2014/main" id="{A1890D55-23D7-936D-C9AD-981F1C929747}"/>
                </a:ext>
              </a:extLst>
            </p:cNvPr>
            <p:cNvSpPr txBox="1"/>
            <p:nvPr/>
          </p:nvSpPr>
          <p:spPr>
            <a:xfrm>
              <a:off x="880835" y="6120795"/>
              <a:ext cx="3727147" cy="400110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pt-BR" sz="2000" b="1">
                  <a:solidFill>
                    <a:schemeClr val="bg1"/>
                  </a:solidFill>
                  <a:latin typeface="Trebuchet MS"/>
                  <a:ea typeface="+mn-lt"/>
                  <a:cs typeface="+mn-lt"/>
                </a:rPr>
                <a:t>R$ 17.000,00 </a:t>
              </a:r>
              <a:endParaRPr lang="pt-BR" sz="2000">
                <a:solidFill>
                  <a:schemeClr val="bg1"/>
                </a:solidFill>
                <a:latin typeface="Trebuchet MS"/>
                <a:ea typeface="+mn-lt"/>
                <a:cs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19747740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30;p25">
            <a:extLst>
              <a:ext uri="{FF2B5EF4-FFF2-40B4-BE49-F238E27FC236}">
                <a16:creationId xmlns:a16="http://schemas.microsoft.com/office/drawing/2014/main" id="{9822301B-497C-05D5-7D70-7F34029C425D}"/>
              </a:ext>
            </a:extLst>
          </p:cNvPr>
          <p:cNvSpPr txBox="1"/>
          <p:nvPr/>
        </p:nvSpPr>
        <p:spPr>
          <a:xfrm>
            <a:off x="655935" y="969875"/>
            <a:ext cx="5757076" cy="4462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r>
              <a:rPr lang="pt-BR" sz="13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Coloque seu produto diretamente nas mãos do público desde a chegada.</a:t>
            </a:r>
            <a:endParaRPr lang="pt-BR" sz="1300">
              <a:solidFill>
                <a:schemeClr val="bg1"/>
              </a:solidFill>
              <a:latin typeface="Trebuchet MS"/>
            </a:endParaRPr>
          </a:p>
        </p:txBody>
      </p:sp>
      <p:pic>
        <p:nvPicPr>
          <p:cNvPr id="30" name="Imagem 29" descr="Forma, Retângulo&#10;&#10;O conteúdo gerado por IA pode estar incorreto.">
            <a:extLst>
              <a:ext uri="{FF2B5EF4-FFF2-40B4-BE49-F238E27FC236}">
                <a16:creationId xmlns:a16="http://schemas.microsoft.com/office/drawing/2014/main" id="{4879A2DA-1C79-B6DC-4CAE-2436D37FB8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20403" y="5094060"/>
            <a:ext cx="2837996" cy="1372508"/>
          </a:xfrm>
          <a:prstGeom prst="rect">
            <a:avLst/>
          </a:prstGeom>
        </p:spPr>
      </p:pic>
      <p:sp>
        <p:nvSpPr>
          <p:cNvPr id="32" name="CaixaDeTexto 31">
            <a:extLst>
              <a:ext uri="{FF2B5EF4-FFF2-40B4-BE49-F238E27FC236}">
                <a16:creationId xmlns:a16="http://schemas.microsoft.com/office/drawing/2014/main" id="{C2630CB6-115A-931B-5AEB-2D9CA0B603BE}"/>
              </a:ext>
            </a:extLst>
          </p:cNvPr>
          <p:cNvSpPr txBox="1"/>
          <p:nvPr/>
        </p:nvSpPr>
        <p:spPr>
          <a:xfrm>
            <a:off x="8930937" y="5198289"/>
            <a:ext cx="2598057" cy="116955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r"/>
            <a:r>
              <a:rPr lang="pt-BR" sz="1000" dirty="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Contratação de promotores(as)</a:t>
            </a:r>
          </a:p>
          <a:p>
            <a:pPr algn="r"/>
            <a:r>
              <a:rPr lang="pt-BR" sz="1000" dirty="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é responsabilidade exclusiva do</a:t>
            </a:r>
          </a:p>
          <a:p>
            <a:pPr algn="r"/>
            <a:r>
              <a:rPr lang="pt-BR" sz="1000" dirty="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expositor. Brinde, flyer e promotor(a)</a:t>
            </a:r>
            <a:endParaRPr lang="pt-BR" dirty="0">
              <a:solidFill>
                <a:schemeClr val="bg1"/>
              </a:solidFill>
              <a:latin typeface="Aptos" panose="02110004020202020204"/>
              <a:ea typeface="+mn-lt"/>
              <a:cs typeface="+mn-lt"/>
            </a:endParaRPr>
          </a:p>
          <a:p>
            <a:pPr algn="r"/>
            <a:r>
              <a:rPr lang="pt-BR" sz="1000" dirty="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por conta do expositor. </a:t>
            </a:r>
            <a:endParaRPr lang="pt-BR" dirty="0">
              <a:solidFill>
                <a:schemeClr val="bg1"/>
              </a:solidFill>
            </a:endParaRPr>
          </a:p>
          <a:p>
            <a:pPr algn="r"/>
            <a:r>
              <a:rPr lang="pt-BR" sz="1000" dirty="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Para </a:t>
            </a:r>
            <a:r>
              <a:rPr lang="pt-BR" sz="1000" dirty="0" err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sampling</a:t>
            </a:r>
            <a:r>
              <a:rPr lang="pt-BR" sz="1000" dirty="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 em outros locais,</a:t>
            </a:r>
          </a:p>
          <a:p>
            <a:pPr algn="r"/>
            <a:r>
              <a:rPr lang="pt-BR" sz="1000" dirty="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consultar valores. </a:t>
            </a:r>
            <a:endParaRPr lang="pt-BR" dirty="0">
              <a:solidFill>
                <a:schemeClr val="bg1"/>
              </a:solidFill>
            </a:endParaRPr>
          </a:p>
          <a:p>
            <a:pPr algn="r"/>
            <a:r>
              <a:rPr lang="pt-BR" sz="1000" b="1" dirty="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Investimento por dia de ativação</a:t>
            </a:r>
            <a:endParaRPr lang="pt-BR" sz="1000" b="1" dirty="0">
              <a:solidFill>
                <a:schemeClr val="bg1"/>
              </a:solidFill>
              <a:latin typeface="Trebuchet MS"/>
            </a:endParaRPr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6A523B09-2565-24A9-3CC8-08A656FE3FA2}"/>
              </a:ext>
            </a:extLst>
          </p:cNvPr>
          <p:cNvSpPr txBox="1"/>
          <p:nvPr/>
        </p:nvSpPr>
        <p:spPr>
          <a:xfrm>
            <a:off x="759395" y="414973"/>
            <a:ext cx="5007429" cy="58477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pt-BR" sz="3200" b="1" dirty="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Sampling na entrada</a:t>
            </a:r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33" name="Retângulo 32">
            <a:extLst>
              <a:ext uri="{FF2B5EF4-FFF2-40B4-BE49-F238E27FC236}">
                <a16:creationId xmlns:a16="http://schemas.microsoft.com/office/drawing/2014/main" id="{934214BC-33D9-80AD-9402-2505714622C6}"/>
              </a:ext>
            </a:extLst>
          </p:cNvPr>
          <p:cNvSpPr/>
          <p:nvPr/>
        </p:nvSpPr>
        <p:spPr>
          <a:xfrm flipH="1">
            <a:off x="743858" y="509209"/>
            <a:ext cx="28121" cy="382512"/>
          </a:xfrm>
          <a:prstGeom prst="rect">
            <a:avLst/>
          </a:prstGeom>
          <a:solidFill>
            <a:srgbClr val="E10B1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000000"/>
              </a:solidFill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0D5E055B-11D4-1AC1-6391-44E72333B3F7}"/>
              </a:ext>
            </a:extLst>
          </p:cNvPr>
          <p:cNvSpPr txBox="1"/>
          <p:nvPr/>
        </p:nvSpPr>
        <p:spPr>
          <a:xfrm>
            <a:off x="1436101" y="1932699"/>
            <a:ext cx="4498217" cy="192616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342900" indent="-171450">
              <a:lnSpc>
                <a:spcPts val="1300"/>
              </a:lnSpc>
              <a:buFont typeface="Arial" panose="020B0604020202020204" pitchFamily="34" charset="0"/>
              <a:buChar char="•"/>
            </a:pPr>
            <a:r>
              <a:rPr lang="pt-BR" sz="1200" b="1" dirty="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Abordagem certeira</a:t>
            </a:r>
            <a:br>
              <a:rPr lang="pt-BR" sz="1200" b="1" dirty="0">
                <a:solidFill>
                  <a:schemeClr val="bg1"/>
                </a:solidFill>
                <a:latin typeface="Trebuchet MS"/>
                <a:ea typeface="+mn-lt"/>
                <a:cs typeface="+mn-lt"/>
              </a:rPr>
            </a:br>
            <a:r>
              <a:rPr lang="pt-BR" sz="1200" dirty="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Sua marca tem contato direto com o visitante logo na chegada, quando ele está receptivo a novidade.</a:t>
            </a:r>
          </a:p>
          <a:p>
            <a:pPr marL="342900" indent="-171450">
              <a:lnSpc>
                <a:spcPts val="1300"/>
              </a:lnSpc>
              <a:buFont typeface="Arial" panose="020B0604020202020204" pitchFamily="34" charset="0"/>
              <a:buChar char="•"/>
            </a:pPr>
            <a:endParaRPr lang="pt-BR" sz="1200" b="1" dirty="0">
              <a:solidFill>
                <a:schemeClr val="bg1"/>
              </a:solidFill>
              <a:latin typeface="Trebuchet MS"/>
              <a:ea typeface="+mn-lt"/>
              <a:cs typeface="+mn-lt"/>
            </a:endParaRPr>
          </a:p>
          <a:p>
            <a:pPr marL="342900" indent="-171450">
              <a:lnSpc>
                <a:spcPts val="1300"/>
              </a:lnSpc>
              <a:buFont typeface="Arial" panose="020B0604020202020204" pitchFamily="34" charset="0"/>
              <a:buChar char="•"/>
            </a:pPr>
            <a:r>
              <a:rPr lang="pt-BR" sz="1200" b="1" dirty="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Memória afetiva</a:t>
            </a:r>
            <a:br>
              <a:rPr lang="pt-BR" sz="1200" b="1" dirty="0">
                <a:solidFill>
                  <a:schemeClr val="bg1"/>
                </a:solidFill>
                <a:latin typeface="Trebuchet MS"/>
                <a:ea typeface="+mn-lt"/>
                <a:cs typeface="+mn-lt"/>
              </a:rPr>
            </a:br>
            <a:r>
              <a:rPr lang="pt-BR" sz="1200" dirty="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Um brinde ou mimo cria lembrança positiva aumentando as chances do cliente te procurar no estande.</a:t>
            </a:r>
          </a:p>
          <a:p>
            <a:pPr marL="342900" indent="-171450">
              <a:lnSpc>
                <a:spcPts val="1300"/>
              </a:lnSpc>
              <a:buFont typeface="Arial" panose="020B0604020202020204" pitchFamily="34" charset="0"/>
              <a:buChar char="•"/>
            </a:pPr>
            <a:endParaRPr lang="pt-BR" sz="1200" b="1" dirty="0">
              <a:solidFill>
                <a:schemeClr val="bg1"/>
              </a:solidFill>
              <a:latin typeface="Trebuchet MS"/>
              <a:ea typeface="+mn-lt"/>
              <a:cs typeface="+mn-lt"/>
            </a:endParaRPr>
          </a:p>
          <a:p>
            <a:pPr marL="342900" indent="-171450">
              <a:lnSpc>
                <a:spcPts val="1300"/>
              </a:lnSpc>
              <a:buFont typeface="Arial" panose="020B0604020202020204" pitchFamily="34" charset="0"/>
              <a:buChar char="•"/>
            </a:pPr>
            <a:r>
              <a:rPr lang="pt-BR" sz="1200" b="1" dirty="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Fluxo para o estande</a:t>
            </a:r>
            <a:br>
              <a:rPr lang="pt-BR" sz="1200" b="1" dirty="0">
                <a:solidFill>
                  <a:schemeClr val="bg1"/>
                </a:solidFill>
                <a:latin typeface="Trebuchet MS"/>
                <a:ea typeface="+mn-lt"/>
                <a:cs typeface="+mn-lt"/>
              </a:rPr>
            </a:br>
            <a:r>
              <a:rPr lang="pt-BR" sz="1200" dirty="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Sampling bem-feito gera curiosidade e movimenta o público para conhecer melhor seus produtos.</a:t>
            </a: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18B93FE9-AB3A-7B29-E97E-34655AFFC40C}"/>
              </a:ext>
            </a:extLst>
          </p:cNvPr>
          <p:cNvSpPr txBox="1"/>
          <p:nvPr/>
        </p:nvSpPr>
        <p:spPr>
          <a:xfrm>
            <a:off x="1587499" y="1560299"/>
            <a:ext cx="3280833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b="1">
                <a:solidFill>
                  <a:srgbClr val="DF1F26"/>
                </a:solidFill>
                <a:latin typeface="Trebuchet MS"/>
                <a:ea typeface="+mn-lt"/>
                <a:cs typeface="+mn-lt"/>
              </a:rPr>
              <a:t>Por que investir?</a:t>
            </a:r>
            <a:endParaRPr lang="pt-BR" b="1">
              <a:solidFill>
                <a:srgbClr val="DF1F26"/>
              </a:solidFill>
              <a:latin typeface="Trebuchet MS"/>
            </a:endParaRPr>
          </a:p>
        </p:txBody>
      </p:sp>
      <p:pic>
        <p:nvPicPr>
          <p:cNvPr id="31" name="Gráfico 5" descr="Ícone&#10;&#10;O conteúdo gerado por IA pode estar incorreto.">
            <a:extLst>
              <a:ext uri="{FF2B5EF4-FFF2-40B4-BE49-F238E27FC236}">
                <a16:creationId xmlns:a16="http://schemas.microsoft.com/office/drawing/2014/main" id="{83766C77-2AE0-F370-7A81-193695D6CE3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8471" y="1646361"/>
            <a:ext cx="767861" cy="748339"/>
          </a:xfrm>
          <a:prstGeom prst="rect">
            <a:avLst/>
          </a:prstGeom>
        </p:spPr>
      </p:pic>
      <p:grpSp>
        <p:nvGrpSpPr>
          <p:cNvPr id="42" name="Agrupar 41">
            <a:extLst>
              <a:ext uri="{FF2B5EF4-FFF2-40B4-BE49-F238E27FC236}">
                <a16:creationId xmlns:a16="http://schemas.microsoft.com/office/drawing/2014/main" id="{04702FFF-D434-691A-9EC4-3E51728CCC54}"/>
              </a:ext>
            </a:extLst>
          </p:cNvPr>
          <p:cNvGrpSpPr/>
          <p:nvPr/>
        </p:nvGrpSpPr>
        <p:grpSpPr>
          <a:xfrm>
            <a:off x="1421422" y="5314783"/>
            <a:ext cx="3885550" cy="1258850"/>
            <a:chOff x="722432" y="5503468"/>
            <a:chExt cx="3885550" cy="1258850"/>
          </a:xfrm>
        </p:grpSpPr>
        <p:pic>
          <p:nvPicPr>
            <p:cNvPr id="39" name="Imagem 38">
              <a:extLst>
                <a:ext uri="{FF2B5EF4-FFF2-40B4-BE49-F238E27FC236}">
                  <a16:creationId xmlns:a16="http://schemas.microsoft.com/office/drawing/2014/main" id="{70A14277-763F-7395-7141-95A01AB8D09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t="3896" r="53229" b="-29012"/>
            <a:stretch>
              <a:fillRect/>
            </a:stretch>
          </p:blipFill>
          <p:spPr>
            <a:xfrm>
              <a:off x="722432" y="6098353"/>
              <a:ext cx="1945966" cy="663965"/>
            </a:xfrm>
            <a:prstGeom prst="rect">
              <a:avLst/>
            </a:prstGeom>
          </p:spPr>
        </p:pic>
        <p:sp>
          <p:nvSpPr>
            <p:cNvPr id="40" name="CaixaDeTexto 39">
              <a:extLst>
                <a:ext uri="{FF2B5EF4-FFF2-40B4-BE49-F238E27FC236}">
                  <a16:creationId xmlns:a16="http://schemas.microsoft.com/office/drawing/2014/main" id="{F5C83E45-8863-B89D-A86E-C152C05A81CD}"/>
                </a:ext>
              </a:extLst>
            </p:cNvPr>
            <p:cNvSpPr txBox="1"/>
            <p:nvPr/>
          </p:nvSpPr>
          <p:spPr>
            <a:xfrm>
              <a:off x="880835" y="5503468"/>
              <a:ext cx="1930400" cy="646331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r>
                <a:rPr lang="pt-BR">
                  <a:solidFill>
                    <a:schemeClr val="bg1"/>
                  </a:solidFill>
                  <a:latin typeface="Trebuchet MS"/>
                </a:rPr>
                <a:t>4-5 horas</a:t>
              </a:r>
              <a:endParaRPr lang="pt-BR">
                <a:solidFill>
                  <a:schemeClr val="bg1"/>
                </a:solidFill>
              </a:endParaRPr>
            </a:p>
            <a:p>
              <a:r>
                <a:rPr lang="pt-BR" sz="1800" b="1" i="0" u="none" strike="noStrike" baseline="0">
                  <a:solidFill>
                    <a:schemeClr val="bg1"/>
                  </a:solidFill>
                  <a:latin typeface="Trebuchet MS"/>
                </a:rPr>
                <a:t>Investimento:</a:t>
              </a:r>
              <a:endParaRPr lang="pt-BR" b="1">
                <a:solidFill>
                  <a:schemeClr val="bg1"/>
                </a:solidFill>
                <a:latin typeface="Trebuchet MS"/>
              </a:endParaRPr>
            </a:p>
          </p:txBody>
        </p:sp>
        <p:sp>
          <p:nvSpPr>
            <p:cNvPr id="41" name="CaixaDeTexto 40">
              <a:extLst>
                <a:ext uri="{FF2B5EF4-FFF2-40B4-BE49-F238E27FC236}">
                  <a16:creationId xmlns:a16="http://schemas.microsoft.com/office/drawing/2014/main" id="{653360C8-9938-A643-AF28-B71F99D9E97B}"/>
                </a:ext>
              </a:extLst>
            </p:cNvPr>
            <p:cNvSpPr txBox="1"/>
            <p:nvPr/>
          </p:nvSpPr>
          <p:spPr>
            <a:xfrm>
              <a:off x="880835" y="6120795"/>
              <a:ext cx="3727147" cy="400110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pt-BR" sz="2000" b="1">
                  <a:solidFill>
                    <a:schemeClr val="bg1"/>
                  </a:solidFill>
                  <a:latin typeface="Trebuchet MS"/>
                  <a:ea typeface="+mn-lt"/>
                  <a:cs typeface="+mn-lt"/>
                </a:rPr>
                <a:t>R$ 12.000,00 </a:t>
              </a:r>
              <a:endParaRPr lang="pt-BR" sz="2000">
                <a:solidFill>
                  <a:schemeClr val="bg1"/>
                </a:solidFill>
                <a:latin typeface="Trebuchet MS"/>
                <a:ea typeface="+mn-lt"/>
                <a:cs typeface="+mn-lt"/>
              </a:endParaRPr>
            </a:p>
          </p:txBody>
        </p:sp>
      </p:grpSp>
      <p:grpSp>
        <p:nvGrpSpPr>
          <p:cNvPr id="43" name="Agrupar 42">
            <a:extLst>
              <a:ext uri="{FF2B5EF4-FFF2-40B4-BE49-F238E27FC236}">
                <a16:creationId xmlns:a16="http://schemas.microsoft.com/office/drawing/2014/main" id="{D2D14626-C2C4-24B8-F8B3-F9E94AC62BDD}"/>
              </a:ext>
            </a:extLst>
          </p:cNvPr>
          <p:cNvGrpSpPr/>
          <p:nvPr/>
        </p:nvGrpSpPr>
        <p:grpSpPr>
          <a:xfrm>
            <a:off x="1421422" y="4083860"/>
            <a:ext cx="3885550" cy="1258850"/>
            <a:chOff x="722432" y="5503468"/>
            <a:chExt cx="3885550" cy="1258850"/>
          </a:xfrm>
        </p:grpSpPr>
        <p:pic>
          <p:nvPicPr>
            <p:cNvPr id="44" name="Imagem 43">
              <a:extLst>
                <a:ext uri="{FF2B5EF4-FFF2-40B4-BE49-F238E27FC236}">
                  <a16:creationId xmlns:a16="http://schemas.microsoft.com/office/drawing/2014/main" id="{EF9EC9A5-8F3D-2522-6FF1-B5A8EF733D5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t="3896" r="53229" b="-29012"/>
            <a:stretch>
              <a:fillRect/>
            </a:stretch>
          </p:blipFill>
          <p:spPr>
            <a:xfrm>
              <a:off x="722432" y="6098353"/>
              <a:ext cx="1945966" cy="663965"/>
            </a:xfrm>
            <a:prstGeom prst="rect">
              <a:avLst/>
            </a:prstGeom>
          </p:spPr>
        </p:pic>
        <p:sp>
          <p:nvSpPr>
            <p:cNvPr id="45" name="CaixaDeTexto 44">
              <a:extLst>
                <a:ext uri="{FF2B5EF4-FFF2-40B4-BE49-F238E27FC236}">
                  <a16:creationId xmlns:a16="http://schemas.microsoft.com/office/drawing/2014/main" id="{ECA339B6-CA9E-5FD3-0784-E5474267E585}"/>
                </a:ext>
              </a:extLst>
            </p:cNvPr>
            <p:cNvSpPr txBox="1"/>
            <p:nvPr/>
          </p:nvSpPr>
          <p:spPr>
            <a:xfrm>
              <a:off x="880835" y="5503468"/>
              <a:ext cx="1930400" cy="646331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r>
                <a:rPr lang="pt-BR">
                  <a:solidFill>
                    <a:schemeClr val="bg1"/>
                  </a:solidFill>
                  <a:latin typeface="Trebuchet MS"/>
                </a:rPr>
                <a:t>1-2 horas</a:t>
              </a:r>
              <a:endParaRPr lang="pt-BR">
                <a:solidFill>
                  <a:schemeClr val="bg1"/>
                </a:solidFill>
              </a:endParaRPr>
            </a:p>
            <a:p>
              <a:r>
                <a:rPr lang="pt-BR" sz="1800" b="1" i="0" u="none" strike="noStrike" baseline="0">
                  <a:solidFill>
                    <a:schemeClr val="bg1"/>
                  </a:solidFill>
                  <a:latin typeface="Trebuchet MS"/>
                </a:rPr>
                <a:t>Investimento:</a:t>
              </a:r>
              <a:endParaRPr lang="pt-BR" b="1">
                <a:solidFill>
                  <a:schemeClr val="bg1"/>
                </a:solidFill>
                <a:latin typeface="Trebuchet MS"/>
              </a:endParaRPr>
            </a:p>
          </p:txBody>
        </p:sp>
        <p:sp>
          <p:nvSpPr>
            <p:cNvPr id="46" name="CaixaDeTexto 45">
              <a:extLst>
                <a:ext uri="{FF2B5EF4-FFF2-40B4-BE49-F238E27FC236}">
                  <a16:creationId xmlns:a16="http://schemas.microsoft.com/office/drawing/2014/main" id="{6615564B-F059-B16F-8387-24C7E91621FE}"/>
                </a:ext>
              </a:extLst>
            </p:cNvPr>
            <p:cNvSpPr txBox="1"/>
            <p:nvPr/>
          </p:nvSpPr>
          <p:spPr>
            <a:xfrm>
              <a:off x="880835" y="6120795"/>
              <a:ext cx="3727147" cy="400110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pt-BR" sz="2000" b="1">
                  <a:solidFill>
                    <a:schemeClr val="bg1"/>
                  </a:solidFill>
                  <a:latin typeface="Trebuchet MS"/>
                  <a:ea typeface="+mn-lt"/>
                  <a:cs typeface="+mn-lt"/>
                </a:rPr>
                <a:t>R$ 8.300,00 </a:t>
              </a:r>
              <a:endParaRPr lang="pt-BR" sz="2000">
                <a:solidFill>
                  <a:schemeClr val="bg1"/>
                </a:solidFill>
                <a:latin typeface="Trebuchet MS"/>
                <a:ea typeface="+mn-lt"/>
                <a:cs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95141042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Imagem 32" descr="Forma, Retângulo&#10;&#10;O conteúdo gerado por IA pode estar incorreto.">
            <a:extLst>
              <a:ext uri="{FF2B5EF4-FFF2-40B4-BE49-F238E27FC236}">
                <a16:creationId xmlns:a16="http://schemas.microsoft.com/office/drawing/2014/main" id="{27E09CDD-8865-9585-D6AA-CB2BAC7437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20403" y="5094060"/>
            <a:ext cx="2837996" cy="1372508"/>
          </a:xfrm>
          <a:prstGeom prst="rect">
            <a:avLst/>
          </a:prstGeom>
        </p:spPr>
      </p:pic>
      <p:sp>
        <p:nvSpPr>
          <p:cNvPr id="35" name="CaixaDeTexto 34">
            <a:extLst>
              <a:ext uri="{FF2B5EF4-FFF2-40B4-BE49-F238E27FC236}">
                <a16:creationId xmlns:a16="http://schemas.microsoft.com/office/drawing/2014/main" id="{BFB4525B-1A62-A6A7-2506-4599812AC00E}"/>
              </a:ext>
            </a:extLst>
          </p:cNvPr>
          <p:cNvSpPr txBox="1"/>
          <p:nvPr/>
        </p:nvSpPr>
        <p:spPr>
          <a:xfrm>
            <a:off x="8930937" y="5154746"/>
            <a:ext cx="2598057" cy="1107996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r"/>
            <a:endParaRPr lang="pt-BR" sz="1100">
              <a:solidFill>
                <a:schemeClr val="bg1"/>
              </a:solidFill>
              <a:latin typeface="Trebuchet MS"/>
              <a:ea typeface="+mn-lt"/>
              <a:cs typeface="+mn-lt"/>
            </a:endParaRPr>
          </a:p>
          <a:p>
            <a:pPr algn="r"/>
            <a:r>
              <a:rPr lang="pt-BR" sz="11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Produção sob responsabilidade</a:t>
            </a:r>
            <a:endParaRPr lang="pt-BR">
              <a:solidFill>
                <a:schemeClr val="bg1"/>
              </a:solidFill>
              <a:latin typeface="Aptos" panose="02110004020202020204"/>
              <a:ea typeface="+mn-lt"/>
              <a:cs typeface="+mn-lt"/>
            </a:endParaRPr>
          </a:p>
          <a:p>
            <a:pPr algn="r"/>
            <a:r>
              <a:rPr lang="pt-BR" sz="11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da marca. Instalação sob</a:t>
            </a:r>
            <a:endParaRPr lang="pt-BR">
              <a:solidFill>
                <a:schemeClr val="bg1"/>
              </a:solidFill>
              <a:latin typeface="Aptos"/>
              <a:ea typeface="+mn-lt"/>
              <a:cs typeface="+mn-lt"/>
            </a:endParaRPr>
          </a:p>
          <a:p>
            <a:pPr algn="r"/>
            <a:r>
              <a:rPr lang="pt-BR" sz="11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Responsabilidade da promotora. </a:t>
            </a:r>
            <a:endParaRPr lang="pt-BR">
              <a:solidFill>
                <a:schemeClr val="bg1"/>
              </a:solidFill>
            </a:endParaRPr>
          </a:p>
          <a:p>
            <a:pPr algn="r"/>
            <a:r>
              <a:rPr lang="pt-BR" sz="1100" b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Possibilidade de distribuição de material dentro da van/ônibus.</a:t>
            </a: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2DF823E1-26BA-2382-51F7-28C25D44AF73}"/>
              </a:ext>
            </a:extLst>
          </p:cNvPr>
          <p:cNvSpPr txBox="1"/>
          <p:nvPr/>
        </p:nvSpPr>
        <p:spPr>
          <a:xfrm>
            <a:off x="759395" y="414973"/>
            <a:ext cx="5007429" cy="58477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pt-BR" sz="3200" b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Translado</a:t>
            </a:r>
            <a:endParaRPr lang="pt-BR">
              <a:solidFill>
                <a:schemeClr val="bg1"/>
              </a:solidFill>
            </a:endParaRPr>
          </a:p>
        </p:txBody>
      </p:sp>
      <p:sp>
        <p:nvSpPr>
          <p:cNvPr id="25" name="Retângulo 24">
            <a:extLst>
              <a:ext uri="{FF2B5EF4-FFF2-40B4-BE49-F238E27FC236}">
                <a16:creationId xmlns:a16="http://schemas.microsoft.com/office/drawing/2014/main" id="{35575179-6CC6-0E8E-C8BF-7D8B424D1200}"/>
              </a:ext>
            </a:extLst>
          </p:cNvPr>
          <p:cNvSpPr/>
          <p:nvPr/>
        </p:nvSpPr>
        <p:spPr>
          <a:xfrm flipH="1">
            <a:off x="743858" y="509209"/>
            <a:ext cx="28121" cy="382512"/>
          </a:xfrm>
          <a:prstGeom prst="rect">
            <a:avLst/>
          </a:prstGeom>
          <a:solidFill>
            <a:srgbClr val="E10B1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000000"/>
              </a:solidFill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20653D50-5FB9-41F5-9D7C-4352B0BA961D}"/>
              </a:ext>
            </a:extLst>
          </p:cNvPr>
          <p:cNvSpPr txBox="1"/>
          <p:nvPr/>
        </p:nvSpPr>
        <p:spPr>
          <a:xfrm>
            <a:off x="1436102" y="2158249"/>
            <a:ext cx="3098042" cy="242630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342900" indent="-171450">
              <a:lnSpc>
                <a:spcPts val="1300"/>
              </a:lnSpc>
              <a:buFont typeface="Arial" panose="020B0604020202020204" pitchFamily="34" charset="0"/>
              <a:buChar char="•"/>
            </a:pPr>
            <a:r>
              <a:rPr lang="pt-BR" sz="1200" b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Audiência cativa</a:t>
            </a:r>
            <a:br>
              <a:rPr lang="pt-BR" sz="1200" b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</a:br>
            <a:r>
              <a:rPr lang="pt-BR" sz="12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O visitante está ali sem distrações, garantindo atenção total à sua marca no trajeto até a feira.</a:t>
            </a:r>
          </a:p>
          <a:p>
            <a:pPr marL="342900" indent="-171450">
              <a:lnSpc>
                <a:spcPts val="1300"/>
              </a:lnSpc>
              <a:buFont typeface="Arial" panose="020B0604020202020204" pitchFamily="34" charset="0"/>
              <a:buChar char="•"/>
            </a:pPr>
            <a:endParaRPr lang="pt-BR" sz="1200" b="1">
              <a:solidFill>
                <a:schemeClr val="bg1"/>
              </a:solidFill>
              <a:latin typeface="Trebuchet MS"/>
              <a:ea typeface="+mn-lt"/>
              <a:cs typeface="+mn-lt"/>
            </a:endParaRPr>
          </a:p>
          <a:p>
            <a:pPr marL="342900" indent="-171450">
              <a:lnSpc>
                <a:spcPts val="1300"/>
              </a:lnSpc>
              <a:buFont typeface="Arial" panose="020B0604020202020204" pitchFamily="34" charset="0"/>
              <a:buChar char="•"/>
            </a:pPr>
            <a:r>
              <a:rPr lang="pt-BR" sz="1200" b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Contato direto</a:t>
            </a:r>
            <a:br>
              <a:rPr lang="pt-BR" sz="1200" b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</a:br>
            <a:r>
              <a:rPr lang="pt-BR" sz="12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Sua comunicação chega primeiro, antes mesmo dele pisar no evento. Você já está no dar.</a:t>
            </a:r>
          </a:p>
          <a:p>
            <a:pPr marL="342900" indent="-171450">
              <a:lnSpc>
                <a:spcPts val="1300"/>
              </a:lnSpc>
              <a:buFont typeface="Arial" panose="020B0604020202020204" pitchFamily="34" charset="0"/>
              <a:buChar char="•"/>
            </a:pPr>
            <a:endParaRPr lang="pt-BR" sz="1200" b="1">
              <a:solidFill>
                <a:schemeClr val="bg1"/>
              </a:solidFill>
              <a:latin typeface="Trebuchet MS"/>
              <a:ea typeface="+mn-lt"/>
              <a:cs typeface="+mn-lt"/>
            </a:endParaRPr>
          </a:p>
          <a:p>
            <a:pPr marL="342900" indent="-171450">
              <a:lnSpc>
                <a:spcPts val="1300"/>
              </a:lnSpc>
              <a:buFont typeface="Arial" panose="020B0604020202020204" pitchFamily="34" charset="0"/>
              <a:buChar char="•"/>
            </a:pPr>
            <a:r>
              <a:rPr lang="pt-BR" sz="1200" b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Exclusividade máxima</a:t>
            </a:r>
            <a:br>
              <a:rPr lang="pt-BR" sz="1200" b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</a:br>
            <a:r>
              <a:rPr lang="pt-BR" sz="12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Só uma marca ocupa o espaço. Quem domina o translado, domina a primeira impressão.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7235E0C6-23C8-F062-ED47-C8DEB7186849}"/>
              </a:ext>
            </a:extLst>
          </p:cNvPr>
          <p:cNvSpPr txBox="1"/>
          <p:nvPr/>
        </p:nvSpPr>
        <p:spPr>
          <a:xfrm>
            <a:off x="655935" y="1049871"/>
            <a:ext cx="6652622" cy="492443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pt-BR" sz="13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Uma experiência de marca que acompanha o visitante também</a:t>
            </a:r>
            <a:endParaRPr lang="pt-BR">
              <a:solidFill>
                <a:schemeClr val="bg1"/>
              </a:solidFill>
            </a:endParaRPr>
          </a:p>
          <a:p>
            <a:r>
              <a:rPr lang="pt-BR" sz="13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no trajeto até a feira.</a:t>
            </a:r>
            <a:endParaRPr lang="pt-BR">
              <a:solidFill>
                <a:schemeClr val="bg1"/>
              </a:solidFill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2E93DB2B-3877-02E3-9145-3B49B6737CB5}"/>
              </a:ext>
            </a:extLst>
          </p:cNvPr>
          <p:cNvSpPr txBox="1"/>
          <p:nvPr/>
        </p:nvSpPr>
        <p:spPr>
          <a:xfrm>
            <a:off x="1587499" y="1784991"/>
            <a:ext cx="3280833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b="1">
                <a:solidFill>
                  <a:srgbClr val="DF1F26"/>
                </a:solidFill>
                <a:latin typeface="Trebuchet MS"/>
                <a:ea typeface="+mn-lt"/>
                <a:cs typeface="+mn-lt"/>
              </a:rPr>
              <a:t>Por que investir?</a:t>
            </a:r>
            <a:endParaRPr lang="pt-BR" b="1">
              <a:solidFill>
                <a:srgbClr val="DF1F26"/>
              </a:solidFill>
              <a:latin typeface="Trebuchet MS"/>
            </a:endParaRPr>
          </a:p>
        </p:txBody>
      </p:sp>
      <p:pic>
        <p:nvPicPr>
          <p:cNvPr id="11" name="Gráfico 5" descr="Ícone&#10;&#10;O conteúdo gerado por IA pode estar incorreto.">
            <a:extLst>
              <a:ext uri="{FF2B5EF4-FFF2-40B4-BE49-F238E27FC236}">
                <a16:creationId xmlns:a16="http://schemas.microsoft.com/office/drawing/2014/main" id="{69226887-C302-95FC-580B-C119065DD7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471" y="1871053"/>
            <a:ext cx="767861" cy="748339"/>
          </a:xfrm>
          <a:prstGeom prst="rect">
            <a:avLst/>
          </a:prstGeom>
        </p:spPr>
      </p:pic>
      <p:grpSp>
        <p:nvGrpSpPr>
          <p:cNvPr id="27" name="Agrupar 26">
            <a:extLst>
              <a:ext uri="{FF2B5EF4-FFF2-40B4-BE49-F238E27FC236}">
                <a16:creationId xmlns:a16="http://schemas.microsoft.com/office/drawing/2014/main" id="{4D276AD6-297A-710B-58AB-DFFE81133033}"/>
              </a:ext>
            </a:extLst>
          </p:cNvPr>
          <p:cNvGrpSpPr/>
          <p:nvPr/>
        </p:nvGrpSpPr>
        <p:grpSpPr>
          <a:xfrm>
            <a:off x="1421422" y="5314783"/>
            <a:ext cx="3885550" cy="1258850"/>
            <a:chOff x="722432" y="5503468"/>
            <a:chExt cx="3885550" cy="1258850"/>
          </a:xfrm>
        </p:grpSpPr>
        <p:pic>
          <p:nvPicPr>
            <p:cNvPr id="19" name="Imagem 18">
              <a:extLst>
                <a:ext uri="{FF2B5EF4-FFF2-40B4-BE49-F238E27FC236}">
                  <a16:creationId xmlns:a16="http://schemas.microsoft.com/office/drawing/2014/main" id="{8AA82854-6FD3-D6D3-A1BB-AA9434A4074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t="3896" r="53229" b="-29012"/>
            <a:stretch>
              <a:fillRect/>
            </a:stretch>
          </p:blipFill>
          <p:spPr>
            <a:xfrm>
              <a:off x="722432" y="6098353"/>
              <a:ext cx="1945966" cy="663965"/>
            </a:xfrm>
            <a:prstGeom prst="rect">
              <a:avLst/>
            </a:prstGeom>
          </p:spPr>
        </p:pic>
        <p:sp>
          <p:nvSpPr>
            <p:cNvPr id="23" name="CaixaDeTexto 22">
              <a:extLst>
                <a:ext uri="{FF2B5EF4-FFF2-40B4-BE49-F238E27FC236}">
                  <a16:creationId xmlns:a16="http://schemas.microsoft.com/office/drawing/2014/main" id="{0B69E98A-72F7-753B-6213-36EBCE87A5C1}"/>
                </a:ext>
              </a:extLst>
            </p:cNvPr>
            <p:cNvSpPr txBox="1"/>
            <p:nvPr/>
          </p:nvSpPr>
          <p:spPr>
            <a:xfrm>
              <a:off x="880835" y="5503468"/>
              <a:ext cx="1930400" cy="646331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r>
                <a:rPr lang="pt-BR" sz="1800" b="0" i="0" u="none" strike="noStrike" baseline="0">
                  <a:solidFill>
                    <a:schemeClr val="bg1"/>
                  </a:solidFill>
                  <a:latin typeface="Trebuchet MS"/>
                </a:rPr>
                <a:t>Cotas: </a:t>
              </a:r>
              <a:r>
                <a:rPr lang="pt-BR">
                  <a:solidFill>
                    <a:schemeClr val="bg1"/>
                  </a:solidFill>
                  <a:latin typeface="Trebuchet MS"/>
                </a:rPr>
                <a:t>Exclusiva</a:t>
              </a:r>
              <a:endParaRPr lang="pt-BR" sz="1800" b="0" i="0" u="none" strike="noStrike" baseline="0">
                <a:solidFill>
                  <a:schemeClr val="bg1"/>
                </a:solidFill>
                <a:latin typeface="Trebuchet MS"/>
              </a:endParaRPr>
            </a:p>
            <a:p>
              <a:r>
                <a:rPr lang="pt-BR" sz="1800" b="1" i="0" u="none" strike="noStrike" baseline="0">
                  <a:solidFill>
                    <a:schemeClr val="bg1"/>
                  </a:solidFill>
                  <a:latin typeface="Trebuchet MS"/>
                </a:rPr>
                <a:t>Investimento:</a:t>
              </a:r>
              <a:endParaRPr lang="pt-BR" b="1">
                <a:solidFill>
                  <a:schemeClr val="bg1"/>
                </a:solidFill>
                <a:latin typeface="Trebuchet MS"/>
              </a:endParaRPr>
            </a:p>
          </p:txBody>
        </p:sp>
        <p:sp>
          <p:nvSpPr>
            <p:cNvPr id="26" name="CaixaDeTexto 25">
              <a:extLst>
                <a:ext uri="{FF2B5EF4-FFF2-40B4-BE49-F238E27FC236}">
                  <a16:creationId xmlns:a16="http://schemas.microsoft.com/office/drawing/2014/main" id="{E7C6C8FA-E33E-13E3-AAA5-E327BE5903E6}"/>
                </a:ext>
              </a:extLst>
            </p:cNvPr>
            <p:cNvSpPr txBox="1"/>
            <p:nvPr/>
          </p:nvSpPr>
          <p:spPr>
            <a:xfrm>
              <a:off x="880835" y="6120795"/>
              <a:ext cx="3727147" cy="400110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pt-BR" sz="2000" b="1">
                  <a:solidFill>
                    <a:schemeClr val="bg1"/>
                  </a:solidFill>
                  <a:latin typeface="Trebuchet MS"/>
                  <a:ea typeface="+mn-lt"/>
                  <a:cs typeface="+mn-lt"/>
                </a:rPr>
                <a:t>R$ 53.000,00 </a:t>
              </a:r>
              <a:endParaRPr lang="pt-BR" sz="2000">
                <a:solidFill>
                  <a:schemeClr val="bg1"/>
                </a:solidFill>
                <a:latin typeface="Trebuchet MS"/>
                <a:ea typeface="+mn-lt"/>
                <a:cs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7773036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Agrupar 38">
            <a:extLst>
              <a:ext uri="{FF2B5EF4-FFF2-40B4-BE49-F238E27FC236}">
                <a16:creationId xmlns:a16="http://schemas.microsoft.com/office/drawing/2014/main" id="{5657FB36-46E5-AC01-D6A2-0615B68D0F70}"/>
              </a:ext>
            </a:extLst>
          </p:cNvPr>
          <p:cNvGrpSpPr/>
          <p:nvPr/>
        </p:nvGrpSpPr>
        <p:grpSpPr>
          <a:xfrm>
            <a:off x="1614876" y="3271312"/>
            <a:ext cx="2840428" cy="723118"/>
            <a:chOff x="741995" y="4788614"/>
            <a:chExt cx="2840428" cy="723118"/>
          </a:xfrm>
        </p:grpSpPr>
        <p:sp>
          <p:nvSpPr>
            <p:cNvPr id="46" name="CaixaDeTexto 19">
              <a:extLst>
                <a:ext uri="{FF2B5EF4-FFF2-40B4-BE49-F238E27FC236}">
                  <a16:creationId xmlns:a16="http://schemas.microsoft.com/office/drawing/2014/main" id="{2490F755-888D-CDE4-4428-B6075F75F4D3}"/>
                </a:ext>
              </a:extLst>
            </p:cNvPr>
            <p:cNvSpPr txBox="1"/>
            <p:nvPr/>
          </p:nvSpPr>
          <p:spPr>
            <a:xfrm>
              <a:off x="741995" y="4788614"/>
              <a:ext cx="1532545" cy="276999"/>
            </a:xfrm>
            <a:prstGeom prst="rect">
              <a:avLst/>
            </a:prstGeom>
            <a:noFill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pt-BR" sz="1200" b="1">
                  <a:solidFill>
                    <a:schemeClr val="bg1"/>
                  </a:solidFill>
                  <a:latin typeface="Trebuchet MS"/>
                </a:rPr>
                <a:t>Especificações:</a:t>
              </a:r>
              <a:endParaRPr lang="pt-BR" sz="1200">
                <a:solidFill>
                  <a:schemeClr val="bg1"/>
                </a:solidFill>
                <a:latin typeface="Trebuchet MS"/>
              </a:endParaRPr>
            </a:p>
          </p:txBody>
        </p:sp>
        <p:sp>
          <p:nvSpPr>
            <p:cNvPr id="47" name="CaixaDeTexto 20">
              <a:extLst>
                <a:ext uri="{FF2B5EF4-FFF2-40B4-BE49-F238E27FC236}">
                  <a16:creationId xmlns:a16="http://schemas.microsoft.com/office/drawing/2014/main" id="{0CEE00B0-57F2-BE16-D9C0-9767616DEF05}"/>
                </a:ext>
              </a:extLst>
            </p:cNvPr>
            <p:cNvSpPr txBox="1"/>
            <p:nvPr/>
          </p:nvSpPr>
          <p:spPr>
            <a:xfrm>
              <a:off x="1156323" y="5126528"/>
              <a:ext cx="987776" cy="369332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pt-BR" sz="900" b="1">
                  <a:solidFill>
                    <a:schemeClr val="bg1"/>
                  </a:solidFill>
                  <a:latin typeface="Trebuchet MS"/>
                </a:rPr>
                <a:t>Tamanho:</a:t>
              </a:r>
            </a:p>
            <a:p>
              <a:r>
                <a:rPr lang="pt-BR" sz="900">
                  <a:solidFill>
                    <a:schemeClr val="bg1"/>
                  </a:solidFill>
                  <a:latin typeface="Trebuchet MS"/>
                </a:rPr>
                <a:t>0,40x0,25 </a:t>
              </a:r>
            </a:p>
          </p:txBody>
        </p:sp>
        <p:sp>
          <p:nvSpPr>
            <p:cNvPr id="48" name="CaixaDeTexto 21">
              <a:extLst>
                <a:ext uri="{FF2B5EF4-FFF2-40B4-BE49-F238E27FC236}">
                  <a16:creationId xmlns:a16="http://schemas.microsoft.com/office/drawing/2014/main" id="{7160B5FA-A07E-27EC-F5E1-58950C2EBBDE}"/>
                </a:ext>
              </a:extLst>
            </p:cNvPr>
            <p:cNvSpPr txBox="1"/>
            <p:nvPr/>
          </p:nvSpPr>
          <p:spPr>
            <a:xfrm>
              <a:off x="2144703" y="5142400"/>
              <a:ext cx="1437720" cy="369332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pt-BR" sz="900" b="1">
                  <a:solidFill>
                    <a:schemeClr val="bg1"/>
                  </a:solidFill>
                  <a:latin typeface="Trebuchet MS"/>
                </a:rPr>
                <a:t>Instalação:</a:t>
              </a:r>
              <a:endParaRPr lang="pt-BR" sz="900">
                <a:solidFill>
                  <a:schemeClr val="bg1"/>
                </a:solidFill>
                <a:latin typeface="Trebuchet MS"/>
              </a:endParaRPr>
            </a:p>
            <a:p>
              <a:r>
                <a:rPr lang="pt-BR" sz="900">
                  <a:solidFill>
                    <a:schemeClr val="bg1"/>
                  </a:solidFill>
                  <a:latin typeface="Trebuchet MS"/>
                </a:rPr>
                <a:t>Em até 6 banheiros</a:t>
              </a:r>
              <a:endParaRPr lang="pt-BR"/>
            </a:p>
          </p:txBody>
        </p:sp>
        <p:sp>
          <p:nvSpPr>
            <p:cNvPr id="49" name="Retângulo 48">
              <a:extLst>
                <a:ext uri="{FF2B5EF4-FFF2-40B4-BE49-F238E27FC236}">
                  <a16:creationId xmlns:a16="http://schemas.microsoft.com/office/drawing/2014/main" id="{FCC9A358-03B9-550A-DBA9-022F006DEF68}"/>
                </a:ext>
              </a:extLst>
            </p:cNvPr>
            <p:cNvSpPr/>
            <p:nvPr/>
          </p:nvSpPr>
          <p:spPr>
            <a:xfrm flipH="1">
              <a:off x="2012644" y="5121205"/>
              <a:ext cx="22703" cy="310865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pt-BR">
                <a:solidFill>
                  <a:srgbClr val="000000"/>
                </a:solidFill>
              </a:endParaRPr>
            </a:p>
          </p:txBody>
        </p:sp>
        <p:pic>
          <p:nvPicPr>
            <p:cNvPr id="50" name="Imagem 49">
              <a:extLst>
                <a:ext uri="{FF2B5EF4-FFF2-40B4-BE49-F238E27FC236}">
                  <a16:creationId xmlns:a16="http://schemas.microsoft.com/office/drawing/2014/main" id="{036EBD43-7666-F6F4-02C7-6466BA13A3C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18017" y="5125129"/>
              <a:ext cx="345169" cy="352427"/>
            </a:xfrm>
            <a:prstGeom prst="rect">
              <a:avLst/>
            </a:prstGeom>
          </p:spPr>
        </p:pic>
      </p:grpSp>
      <p:sp>
        <p:nvSpPr>
          <p:cNvPr id="41" name="Google Shape;130;p25">
            <a:extLst>
              <a:ext uri="{FF2B5EF4-FFF2-40B4-BE49-F238E27FC236}">
                <a16:creationId xmlns:a16="http://schemas.microsoft.com/office/drawing/2014/main" id="{7F4C722F-A7E8-63BB-5AA4-6EE691552AFA}"/>
              </a:ext>
            </a:extLst>
          </p:cNvPr>
          <p:cNvSpPr txBox="1"/>
          <p:nvPr/>
        </p:nvSpPr>
        <p:spPr>
          <a:xfrm>
            <a:off x="654767" y="968692"/>
            <a:ext cx="6915996" cy="4462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13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Uma interação inesperada com a marca em um momento de atenção individual.</a:t>
            </a:r>
            <a:endParaRPr lang="pt-BR" sz="1300">
              <a:solidFill>
                <a:schemeClr val="bg1"/>
              </a:solidFill>
              <a:latin typeface="Trebuchet MS"/>
            </a:endParaRPr>
          </a:p>
        </p:txBody>
      </p:sp>
      <p:pic>
        <p:nvPicPr>
          <p:cNvPr id="58" name="Imagem 57">
            <a:extLst>
              <a:ext uri="{FF2B5EF4-FFF2-40B4-BE49-F238E27FC236}">
                <a16:creationId xmlns:a16="http://schemas.microsoft.com/office/drawing/2014/main" id="{42BE8A67-53C2-C8C5-22DC-444F27F74A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66110" y="5096327"/>
            <a:ext cx="1791608" cy="1367972"/>
          </a:xfrm>
          <a:prstGeom prst="rect">
            <a:avLst/>
          </a:prstGeom>
        </p:spPr>
      </p:pic>
      <p:sp>
        <p:nvSpPr>
          <p:cNvPr id="60" name="CaixaDeTexto 59">
            <a:extLst>
              <a:ext uri="{FF2B5EF4-FFF2-40B4-BE49-F238E27FC236}">
                <a16:creationId xmlns:a16="http://schemas.microsoft.com/office/drawing/2014/main" id="{F0DDBE79-FAF0-98B7-991F-722C709516D7}"/>
              </a:ext>
            </a:extLst>
          </p:cNvPr>
          <p:cNvSpPr txBox="1"/>
          <p:nvPr/>
        </p:nvSpPr>
        <p:spPr>
          <a:xfrm>
            <a:off x="9562307" y="5386976"/>
            <a:ext cx="2032001" cy="76944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r"/>
            <a:r>
              <a:rPr lang="pt-BR" sz="11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Produção e</a:t>
            </a:r>
            <a:endParaRPr lang="pt-BR">
              <a:solidFill>
                <a:schemeClr val="bg1"/>
              </a:solidFill>
              <a:latin typeface="Trebuchet MS"/>
              <a:ea typeface="+mn-lt"/>
              <a:cs typeface="+mn-lt"/>
            </a:endParaRPr>
          </a:p>
          <a:p>
            <a:pPr algn="r"/>
            <a:r>
              <a:rPr lang="pt-BR" sz="11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instalação de responsabilidade da organizadora.</a:t>
            </a:r>
            <a:endParaRPr lang="pt-BR">
              <a:solidFill>
                <a:schemeClr val="bg1"/>
              </a:solidFill>
              <a:latin typeface="Trebuchet MS"/>
              <a:ea typeface="+mn-lt"/>
              <a:cs typeface="+mn-lt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5206EBF7-9246-40D4-2995-0DA4BF1AEFF3}"/>
              </a:ext>
            </a:extLst>
          </p:cNvPr>
          <p:cNvSpPr txBox="1"/>
          <p:nvPr/>
        </p:nvSpPr>
        <p:spPr>
          <a:xfrm>
            <a:off x="759395" y="414973"/>
            <a:ext cx="5441345" cy="58477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pt-BR" sz="3200" b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Adesivo de espelho</a:t>
            </a:r>
            <a:endParaRPr lang="pt-BR">
              <a:solidFill>
                <a:schemeClr val="bg1"/>
              </a:solidFill>
            </a:endParaRP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F80C0895-07D4-3848-98C4-403A31D03446}"/>
              </a:ext>
            </a:extLst>
          </p:cNvPr>
          <p:cNvSpPr/>
          <p:nvPr/>
        </p:nvSpPr>
        <p:spPr>
          <a:xfrm flipH="1">
            <a:off x="743858" y="509209"/>
            <a:ext cx="28121" cy="382512"/>
          </a:xfrm>
          <a:prstGeom prst="rect">
            <a:avLst/>
          </a:prstGeom>
          <a:solidFill>
            <a:srgbClr val="E10B1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000000"/>
              </a:solidFill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F477A5A4-3CE8-4386-FA2A-0AF2576CBAC9}"/>
              </a:ext>
            </a:extLst>
          </p:cNvPr>
          <p:cNvSpPr txBox="1"/>
          <p:nvPr/>
        </p:nvSpPr>
        <p:spPr>
          <a:xfrm>
            <a:off x="1435462" y="1941349"/>
            <a:ext cx="4498217" cy="109260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342900" indent="-171450">
              <a:lnSpc>
                <a:spcPts val="1300"/>
              </a:lnSpc>
              <a:buFont typeface="Arial" panose="020B0604020202020204" pitchFamily="34" charset="0"/>
              <a:buChar char="•"/>
            </a:pPr>
            <a:r>
              <a:rPr lang="pt-BR" sz="1200" b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Altíssima retenção de mensagem;</a:t>
            </a:r>
          </a:p>
          <a:p>
            <a:pPr marL="342900" indent="-171450">
              <a:lnSpc>
                <a:spcPts val="1300"/>
              </a:lnSpc>
              <a:buFont typeface="Arial" panose="020B0604020202020204" pitchFamily="34" charset="0"/>
              <a:buChar char="•"/>
            </a:pPr>
            <a:endParaRPr lang="pt-BR" sz="1200" b="1">
              <a:solidFill>
                <a:schemeClr val="bg1"/>
              </a:solidFill>
              <a:latin typeface="Trebuchet MS"/>
              <a:ea typeface="+mn-lt"/>
              <a:cs typeface="+mn-lt"/>
            </a:endParaRPr>
          </a:p>
          <a:p>
            <a:pPr marL="342900" indent="-171450">
              <a:lnSpc>
                <a:spcPts val="1300"/>
              </a:lnSpc>
              <a:buFont typeface="Arial" panose="020B0604020202020204" pitchFamily="34" charset="0"/>
              <a:buChar char="•"/>
            </a:pPr>
            <a:r>
              <a:rPr lang="pt-BR" sz="1200" b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Ponto de impacto exclusivo;</a:t>
            </a:r>
          </a:p>
          <a:p>
            <a:pPr marL="342900" indent="-171450">
              <a:lnSpc>
                <a:spcPts val="1300"/>
              </a:lnSpc>
              <a:buFont typeface="Arial" panose="020B0604020202020204" pitchFamily="34" charset="0"/>
              <a:buChar char="•"/>
            </a:pPr>
            <a:endParaRPr lang="pt-BR" sz="1200" b="1">
              <a:solidFill>
                <a:schemeClr val="bg1"/>
              </a:solidFill>
              <a:latin typeface="Trebuchet MS"/>
              <a:ea typeface="+mn-lt"/>
              <a:cs typeface="+mn-lt"/>
            </a:endParaRPr>
          </a:p>
          <a:p>
            <a:pPr marL="342900" indent="-171450">
              <a:lnSpc>
                <a:spcPts val="1300"/>
              </a:lnSpc>
              <a:buFont typeface="Arial" panose="020B0604020202020204" pitchFamily="34" charset="0"/>
              <a:buChar char="•"/>
            </a:pPr>
            <a:r>
              <a:rPr lang="pt-BR" sz="1200" b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Alcance qualificado</a:t>
            </a:r>
            <a:br>
              <a:rPr lang="pt-BR" sz="1200" b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</a:br>
            <a:r>
              <a:rPr lang="pt-BR" sz="12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Todos passam, todos veem.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D5953A2B-62DC-6B20-F955-C13DDC6090BD}"/>
              </a:ext>
            </a:extLst>
          </p:cNvPr>
          <p:cNvSpPr txBox="1"/>
          <p:nvPr/>
        </p:nvSpPr>
        <p:spPr>
          <a:xfrm>
            <a:off x="1587499" y="1570068"/>
            <a:ext cx="3280833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b="1">
                <a:solidFill>
                  <a:srgbClr val="DF1F26"/>
                </a:solidFill>
                <a:latin typeface="Trebuchet MS"/>
                <a:ea typeface="+mn-lt"/>
                <a:cs typeface="+mn-lt"/>
              </a:rPr>
              <a:t>Por que investir?</a:t>
            </a:r>
            <a:endParaRPr lang="pt-BR" b="1">
              <a:solidFill>
                <a:srgbClr val="DF1F26"/>
              </a:solidFill>
              <a:latin typeface="Trebuchet MS"/>
            </a:endParaRPr>
          </a:p>
        </p:txBody>
      </p:sp>
      <p:pic>
        <p:nvPicPr>
          <p:cNvPr id="18" name="Gráfico 5" descr="Ícone&#10;&#10;O conteúdo gerado por IA pode estar incorreto.">
            <a:extLst>
              <a:ext uri="{FF2B5EF4-FFF2-40B4-BE49-F238E27FC236}">
                <a16:creationId xmlns:a16="http://schemas.microsoft.com/office/drawing/2014/main" id="{2963A7F1-8B85-D37A-2B8A-5276E25F51E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8471" y="1656130"/>
            <a:ext cx="767861" cy="748339"/>
          </a:xfrm>
          <a:prstGeom prst="rect">
            <a:avLst/>
          </a:prstGeom>
        </p:spPr>
      </p:pic>
      <p:grpSp>
        <p:nvGrpSpPr>
          <p:cNvPr id="29" name="Agrupar 28">
            <a:extLst>
              <a:ext uri="{FF2B5EF4-FFF2-40B4-BE49-F238E27FC236}">
                <a16:creationId xmlns:a16="http://schemas.microsoft.com/office/drawing/2014/main" id="{6F8368DD-93CB-4D20-E23C-AD431F0DF8DB}"/>
              </a:ext>
            </a:extLst>
          </p:cNvPr>
          <p:cNvGrpSpPr/>
          <p:nvPr/>
        </p:nvGrpSpPr>
        <p:grpSpPr>
          <a:xfrm>
            <a:off x="1421422" y="5314783"/>
            <a:ext cx="3885550" cy="1258850"/>
            <a:chOff x="722432" y="5503468"/>
            <a:chExt cx="3885550" cy="1258850"/>
          </a:xfrm>
        </p:grpSpPr>
        <p:pic>
          <p:nvPicPr>
            <p:cNvPr id="26" name="Imagem 25">
              <a:extLst>
                <a:ext uri="{FF2B5EF4-FFF2-40B4-BE49-F238E27FC236}">
                  <a16:creationId xmlns:a16="http://schemas.microsoft.com/office/drawing/2014/main" id="{68F72070-9736-C72C-87DE-8A6B39794EB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t="3896" r="53229" b="-29012"/>
            <a:stretch>
              <a:fillRect/>
            </a:stretch>
          </p:blipFill>
          <p:spPr>
            <a:xfrm>
              <a:off x="722432" y="6098353"/>
              <a:ext cx="1945966" cy="663965"/>
            </a:xfrm>
            <a:prstGeom prst="rect">
              <a:avLst/>
            </a:prstGeom>
          </p:spPr>
        </p:pic>
        <p:sp>
          <p:nvSpPr>
            <p:cNvPr id="27" name="CaixaDeTexto 26">
              <a:extLst>
                <a:ext uri="{FF2B5EF4-FFF2-40B4-BE49-F238E27FC236}">
                  <a16:creationId xmlns:a16="http://schemas.microsoft.com/office/drawing/2014/main" id="{98697962-DD00-1195-A538-740762A70141}"/>
                </a:ext>
              </a:extLst>
            </p:cNvPr>
            <p:cNvSpPr txBox="1"/>
            <p:nvPr/>
          </p:nvSpPr>
          <p:spPr>
            <a:xfrm>
              <a:off x="880835" y="5503468"/>
              <a:ext cx="1930400" cy="646331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r>
                <a:rPr lang="pt-BR" sz="1800" b="0" i="0" u="none" strike="noStrike" baseline="0">
                  <a:solidFill>
                    <a:schemeClr val="bg1"/>
                  </a:solidFill>
                  <a:latin typeface="Trebuchet MS"/>
                </a:rPr>
                <a:t>Cotas: </a:t>
              </a:r>
              <a:r>
                <a:rPr lang="pt-BR">
                  <a:solidFill>
                    <a:schemeClr val="bg1"/>
                  </a:solidFill>
                  <a:latin typeface="Trebuchet MS"/>
                </a:rPr>
                <a:t>Exclusiva</a:t>
              </a:r>
              <a:endParaRPr lang="pt-BR" sz="1800" b="0" i="0" u="none" strike="noStrike" baseline="0">
                <a:solidFill>
                  <a:schemeClr val="bg1"/>
                </a:solidFill>
                <a:latin typeface="Trebuchet MS"/>
              </a:endParaRPr>
            </a:p>
            <a:p>
              <a:r>
                <a:rPr lang="pt-BR" sz="1800" b="1" i="0" u="none" strike="noStrike" baseline="0">
                  <a:solidFill>
                    <a:schemeClr val="bg1"/>
                  </a:solidFill>
                  <a:latin typeface="Trebuchet MS"/>
                </a:rPr>
                <a:t>Investimento:</a:t>
              </a:r>
              <a:endParaRPr lang="pt-BR" b="1">
                <a:solidFill>
                  <a:schemeClr val="bg1"/>
                </a:solidFill>
                <a:latin typeface="Trebuchet MS"/>
              </a:endParaRPr>
            </a:p>
          </p:txBody>
        </p:sp>
        <p:sp>
          <p:nvSpPr>
            <p:cNvPr id="28" name="CaixaDeTexto 27">
              <a:extLst>
                <a:ext uri="{FF2B5EF4-FFF2-40B4-BE49-F238E27FC236}">
                  <a16:creationId xmlns:a16="http://schemas.microsoft.com/office/drawing/2014/main" id="{3A035D78-02FA-48E0-A818-11B821C8B2F3}"/>
                </a:ext>
              </a:extLst>
            </p:cNvPr>
            <p:cNvSpPr txBox="1"/>
            <p:nvPr/>
          </p:nvSpPr>
          <p:spPr>
            <a:xfrm>
              <a:off x="880835" y="6120795"/>
              <a:ext cx="3727147" cy="400110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pt-BR" sz="2000" b="1">
                  <a:solidFill>
                    <a:schemeClr val="bg1"/>
                  </a:solidFill>
                  <a:latin typeface="Trebuchet MS"/>
                  <a:ea typeface="+mn-lt"/>
                  <a:cs typeface="+mn-lt"/>
                </a:rPr>
                <a:t>R$ 32.000,00 </a:t>
              </a:r>
              <a:endParaRPr lang="pt-BR" sz="2000">
                <a:solidFill>
                  <a:schemeClr val="bg1"/>
                </a:solidFill>
                <a:latin typeface="Trebuchet MS"/>
                <a:ea typeface="+mn-lt"/>
                <a:cs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256812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EEF5B87-CB08-8C29-A80D-1580EDC233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Imagem 41" descr="Forma, Retângulo&#10;&#10;O conteúdo gerado por IA pode estar incorreto.">
            <a:extLst>
              <a:ext uri="{FF2B5EF4-FFF2-40B4-BE49-F238E27FC236}">
                <a16:creationId xmlns:a16="http://schemas.microsoft.com/office/drawing/2014/main" id="{FC01A0A5-6DD7-6CD0-4E36-56B3ACAF0D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20403" y="5094060"/>
            <a:ext cx="2837996" cy="1372508"/>
          </a:xfrm>
          <a:prstGeom prst="rect">
            <a:avLst/>
          </a:prstGeom>
        </p:spPr>
      </p:pic>
      <p:grpSp>
        <p:nvGrpSpPr>
          <p:cNvPr id="26" name="Agrupar 25">
            <a:extLst>
              <a:ext uri="{FF2B5EF4-FFF2-40B4-BE49-F238E27FC236}">
                <a16:creationId xmlns:a16="http://schemas.microsoft.com/office/drawing/2014/main" id="{5782D1A9-BEA4-B350-0265-FB2BDD4351CA}"/>
              </a:ext>
            </a:extLst>
          </p:cNvPr>
          <p:cNvGrpSpPr/>
          <p:nvPr/>
        </p:nvGrpSpPr>
        <p:grpSpPr>
          <a:xfrm>
            <a:off x="1605106" y="3466697"/>
            <a:ext cx="1532545" cy="707246"/>
            <a:chOff x="741995" y="4788614"/>
            <a:chExt cx="1532545" cy="707246"/>
          </a:xfrm>
        </p:grpSpPr>
        <p:sp>
          <p:nvSpPr>
            <p:cNvPr id="21" name="CaixaDeTexto 19">
              <a:extLst>
                <a:ext uri="{FF2B5EF4-FFF2-40B4-BE49-F238E27FC236}">
                  <a16:creationId xmlns:a16="http://schemas.microsoft.com/office/drawing/2014/main" id="{7066E6CE-E04E-5008-65F6-CCB7F848FF2B}"/>
                </a:ext>
              </a:extLst>
            </p:cNvPr>
            <p:cNvSpPr txBox="1"/>
            <p:nvPr/>
          </p:nvSpPr>
          <p:spPr>
            <a:xfrm>
              <a:off x="741995" y="4788614"/>
              <a:ext cx="1532545" cy="276999"/>
            </a:xfrm>
            <a:prstGeom prst="rect">
              <a:avLst/>
            </a:prstGeom>
            <a:noFill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pt-BR" sz="1200" b="1">
                  <a:solidFill>
                    <a:schemeClr val="bg1"/>
                  </a:solidFill>
                  <a:latin typeface="Trebuchet MS"/>
                </a:rPr>
                <a:t>Especificações:</a:t>
              </a:r>
              <a:endParaRPr lang="pt-BR" sz="1200">
                <a:solidFill>
                  <a:schemeClr val="bg1"/>
                </a:solidFill>
                <a:latin typeface="Trebuchet MS"/>
              </a:endParaRPr>
            </a:p>
          </p:txBody>
        </p:sp>
        <p:sp>
          <p:nvSpPr>
            <p:cNvPr id="22" name="CaixaDeTexto 20">
              <a:extLst>
                <a:ext uri="{FF2B5EF4-FFF2-40B4-BE49-F238E27FC236}">
                  <a16:creationId xmlns:a16="http://schemas.microsoft.com/office/drawing/2014/main" id="{3FADD0E6-8701-1B0E-8E58-CC163FE90099}"/>
                </a:ext>
              </a:extLst>
            </p:cNvPr>
            <p:cNvSpPr txBox="1"/>
            <p:nvPr/>
          </p:nvSpPr>
          <p:spPr>
            <a:xfrm>
              <a:off x="1156323" y="5126528"/>
              <a:ext cx="987776" cy="369332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pt-BR" sz="900" b="1">
                  <a:solidFill>
                    <a:schemeClr val="bg1"/>
                  </a:solidFill>
                  <a:latin typeface="Trebuchet MS"/>
                </a:rPr>
                <a:t>Tamanho:</a:t>
              </a:r>
            </a:p>
            <a:p>
              <a:r>
                <a:rPr lang="pt-BR" sz="900">
                  <a:solidFill>
                    <a:schemeClr val="bg1"/>
                  </a:solidFill>
                  <a:latin typeface="Trebuchet MS"/>
                </a:rPr>
                <a:t>0,80x1,45 </a:t>
              </a:r>
            </a:p>
          </p:txBody>
        </p:sp>
        <p:pic>
          <p:nvPicPr>
            <p:cNvPr id="25" name="Imagem 24">
              <a:extLst>
                <a:ext uri="{FF2B5EF4-FFF2-40B4-BE49-F238E27FC236}">
                  <a16:creationId xmlns:a16="http://schemas.microsoft.com/office/drawing/2014/main" id="{229FB62E-18DE-8948-EFC2-5F24957D489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18017" y="5125129"/>
              <a:ext cx="345169" cy="352427"/>
            </a:xfrm>
            <a:prstGeom prst="rect">
              <a:avLst/>
            </a:prstGeom>
          </p:spPr>
        </p:pic>
      </p:grpSp>
      <p:sp>
        <p:nvSpPr>
          <p:cNvPr id="28" name="Google Shape;130;p25">
            <a:extLst>
              <a:ext uri="{FF2B5EF4-FFF2-40B4-BE49-F238E27FC236}">
                <a16:creationId xmlns:a16="http://schemas.microsoft.com/office/drawing/2014/main" id="{46F7A1DF-CFDE-0425-8664-481FCB342911}"/>
              </a:ext>
            </a:extLst>
          </p:cNvPr>
          <p:cNvSpPr txBox="1"/>
          <p:nvPr/>
        </p:nvSpPr>
        <p:spPr>
          <a:xfrm>
            <a:off x="662818" y="973671"/>
            <a:ext cx="7433919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13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Presença exclusiva em um ambiente de circulação recorrente</a:t>
            </a:r>
          </a:p>
          <a:p>
            <a:r>
              <a:rPr lang="pt-BR" sz="13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e atenção concentrada.</a:t>
            </a:r>
            <a:endParaRPr lang="pt-BR" sz="1300">
              <a:solidFill>
                <a:schemeClr val="bg1"/>
              </a:solidFill>
              <a:latin typeface="Trebuchet MS"/>
            </a:endParaRPr>
          </a:p>
        </p:txBody>
      </p:sp>
      <p:sp>
        <p:nvSpPr>
          <p:cNvPr id="40" name="CaixaDeTexto 39">
            <a:extLst>
              <a:ext uri="{FF2B5EF4-FFF2-40B4-BE49-F238E27FC236}">
                <a16:creationId xmlns:a16="http://schemas.microsoft.com/office/drawing/2014/main" id="{B907A2EE-C35F-B25A-6232-FE9805F6AB4C}"/>
              </a:ext>
            </a:extLst>
          </p:cNvPr>
          <p:cNvSpPr txBox="1"/>
          <p:nvPr/>
        </p:nvSpPr>
        <p:spPr>
          <a:xfrm>
            <a:off x="9250251" y="5328918"/>
            <a:ext cx="2380343" cy="93871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r"/>
            <a:r>
              <a:rPr lang="pt-BR" sz="11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Produção e instalação de responsabilidade da organizadora. </a:t>
            </a:r>
          </a:p>
          <a:p>
            <a:pPr algn="r"/>
            <a:r>
              <a:rPr lang="pt-BR" sz="11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Arte sob responsabilidade do expositor e sujeita à aprovação da organizadora. 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AEC1E6A0-F9E6-6A6A-DF52-7F44C3785BBB}"/>
              </a:ext>
            </a:extLst>
          </p:cNvPr>
          <p:cNvSpPr txBox="1"/>
          <p:nvPr/>
        </p:nvSpPr>
        <p:spPr>
          <a:xfrm>
            <a:off x="759395" y="414973"/>
            <a:ext cx="5441345" cy="58477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pt-BR" sz="3200" b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Cabines: Banheiro</a:t>
            </a:r>
            <a:endParaRPr lang="pt-BR">
              <a:solidFill>
                <a:schemeClr val="bg1"/>
              </a:solidFill>
            </a:endParaRP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37818AA6-C647-58CC-7D57-D0DE4D1F07E6}"/>
              </a:ext>
            </a:extLst>
          </p:cNvPr>
          <p:cNvSpPr/>
          <p:nvPr/>
        </p:nvSpPr>
        <p:spPr>
          <a:xfrm flipH="1">
            <a:off x="743858" y="509209"/>
            <a:ext cx="28121" cy="382512"/>
          </a:xfrm>
          <a:prstGeom prst="rect">
            <a:avLst/>
          </a:prstGeom>
          <a:solidFill>
            <a:srgbClr val="E10B1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000000"/>
              </a:solidFill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40DD5B85-DA65-B8EB-B465-6029E16EAA78}"/>
              </a:ext>
            </a:extLst>
          </p:cNvPr>
          <p:cNvSpPr txBox="1"/>
          <p:nvPr/>
        </p:nvSpPr>
        <p:spPr>
          <a:xfrm>
            <a:off x="1420910" y="2139970"/>
            <a:ext cx="4498217" cy="109260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342900" indent="-171450">
              <a:lnSpc>
                <a:spcPts val="1300"/>
              </a:lnSpc>
              <a:buFont typeface="Arial" panose="020B0604020202020204" pitchFamily="34" charset="0"/>
              <a:buChar char="•"/>
            </a:pPr>
            <a:r>
              <a:rPr lang="pt-BR" sz="1200" b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Altíssima retenção de mensagem;</a:t>
            </a:r>
          </a:p>
          <a:p>
            <a:pPr marL="342900" indent="-171450">
              <a:lnSpc>
                <a:spcPts val="1300"/>
              </a:lnSpc>
              <a:buFont typeface="Arial" panose="020B0604020202020204" pitchFamily="34" charset="0"/>
              <a:buChar char="•"/>
            </a:pPr>
            <a:endParaRPr lang="pt-BR" sz="1200" b="1">
              <a:solidFill>
                <a:schemeClr val="bg1"/>
              </a:solidFill>
              <a:latin typeface="Trebuchet MS"/>
              <a:ea typeface="+mn-lt"/>
              <a:cs typeface="+mn-lt"/>
            </a:endParaRPr>
          </a:p>
          <a:p>
            <a:pPr marL="342900" indent="-171450">
              <a:lnSpc>
                <a:spcPts val="1300"/>
              </a:lnSpc>
              <a:buFont typeface="Arial" panose="020B0604020202020204" pitchFamily="34" charset="0"/>
              <a:buChar char="•"/>
            </a:pPr>
            <a:r>
              <a:rPr lang="pt-BR" sz="1200" b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Ponto de impacto exclusivo;</a:t>
            </a:r>
          </a:p>
          <a:p>
            <a:pPr marL="342900" indent="-171450">
              <a:lnSpc>
                <a:spcPts val="1300"/>
              </a:lnSpc>
              <a:buFont typeface="Arial" panose="020B0604020202020204" pitchFamily="34" charset="0"/>
              <a:buChar char="•"/>
            </a:pPr>
            <a:endParaRPr lang="pt-BR" sz="1200" b="1">
              <a:solidFill>
                <a:schemeClr val="bg1"/>
              </a:solidFill>
              <a:latin typeface="Trebuchet MS"/>
              <a:ea typeface="+mn-lt"/>
              <a:cs typeface="+mn-lt"/>
            </a:endParaRPr>
          </a:p>
          <a:p>
            <a:pPr marL="342900" indent="-171450">
              <a:lnSpc>
                <a:spcPts val="1300"/>
              </a:lnSpc>
              <a:buFont typeface="Arial" panose="020B0604020202020204" pitchFamily="34" charset="0"/>
              <a:buChar char="•"/>
            </a:pPr>
            <a:r>
              <a:rPr lang="pt-BR" sz="1200" b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Alcance qualificado</a:t>
            </a:r>
            <a:br>
              <a:rPr lang="pt-BR" sz="1200" b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</a:br>
            <a:r>
              <a:rPr lang="pt-BR" sz="12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Todos passam, todos veem.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9E0C2C2C-67D1-90FA-8AEB-965E706003A2}"/>
              </a:ext>
            </a:extLst>
          </p:cNvPr>
          <p:cNvSpPr txBox="1"/>
          <p:nvPr/>
        </p:nvSpPr>
        <p:spPr>
          <a:xfrm>
            <a:off x="1587499" y="1775222"/>
            <a:ext cx="3280833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b="1">
                <a:solidFill>
                  <a:srgbClr val="DF1F26"/>
                </a:solidFill>
                <a:latin typeface="Trebuchet MS"/>
                <a:ea typeface="+mn-lt"/>
                <a:cs typeface="+mn-lt"/>
              </a:rPr>
              <a:t>Por que investir?</a:t>
            </a:r>
            <a:endParaRPr lang="pt-BR" b="1">
              <a:solidFill>
                <a:srgbClr val="DF1F26"/>
              </a:solidFill>
              <a:latin typeface="Trebuchet MS"/>
            </a:endParaRPr>
          </a:p>
        </p:txBody>
      </p:sp>
      <p:pic>
        <p:nvPicPr>
          <p:cNvPr id="16" name="Gráfico 5" descr="Ícone&#10;&#10;O conteúdo gerado por IA pode estar incorreto.">
            <a:extLst>
              <a:ext uri="{FF2B5EF4-FFF2-40B4-BE49-F238E27FC236}">
                <a16:creationId xmlns:a16="http://schemas.microsoft.com/office/drawing/2014/main" id="{CBCD8935-7A0C-146A-D6AE-278860C98A4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8471" y="1861284"/>
            <a:ext cx="767861" cy="748339"/>
          </a:xfrm>
          <a:prstGeom prst="rect">
            <a:avLst/>
          </a:prstGeom>
        </p:spPr>
      </p:pic>
      <p:grpSp>
        <p:nvGrpSpPr>
          <p:cNvPr id="33" name="Agrupar 32">
            <a:extLst>
              <a:ext uri="{FF2B5EF4-FFF2-40B4-BE49-F238E27FC236}">
                <a16:creationId xmlns:a16="http://schemas.microsoft.com/office/drawing/2014/main" id="{E1949F41-0B52-A803-84E6-E8E3288FB9D4}"/>
              </a:ext>
            </a:extLst>
          </p:cNvPr>
          <p:cNvGrpSpPr/>
          <p:nvPr/>
        </p:nvGrpSpPr>
        <p:grpSpPr>
          <a:xfrm>
            <a:off x="1421422" y="5314783"/>
            <a:ext cx="3885550" cy="1258850"/>
            <a:chOff x="722432" y="5503468"/>
            <a:chExt cx="3885550" cy="1258850"/>
          </a:xfrm>
        </p:grpSpPr>
        <p:pic>
          <p:nvPicPr>
            <p:cNvPr id="29" name="Imagem 28">
              <a:extLst>
                <a:ext uri="{FF2B5EF4-FFF2-40B4-BE49-F238E27FC236}">
                  <a16:creationId xmlns:a16="http://schemas.microsoft.com/office/drawing/2014/main" id="{45B05827-7A38-235D-5B42-51B034ED5C5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t="3896" r="53229" b="-29012"/>
            <a:stretch>
              <a:fillRect/>
            </a:stretch>
          </p:blipFill>
          <p:spPr>
            <a:xfrm>
              <a:off x="722432" y="6098353"/>
              <a:ext cx="1945966" cy="663965"/>
            </a:xfrm>
            <a:prstGeom prst="rect">
              <a:avLst/>
            </a:prstGeom>
          </p:spPr>
        </p:pic>
        <p:sp>
          <p:nvSpPr>
            <p:cNvPr id="30" name="CaixaDeTexto 29">
              <a:extLst>
                <a:ext uri="{FF2B5EF4-FFF2-40B4-BE49-F238E27FC236}">
                  <a16:creationId xmlns:a16="http://schemas.microsoft.com/office/drawing/2014/main" id="{7749C31E-453C-B527-61C9-B464FD37836C}"/>
                </a:ext>
              </a:extLst>
            </p:cNvPr>
            <p:cNvSpPr txBox="1"/>
            <p:nvPr/>
          </p:nvSpPr>
          <p:spPr>
            <a:xfrm>
              <a:off x="880835" y="5503468"/>
              <a:ext cx="1930400" cy="646331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r>
                <a:rPr lang="pt-BR" sz="1800" b="0" i="0" u="none" strike="noStrike" baseline="0">
                  <a:solidFill>
                    <a:schemeClr val="bg1"/>
                  </a:solidFill>
                  <a:latin typeface="Trebuchet MS"/>
                </a:rPr>
                <a:t>Cotas: </a:t>
              </a:r>
              <a:r>
                <a:rPr lang="pt-BR">
                  <a:solidFill>
                    <a:schemeClr val="bg1"/>
                  </a:solidFill>
                  <a:latin typeface="Trebuchet MS"/>
                </a:rPr>
                <a:t>Exclusiva</a:t>
              </a:r>
              <a:endParaRPr lang="pt-BR" sz="1800" b="0" i="0" u="none" strike="noStrike" baseline="0">
                <a:solidFill>
                  <a:schemeClr val="bg1"/>
                </a:solidFill>
                <a:latin typeface="Trebuchet MS"/>
              </a:endParaRPr>
            </a:p>
            <a:p>
              <a:r>
                <a:rPr lang="pt-BR" sz="1800" b="1" i="0" u="none" strike="noStrike" baseline="0">
                  <a:solidFill>
                    <a:schemeClr val="bg1"/>
                  </a:solidFill>
                  <a:latin typeface="Trebuchet MS"/>
                </a:rPr>
                <a:t>Investimento:</a:t>
              </a:r>
              <a:endParaRPr lang="pt-BR" b="1">
                <a:solidFill>
                  <a:schemeClr val="bg1"/>
                </a:solidFill>
                <a:latin typeface="Trebuchet MS"/>
              </a:endParaRPr>
            </a:p>
          </p:txBody>
        </p:sp>
        <p:sp>
          <p:nvSpPr>
            <p:cNvPr id="31" name="CaixaDeTexto 30">
              <a:extLst>
                <a:ext uri="{FF2B5EF4-FFF2-40B4-BE49-F238E27FC236}">
                  <a16:creationId xmlns:a16="http://schemas.microsoft.com/office/drawing/2014/main" id="{3925117E-6E82-2A22-EADE-28A1F3D30E12}"/>
                </a:ext>
              </a:extLst>
            </p:cNvPr>
            <p:cNvSpPr txBox="1"/>
            <p:nvPr/>
          </p:nvSpPr>
          <p:spPr>
            <a:xfrm>
              <a:off x="880835" y="6120795"/>
              <a:ext cx="3727147" cy="400110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pt-BR" sz="2000" b="1">
                  <a:solidFill>
                    <a:schemeClr val="bg1"/>
                  </a:solidFill>
                  <a:latin typeface="Trebuchet MS"/>
                  <a:ea typeface="+mn-lt"/>
                  <a:cs typeface="+mn-lt"/>
                </a:rPr>
                <a:t>R$ 52.000,00 </a:t>
              </a:r>
              <a:endParaRPr lang="pt-BR" sz="2000">
                <a:solidFill>
                  <a:schemeClr val="bg1"/>
                </a:solidFill>
                <a:latin typeface="Trebuchet MS"/>
                <a:ea typeface="+mn-lt"/>
                <a:cs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6270207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Imagem 29" descr="Forma, Retângulo&#10;&#10;O conteúdo gerado por IA pode estar incorreto.">
            <a:extLst>
              <a:ext uri="{FF2B5EF4-FFF2-40B4-BE49-F238E27FC236}">
                <a16:creationId xmlns:a16="http://schemas.microsoft.com/office/drawing/2014/main" id="{6857D13A-27F4-1B14-5A41-26DC99E107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20403" y="5094060"/>
            <a:ext cx="2837996" cy="1372508"/>
          </a:xfrm>
          <a:prstGeom prst="rect">
            <a:avLst/>
          </a:prstGeom>
        </p:spPr>
      </p:pic>
      <p:sp>
        <p:nvSpPr>
          <p:cNvPr id="32" name="CaixaDeTexto 31">
            <a:extLst>
              <a:ext uri="{FF2B5EF4-FFF2-40B4-BE49-F238E27FC236}">
                <a16:creationId xmlns:a16="http://schemas.microsoft.com/office/drawing/2014/main" id="{230BC20F-2E6C-46CE-8214-C1DC81DC050A}"/>
              </a:ext>
            </a:extLst>
          </p:cNvPr>
          <p:cNvSpPr txBox="1"/>
          <p:nvPr/>
        </p:nvSpPr>
        <p:spPr>
          <a:xfrm>
            <a:off x="9250251" y="5328918"/>
            <a:ext cx="2380343" cy="93871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r"/>
            <a:r>
              <a:rPr lang="pt-BR" sz="11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Produção e instalação de responsabilidade da organizadora. </a:t>
            </a:r>
          </a:p>
          <a:p>
            <a:pPr algn="r"/>
            <a:r>
              <a:rPr lang="pt-BR" sz="11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Arte sob responsabilidade do expositor e sujeita à aprovação da organizadora. 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46D7E186-2527-0EB1-7FB8-2AE62B156CD1}"/>
              </a:ext>
            </a:extLst>
          </p:cNvPr>
          <p:cNvSpPr txBox="1"/>
          <p:nvPr/>
        </p:nvSpPr>
        <p:spPr>
          <a:xfrm>
            <a:off x="759395" y="414973"/>
            <a:ext cx="5441345" cy="58477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pt-BR" sz="3200" b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LED: Prisma no corredor</a:t>
            </a:r>
            <a:endParaRPr lang="pt-BR">
              <a:solidFill>
                <a:schemeClr val="bg1"/>
              </a:solidFill>
            </a:endParaRP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2EB70462-20D0-2A74-DDA6-6482813CBFCC}"/>
              </a:ext>
            </a:extLst>
          </p:cNvPr>
          <p:cNvSpPr/>
          <p:nvPr/>
        </p:nvSpPr>
        <p:spPr>
          <a:xfrm flipH="1">
            <a:off x="743858" y="509209"/>
            <a:ext cx="28121" cy="382512"/>
          </a:xfrm>
          <a:prstGeom prst="rect">
            <a:avLst/>
          </a:prstGeom>
          <a:solidFill>
            <a:srgbClr val="E10B1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000000"/>
              </a:solidFill>
            </a:endParaRPr>
          </a:p>
        </p:txBody>
      </p:sp>
      <p:sp>
        <p:nvSpPr>
          <p:cNvPr id="7" name="Google Shape;130;p25">
            <a:extLst>
              <a:ext uri="{FF2B5EF4-FFF2-40B4-BE49-F238E27FC236}">
                <a16:creationId xmlns:a16="http://schemas.microsoft.com/office/drawing/2014/main" id="{3C290152-69CC-2766-0F8A-6071885342B5}"/>
              </a:ext>
            </a:extLst>
          </p:cNvPr>
          <p:cNvSpPr txBox="1"/>
          <p:nvPr/>
        </p:nvSpPr>
        <p:spPr>
          <a:xfrm>
            <a:off x="665704" y="962065"/>
            <a:ext cx="5180692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13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Destaque de alto nível, elegante e tecnológico</a:t>
            </a:r>
            <a:endParaRPr lang="pt-BR"/>
          </a:p>
          <a:p>
            <a:r>
              <a:rPr lang="pt-BR" sz="13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no fluxo do pavilhão.</a:t>
            </a:r>
            <a:endParaRPr lang="pt-BR">
              <a:solidFill>
                <a:schemeClr val="bg1"/>
              </a:solidFill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E624E37A-B703-6154-DF7B-7925B65BCEA0}"/>
              </a:ext>
            </a:extLst>
          </p:cNvPr>
          <p:cNvSpPr txBox="1"/>
          <p:nvPr/>
        </p:nvSpPr>
        <p:spPr>
          <a:xfrm>
            <a:off x="1424895" y="2219167"/>
            <a:ext cx="4498217" cy="92589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342900" indent="-171450">
              <a:lnSpc>
                <a:spcPts val="1300"/>
              </a:lnSpc>
              <a:buFont typeface="Arial" panose="020B0604020202020204" pitchFamily="34" charset="0"/>
              <a:buChar char="•"/>
            </a:pPr>
            <a:r>
              <a:rPr lang="pt-BR" sz="12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Visibilidade 360° em espaços estratégicos da feira;</a:t>
            </a:r>
          </a:p>
          <a:p>
            <a:pPr marL="342900" indent="-171450">
              <a:lnSpc>
                <a:spcPts val="1300"/>
              </a:lnSpc>
              <a:buFont typeface="Arial" panose="020B0604020202020204" pitchFamily="34" charset="0"/>
              <a:buChar char="•"/>
            </a:pPr>
            <a:endParaRPr lang="pt-BR" sz="1200">
              <a:solidFill>
                <a:schemeClr val="bg1"/>
              </a:solidFill>
              <a:latin typeface="Trebuchet MS"/>
              <a:ea typeface="+mn-lt"/>
              <a:cs typeface="+mn-lt"/>
            </a:endParaRPr>
          </a:p>
          <a:p>
            <a:pPr marL="342900" indent="-171450">
              <a:lnSpc>
                <a:spcPts val="1300"/>
              </a:lnSpc>
              <a:buFont typeface="Arial" panose="020B0604020202020204" pitchFamily="34" charset="0"/>
              <a:buChar char="•"/>
            </a:pPr>
            <a:r>
              <a:rPr lang="pt-BR" sz="12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Captação ativa de dados de visitantes e compradores;</a:t>
            </a:r>
          </a:p>
          <a:p>
            <a:pPr marL="342900" indent="-171450">
              <a:lnSpc>
                <a:spcPts val="1300"/>
              </a:lnSpc>
              <a:buFont typeface="Arial" panose="020B0604020202020204" pitchFamily="34" charset="0"/>
              <a:buChar char="•"/>
            </a:pPr>
            <a:endParaRPr lang="pt-BR" sz="1200">
              <a:solidFill>
                <a:schemeClr val="bg1"/>
              </a:solidFill>
              <a:latin typeface="Trebuchet MS"/>
              <a:ea typeface="+mn-lt"/>
              <a:cs typeface="+mn-lt"/>
            </a:endParaRPr>
          </a:p>
          <a:p>
            <a:pPr marL="342900" indent="-171450">
              <a:lnSpc>
                <a:spcPts val="1300"/>
              </a:lnSpc>
              <a:buFont typeface="Arial" panose="020B0604020202020204" pitchFamily="34" charset="0"/>
              <a:buChar char="•"/>
            </a:pPr>
            <a:r>
              <a:rPr lang="pt-BR" sz="12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Conteúdo interativo que cria conexão com quem passa.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D79DF308-15BA-5B0D-D53F-E1949FB52286}"/>
              </a:ext>
            </a:extLst>
          </p:cNvPr>
          <p:cNvSpPr txBox="1"/>
          <p:nvPr/>
        </p:nvSpPr>
        <p:spPr>
          <a:xfrm>
            <a:off x="1587499" y="1755683"/>
            <a:ext cx="3280833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b="1">
                <a:solidFill>
                  <a:srgbClr val="DF1F26"/>
                </a:solidFill>
                <a:latin typeface="Trebuchet MS"/>
                <a:ea typeface="+mn-lt"/>
                <a:cs typeface="+mn-lt"/>
              </a:rPr>
              <a:t>Por que investir?</a:t>
            </a:r>
            <a:endParaRPr lang="pt-BR" b="1">
              <a:solidFill>
                <a:srgbClr val="DF1F26"/>
              </a:solidFill>
              <a:latin typeface="Trebuchet MS"/>
            </a:endParaRPr>
          </a:p>
        </p:txBody>
      </p:sp>
      <p:pic>
        <p:nvPicPr>
          <p:cNvPr id="10" name="Gráfico 5" descr="Ícone&#10;&#10;O conteúdo gerado por IA pode estar incorreto.">
            <a:extLst>
              <a:ext uri="{FF2B5EF4-FFF2-40B4-BE49-F238E27FC236}">
                <a16:creationId xmlns:a16="http://schemas.microsoft.com/office/drawing/2014/main" id="{CA3AA925-73A1-93A6-34DA-F7BD25F0D8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471" y="1841745"/>
            <a:ext cx="767861" cy="748339"/>
          </a:xfrm>
          <a:prstGeom prst="rect">
            <a:avLst/>
          </a:prstGeom>
        </p:spPr>
      </p:pic>
      <p:grpSp>
        <p:nvGrpSpPr>
          <p:cNvPr id="25" name="Agrupar 24">
            <a:extLst>
              <a:ext uri="{FF2B5EF4-FFF2-40B4-BE49-F238E27FC236}">
                <a16:creationId xmlns:a16="http://schemas.microsoft.com/office/drawing/2014/main" id="{AC9BAE89-7E80-FAD5-8D7B-1F009757D08A}"/>
              </a:ext>
            </a:extLst>
          </p:cNvPr>
          <p:cNvGrpSpPr/>
          <p:nvPr/>
        </p:nvGrpSpPr>
        <p:grpSpPr>
          <a:xfrm>
            <a:off x="1421422" y="5314783"/>
            <a:ext cx="3885550" cy="1258850"/>
            <a:chOff x="722432" y="5503468"/>
            <a:chExt cx="3885550" cy="1258850"/>
          </a:xfrm>
        </p:grpSpPr>
        <p:pic>
          <p:nvPicPr>
            <p:cNvPr id="21" name="Imagem 20">
              <a:extLst>
                <a:ext uri="{FF2B5EF4-FFF2-40B4-BE49-F238E27FC236}">
                  <a16:creationId xmlns:a16="http://schemas.microsoft.com/office/drawing/2014/main" id="{57B6A7A8-C319-F77B-7AC6-41075EB9070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t="3896" r="53229" b="-29012"/>
            <a:stretch>
              <a:fillRect/>
            </a:stretch>
          </p:blipFill>
          <p:spPr>
            <a:xfrm>
              <a:off x="722432" y="6098353"/>
              <a:ext cx="1945966" cy="663965"/>
            </a:xfrm>
            <a:prstGeom prst="rect">
              <a:avLst/>
            </a:prstGeom>
          </p:spPr>
        </p:pic>
        <p:sp>
          <p:nvSpPr>
            <p:cNvPr id="22" name="CaixaDeTexto 21">
              <a:extLst>
                <a:ext uri="{FF2B5EF4-FFF2-40B4-BE49-F238E27FC236}">
                  <a16:creationId xmlns:a16="http://schemas.microsoft.com/office/drawing/2014/main" id="{0EBD7788-81A5-9368-BACA-80E1E10798D4}"/>
                </a:ext>
              </a:extLst>
            </p:cNvPr>
            <p:cNvSpPr txBox="1"/>
            <p:nvPr/>
          </p:nvSpPr>
          <p:spPr>
            <a:xfrm>
              <a:off x="880835" y="5503468"/>
              <a:ext cx="1930400" cy="646331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r>
                <a:rPr lang="pt-BR" sz="1800" b="0" i="0" u="none" strike="noStrike" baseline="0">
                  <a:solidFill>
                    <a:schemeClr val="bg1"/>
                  </a:solidFill>
                  <a:latin typeface="Trebuchet MS"/>
                </a:rPr>
                <a:t>Cotas: </a:t>
              </a:r>
              <a:r>
                <a:rPr lang="pt-BR">
                  <a:solidFill>
                    <a:schemeClr val="bg1"/>
                  </a:solidFill>
                  <a:latin typeface="Trebuchet MS"/>
                </a:rPr>
                <a:t>3</a:t>
              </a:r>
              <a:endParaRPr lang="pt-BR" sz="1800" b="0" i="0" u="none" strike="noStrike" baseline="0">
                <a:solidFill>
                  <a:schemeClr val="bg1"/>
                </a:solidFill>
                <a:latin typeface="Trebuchet MS"/>
              </a:endParaRPr>
            </a:p>
            <a:p>
              <a:r>
                <a:rPr lang="pt-BR" sz="1800" b="1" i="0" u="none" strike="noStrike" baseline="0">
                  <a:solidFill>
                    <a:schemeClr val="bg1"/>
                  </a:solidFill>
                  <a:latin typeface="Trebuchet MS"/>
                </a:rPr>
                <a:t>Investimento:</a:t>
              </a:r>
              <a:endParaRPr lang="pt-BR" b="1">
                <a:solidFill>
                  <a:schemeClr val="bg1"/>
                </a:solidFill>
                <a:latin typeface="Trebuchet MS"/>
              </a:endParaRPr>
            </a:p>
          </p:txBody>
        </p:sp>
        <p:sp>
          <p:nvSpPr>
            <p:cNvPr id="24" name="CaixaDeTexto 23">
              <a:extLst>
                <a:ext uri="{FF2B5EF4-FFF2-40B4-BE49-F238E27FC236}">
                  <a16:creationId xmlns:a16="http://schemas.microsoft.com/office/drawing/2014/main" id="{44040CDF-3061-89F4-C4EE-B778520A317B}"/>
                </a:ext>
              </a:extLst>
            </p:cNvPr>
            <p:cNvSpPr txBox="1"/>
            <p:nvPr/>
          </p:nvSpPr>
          <p:spPr>
            <a:xfrm>
              <a:off x="880835" y="6120795"/>
              <a:ext cx="3727147" cy="400110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pt-BR" sz="2000" b="1">
                  <a:solidFill>
                    <a:schemeClr val="bg1"/>
                  </a:solidFill>
                  <a:latin typeface="Trebuchet MS"/>
                  <a:ea typeface="+mn-lt"/>
                  <a:cs typeface="+mn-lt"/>
                </a:rPr>
                <a:t>R$ 15.000,00 </a:t>
              </a:r>
              <a:endParaRPr lang="pt-BR" sz="2000">
                <a:solidFill>
                  <a:schemeClr val="bg1"/>
                </a:solidFill>
                <a:latin typeface="Trebuchet MS"/>
                <a:ea typeface="+mn-lt"/>
                <a:cs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9490042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583CE3F-7F03-865D-B7F6-B04AF1BDEA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Imagem 33" descr="Forma, Retângulo&#10;&#10;O conteúdo gerado por IA pode estar incorreto.">
            <a:extLst>
              <a:ext uri="{FF2B5EF4-FFF2-40B4-BE49-F238E27FC236}">
                <a16:creationId xmlns:a16="http://schemas.microsoft.com/office/drawing/2014/main" id="{4503AF72-1C76-1854-52A5-C53C0D7D7F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20403" y="5094060"/>
            <a:ext cx="2837996" cy="1372508"/>
          </a:xfrm>
          <a:prstGeom prst="rect">
            <a:avLst/>
          </a:prstGeom>
        </p:spPr>
      </p:pic>
      <p:sp>
        <p:nvSpPr>
          <p:cNvPr id="36" name="CaixaDeTexto 35">
            <a:extLst>
              <a:ext uri="{FF2B5EF4-FFF2-40B4-BE49-F238E27FC236}">
                <a16:creationId xmlns:a16="http://schemas.microsoft.com/office/drawing/2014/main" id="{416500B9-36F8-C605-3BFF-5D1D1630485E}"/>
              </a:ext>
            </a:extLst>
          </p:cNvPr>
          <p:cNvSpPr txBox="1"/>
          <p:nvPr/>
        </p:nvSpPr>
        <p:spPr>
          <a:xfrm>
            <a:off x="9250251" y="5328918"/>
            <a:ext cx="2380343" cy="93871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r"/>
            <a:r>
              <a:rPr lang="pt-BR" sz="11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Produção e instalação de responsabilidade da organizadora. </a:t>
            </a:r>
          </a:p>
          <a:p>
            <a:pPr algn="r"/>
            <a:r>
              <a:rPr lang="pt-BR" sz="11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Arte sob responsabilidade do expositor e sujeita à aprovação da organizadora. 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D3EEC030-B418-C93E-EAE5-F81E4B67D8BE}"/>
              </a:ext>
            </a:extLst>
          </p:cNvPr>
          <p:cNvSpPr txBox="1"/>
          <p:nvPr/>
        </p:nvSpPr>
        <p:spPr>
          <a:xfrm>
            <a:off x="748812" y="414973"/>
            <a:ext cx="5557761" cy="58477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pt-BR" sz="3200" b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LED: Passarela de pedestres</a:t>
            </a:r>
            <a:endParaRPr lang="pt-BR">
              <a:solidFill>
                <a:schemeClr val="bg1"/>
              </a:solidFill>
            </a:endParaRP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DEFA102A-27F9-B86C-4B06-D377B7894B86}"/>
              </a:ext>
            </a:extLst>
          </p:cNvPr>
          <p:cNvSpPr/>
          <p:nvPr/>
        </p:nvSpPr>
        <p:spPr>
          <a:xfrm flipH="1">
            <a:off x="743858" y="509209"/>
            <a:ext cx="28121" cy="382512"/>
          </a:xfrm>
          <a:prstGeom prst="rect">
            <a:avLst/>
          </a:prstGeom>
          <a:solidFill>
            <a:srgbClr val="E10B1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000000"/>
              </a:solidFill>
            </a:endParaRPr>
          </a:p>
        </p:txBody>
      </p:sp>
      <p:sp>
        <p:nvSpPr>
          <p:cNvPr id="4" name="Google Shape;130;p25">
            <a:extLst>
              <a:ext uri="{FF2B5EF4-FFF2-40B4-BE49-F238E27FC236}">
                <a16:creationId xmlns:a16="http://schemas.microsoft.com/office/drawing/2014/main" id="{CF5C4E23-923A-B94C-7009-C2CBFE2594A0}"/>
              </a:ext>
            </a:extLst>
          </p:cNvPr>
          <p:cNvSpPr txBox="1"/>
          <p:nvPr/>
        </p:nvSpPr>
        <p:spPr>
          <a:xfrm>
            <a:off x="665704" y="962065"/>
            <a:ext cx="5180692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13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Sua marca em movimento no principal trajeto</a:t>
            </a:r>
          </a:p>
          <a:p>
            <a:r>
              <a:rPr lang="pt-BR" sz="13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de acesso dos visitantes.</a:t>
            </a:r>
            <a:endParaRPr lang="pt-BR" sz="1300">
              <a:solidFill>
                <a:schemeClr val="bg1"/>
              </a:solidFill>
              <a:latin typeface="Trebuchet MS"/>
            </a:endParaRPr>
          </a:p>
        </p:txBody>
      </p:sp>
      <p:grpSp>
        <p:nvGrpSpPr>
          <p:cNvPr id="6" name="Agrupar 5">
            <a:extLst>
              <a:ext uri="{FF2B5EF4-FFF2-40B4-BE49-F238E27FC236}">
                <a16:creationId xmlns:a16="http://schemas.microsoft.com/office/drawing/2014/main" id="{84374D63-8EC8-5133-9D4C-6A74216965C8}"/>
              </a:ext>
            </a:extLst>
          </p:cNvPr>
          <p:cNvGrpSpPr/>
          <p:nvPr/>
        </p:nvGrpSpPr>
        <p:grpSpPr>
          <a:xfrm>
            <a:off x="1614876" y="3300620"/>
            <a:ext cx="1782130" cy="707246"/>
            <a:chOff x="741995" y="4788614"/>
            <a:chExt cx="1782130" cy="707246"/>
          </a:xfrm>
        </p:grpSpPr>
        <p:sp>
          <p:nvSpPr>
            <p:cNvPr id="8" name="CaixaDeTexto 19">
              <a:extLst>
                <a:ext uri="{FF2B5EF4-FFF2-40B4-BE49-F238E27FC236}">
                  <a16:creationId xmlns:a16="http://schemas.microsoft.com/office/drawing/2014/main" id="{BF3C77C0-4A18-7263-6B5B-B246D04337F1}"/>
                </a:ext>
              </a:extLst>
            </p:cNvPr>
            <p:cNvSpPr txBox="1"/>
            <p:nvPr/>
          </p:nvSpPr>
          <p:spPr>
            <a:xfrm>
              <a:off x="741995" y="4788614"/>
              <a:ext cx="1532545" cy="276999"/>
            </a:xfrm>
            <a:prstGeom prst="rect">
              <a:avLst/>
            </a:prstGeom>
            <a:noFill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pt-BR" sz="1200" b="1">
                  <a:solidFill>
                    <a:schemeClr val="bg1"/>
                  </a:solidFill>
                  <a:latin typeface="Trebuchet MS"/>
                </a:rPr>
                <a:t>Especificações:</a:t>
              </a:r>
              <a:endParaRPr lang="pt-BR" sz="1200">
                <a:solidFill>
                  <a:schemeClr val="bg1"/>
                </a:solidFill>
                <a:latin typeface="Trebuchet MS"/>
              </a:endParaRPr>
            </a:p>
          </p:txBody>
        </p:sp>
        <p:sp>
          <p:nvSpPr>
            <p:cNvPr id="9" name="CaixaDeTexto 20">
              <a:extLst>
                <a:ext uri="{FF2B5EF4-FFF2-40B4-BE49-F238E27FC236}">
                  <a16:creationId xmlns:a16="http://schemas.microsoft.com/office/drawing/2014/main" id="{D55B24FD-93AC-02BD-7694-4CF13715BFE8}"/>
                </a:ext>
              </a:extLst>
            </p:cNvPr>
            <p:cNvSpPr txBox="1"/>
            <p:nvPr/>
          </p:nvSpPr>
          <p:spPr>
            <a:xfrm>
              <a:off x="1156323" y="5126528"/>
              <a:ext cx="1367802" cy="369332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pt-BR" sz="900" b="1">
                  <a:solidFill>
                    <a:schemeClr val="bg1"/>
                  </a:solidFill>
                  <a:latin typeface="Trebuchet MS"/>
                </a:rPr>
                <a:t>Tamanho:</a:t>
              </a:r>
            </a:p>
            <a:p>
              <a:r>
                <a:rPr lang="pt-BR" sz="900">
                  <a:solidFill>
                    <a:schemeClr val="bg1"/>
                  </a:solidFill>
                  <a:latin typeface="Trebuchet MS"/>
                </a:rPr>
                <a:t>2304x256 pixels</a:t>
              </a:r>
              <a:endParaRPr lang="pt-BR" sz="900"/>
            </a:p>
          </p:txBody>
        </p:sp>
        <p:pic>
          <p:nvPicPr>
            <p:cNvPr id="10" name="Imagem 9">
              <a:extLst>
                <a:ext uri="{FF2B5EF4-FFF2-40B4-BE49-F238E27FC236}">
                  <a16:creationId xmlns:a16="http://schemas.microsoft.com/office/drawing/2014/main" id="{5661C3D5-57A9-AD1A-EE3E-C88B581780B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18017" y="5125129"/>
              <a:ext cx="345169" cy="352427"/>
            </a:xfrm>
            <a:prstGeom prst="rect">
              <a:avLst/>
            </a:prstGeom>
          </p:spPr>
        </p:pic>
      </p:grp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134D0112-DF00-1F49-3EAC-A5C221472832}"/>
              </a:ext>
            </a:extLst>
          </p:cNvPr>
          <p:cNvSpPr txBox="1"/>
          <p:nvPr/>
        </p:nvSpPr>
        <p:spPr>
          <a:xfrm>
            <a:off x="1436101" y="2147623"/>
            <a:ext cx="4498217" cy="92589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342900" indent="-171450">
              <a:lnSpc>
                <a:spcPts val="1300"/>
              </a:lnSpc>
              <a:buFont typeface="Arial" panose="020B0604020202020204" pitchFamily="34" charset="0"/>
              <a:buChar char="•"/>
            </a:pPr>
            <a:r>
              <a:rPr lang="pt-BR" sz="12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Visibilidade em espaços estratégicos da feira;</a:t>
            </a:r>
          </a:p>
          <a:p>
            <a:pPr marL="342900" indent="-171450">
              <a:lnSpc>
                <a:spcPts val="1300"/>
              </a:lnSpc>
              <a:buFont typeface="Arial" panose="020B0604020202020204" pitchFamily="34" charset="0"/>
              <a:buChar char="•"/>
            </a:pPr>
            <a:endParaRPr lang="pt-BR" sz="1200">
              <a:solidFill>
                <a:schemeClr val="bg1"/>
              </a:solidFill>
              <a:latin typeface="Trebuchet MS"/>
              <a:ea typeface="+mn-lt"/>
              <a:cs typeface="+mn-lt"/>
            </a:endParaRPr>
          </a:p>
          <a:p>
            <a:pPr marL="342900" indent="-171450">
              <a:lnSpc>
                <a:spcPts val="1300"/>
              </a:lnSpc>
              <a:buFont typeface="Arial" panose="020B0604020202020204" pitchFamily="34" charset="0"/>
              <a:buChar char="•"/>
            </a:pPr>
            <a:r>
              <a:rPr lang="pt-BR" sz="12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Conteúdos criativos que chamam atenção;</a:t>
            </a:r>
          </a:p>
          <a:p>
            <a:pPr marL="342900" indent="-171450">
              <a:lnSpc>
                <a:spcPts val="1300"/>
              </a:lnSpc>
              <a:buFont typeface="Arial" panose="020B0604020202020204" pitchFamily="34" charset="0"/>
              <a:buChar char="•"/>
            </a:pPr>
            <a:endParaRPr lang="pt-BR" sz="1200">
              <a:solidFill>
                <a:schemeClr val="bg1"/>
              </a:solidFill>
              <a:latin typeface="Trebuchet MS"/>
              <a:ea typeface="+mn-lt"/>
              <a:cs typeface="+mn-lt"/>
            </a:endParaRPr>
          </a:p>
          <a:p>
            <a:pPr marL="342900" indent="-171450">
              <a:lnSpc>
                <a:spcPts val="1300"/>
              </a:lnSpc>
              <a:buFont typeface="Arial" panose="020B0604020202020204" pitchFamily="34" charset="0"/>
              <a:buChar char="•"/>
            </a:pPr>
            <a:r>
              <a:rPr lang="pt-BR" sz="12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Conteúdo interativo que cria conexão com quem passa.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EA95B61D-6A3B-6452-8007-D5B9F7A871A7}"/>
              </a:ext>
            </a:extLst>
          </p:cNvPr>
          <p:cNvSpPr txBox="1"/>
          <p:nvPr/>
        </p:nvSpPr>
        <p:spPr>
          <a:xfrm>
            <a:off x="1587499" y="1775222"/>
            <a:ext cx="3280833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b="1">
                <a:solidFill>
                  <a:srgbClr val="DF1F26"/>
                </a:solidFill>
                <a:latin typeface="Trebuchet MS"/>
                <a:ea typeface="+mn-lt"/>
                <a:cs typeface="+mn-lt"/>
              </a:rPr>
              <a:t>Por que investir?</a:t>
            </a:r>
            <a:endParaRPr lang="pt-BR" b="1">
              <a:solidFill>
                <a:srgbClr val="DF1F26"/>
              </a:solidFill>
              <a:latin typeface="Trebuchet MS"/>
            </a:endParaRPr>
          </a:p>
        </p:txBody>
      </p:sp>
      <p:pic>
        <p:nvPicPr>
          <p:cNvPr id="13" name="Gráfico 5" descr="Ícone&#10;&#10;O conteúdo gerado por IA pode estar incorreto.">
            <a:extLst>
              <a:ext uri="{FF2B5EF4-FFF2-40B4-BE49-F238E27FC236}">
                <a16:creationId xmlns:a16="http://schemas.microsoft.com/office/drawing/2014/main" id="{A5781627-6CE5-09E1-39F5-472865160B7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8471" y="1861284"/>
            <a:ext cx="767861" cy="748339"/>
          </a:xfrm>
          <a:prstGeom prst="rect">
            <a:avLst/>
          </a:prstGeom>
        </p:spPr>
      </p:pic>
      <p:grpSp>
        <p:nvGrpSpPr>
          <p:cNvPr id="27" name="Agrupar 26">
            <a:extLst>
              <a:ext uri="{FF2B5EF4-FFF2-40B4-BE49-F238E27FC236}">
                <a16:creationId xmlns:a16="http://schemas.microsoft.com/office/drawing/2014/main" id="{5160FB6C-D826-A8B0-69AE-1E75F435E905}"/>
              </a:ext>
            </a:extLst>
          </p:cNvPr>
          <p:cNvGrpSpPr/>
          <p:nvPr/>
        </p:nvGrpSpPr>
        <p:grpSpPr>
          <a:xfrm>
            <a:off x="1421422" y="5314783"/>
            <a:ext cx="3885550" cy="1258850"/>
            <a:chOff x="722432" y="5503468"/>
            <a:chExt cx="3885550" cy="1258850"/>
          </a:xfrm>
        </p:grpSpPr>
        <p:pic>
          <p:nvPicPr>
            <p:cNvPr id="23" name="Imagem 22">
              <a:extLst>
                <a:ext uri="{FF2B5EF4-FFF2-40B4-BE49-F238E27FC236}">
                  <a16:creationId xmlns:a16="http://schemas.microsoft.com/office/drawing/2014/main" id="{1CD74289-AF54-CE8F-E9EF-5860E83DD74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t="3896" r="53229" b="-29012"/>
            <a:stretch>
              <a:fillRect/>
            </a:stretch>
          </p:blipFill>
          <p:spPr>
            <a:xfrm>
              <a:off x="722432" y="6098353"/>
              <a:ext cx="1945966" cy="663965"/>
            </a:xfrm>
            <a:prstGeom prst="rect">
              <a:avLst/>
            </a:prstGeom>
          </p:spPr>
        </p:pic>
        <p:sp>
          <p:nvSpPr>
            <p:cNvPr id="25" name="CaixaDeTexto 24">
              <a:extLst>
                <a:ext uri="{FF2B5EF4-FFF2-40B4-BE49-F238E27FC236}">
                  <a16:creationId xmlns:a16="http://schemas.microsoft.com/office/drawing/2014/main" id="{FF331241-D0F5-6013-BC04-9604E0947061}"/>
                </a:ext>
              </a:extLst>
            </p:cNvPr>
            <p:cNvSpPr txBox="1"/>
            <p:nvPr/>
          </p:nvSpPr>
          <p:spPr>
            <a:xfrm>
              <a:off x="880835" y="5503468"/>
              <a:ext cx="1930400" cy="646331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r>
                <a:rPr lang="pt-BR" sz="1800" b="0" i="0" u="none" strike="noStrike" baseline="0">
                  <a:solidFill>
                    <a:schemeClr val="bg1"/>
                  </a:solidFill>
                  <a:latin typeface="Trebuchet MS"/>
                </a:rPr>
                <a:t>Cotas: </a:t>
              </a:r>
              <a:r>
                <a:rPr lang="pt-BR">
                  <a:solidFill>
                    <a:schemeClr val="bg1"/>
                  </a:solidFill>
                  <a:latin typeface="Trebuchet MS"/>
                </a:rPr>
                <a:t>3</a:t>
              </a:r>
              <a:endParaRPr lang="pt-BR" sz="1800" b="0" i="0" u="none" strike="noStrike" baseline="0">
                <a:solidFill>
                  <a:schemeClr val="bg1"/>
                </a:solidFill>
                <a:latin typeface="Trebuchet MS"/>
              </a:endParaRPr>
            </a:p>
            <a:p>
              <a:r>
                <a:rPr lang="pt-BR" sz="1800" b="1" i="0" u="none" strike="noStrike" baseline="0">
                  <a:solidFill>
                    <a:schemeClr val="bg1"/>
                  </a:solidFill>
                  <a:latin typeface="Trebuchet MS"/>
                </a:rPr>
                <a:t>Investimento:</a:t>
              </a:r>
              <a:endParaRPr lang="pt-BR" b="1">
                <a:solidFill>
                  <a:schemeClr val="bg1"/>
                </a:solidFill>
                <a:latin typeface="Trebuchet MS"/>
              </a:endParaRPr>
            </a:p>
          </p:txBody>
        </p:sp>
        <p:sp>
          <p:nvSpPr>
            <p:cNvPr id="26" name="CaixaDeTexto 25">
              <a:extLst>
                <a:ext uri="{FF2B5EF4-FFF2-40B4-BE49-F238E27FC236}">
                  <a16:creationId xmlns:a16="http://schemas.microsoft.com/office/drawing/2014/main" id="{09C6E882-BD6B-A76F-DCC1-9C3688C1A8C3}"/>
                </a:ext>
              </a:extLst>
            </p:cNvPr>
            <p:cNvSpPr txBox="1"/>
            <p:nvPr/>
          </p:nvSpPr>
          <p:spPr>
            <a:xfrm>
              <a:off x="880835" y="6120795"/>
              <a:ext cx="3727147" cy="400110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pt-BR" sz="2000" b="1">
                  <a:solidFill>
                    <a:schemeClr val="bg1"/>
                  </a:solidFill>
                  <a:latin typeface="Trebuchet MS"/>
                  <a:ea typeface="+mn-lt"/>
                  <a:cs typeface="+mn-lt"/>
                </a:rPr>
                <a:t>R$ 8.000,00 </a:t>
              </a:r>
              <a:endParaRPr lang="pt-BR" sz="2000">
                <a:solidFill>
                  <a:schemeClr val="bg1"/>
                </a:solidFill>
                <a:latin typeface="Trebuchet MS"/>
                <a:ea typeface="+mn-lt"/>
                <a:cs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8524915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812E02A-1A34-1BB4-9904-286D98CBE8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Imagem 32" descr="Forma, Retângulo&#10;&#10;O conteúdo gerado por IA pode estar incorreto.">
            <a:extLst>
              <a:ext uri="{FF2B5EF4-FFF2-40B4-BE49-F238E27FC236}">
                <a16:creationId xmlns:a16="http://schemas.microsoft.com/office/drawing/2014/main" id="{D41681B5-5796-2E83-002C-31C93145A2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20403" y="5094060"/>
            <a:ext cx="2837996" cy="1372508"/>
          </a:xfrm>
          <a:prstGeom prst="rect">
            <a:avLst/>
          </a:prstGeom>
        </p:spPr>
      </p:pic>
      <p:sp>
        <p:nvSpPr>
          <p:cNvPr id="35" name="CaixaDeTexto 34">
            <a:extLst>
              <a:ext uri="{FF2B5EF4-FFF2-40B4-BE49-F238E27FC236}">
                <a16:creationId xmlns:a16="http://schemas.microsoft.com/office/drawing/2014/main" id="{7C8E291E-0A61-5874-1931-933645494B54}"/>
              </a:ext>
            </a:extLst>
          </p:cNvPr>
          <p:cNvSpPr txBox="1"/>
          <p:nvPr/>
        </p:nvSpPr>
        <p:spPr>
          <a:xfrm>
            <a:off x="9250251" y="5328918"/>
            <a:ext cx="2380343" cy="93871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r"/>
            <a:r>
              <a:rPr lang="pt-BR" sz="11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Produção e instalação de responsabilidade da organizadora. </a:t>
            </a:r>
          </a:p>
          <a:p>
            <a:pPr algn="r"/>
            <a:r>
              <a:rPr lang="pt-BR" sz="11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Arte sob responsabilidade do expositor e sujeita à aprovação da organizadora. 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25CDEE73-BC67-8287-06D2-76E542B61023}"/>
              </a:ext>
            </a:extLst>
          </p:cNvPr>
          <p:cNvSpPr txBox="1"/>
          <p:nvPr/>
        </p:nvSpPr>
        <p:spPr>
          <a:xfrm>
            <a:off x="759395" y="414973"/>
            <a:ext cx="5441345" cy="58477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pt-BR" sz="3200" b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LED: Flag</a:t>
            </a:r>
            <a:endParaRPr lang="pt-BR">
              <a:solidFill>
                <a:schemeClr val="bg1"/>
              </a:solidFill>
            </a:endParaRP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9A3DA25B-C6CF-7401-5CC3-0EE0CB650833}"/>
              </a:ext>
            </a:extLst>
          </p:cNvPr>
          <p:cNvSpPr/>
          <p:nvPr/>
        </p:nvSpPr>
        <p:spPr>
          <a:xfrm flipH="1">
            <a:off x="743858" y="509209"/>
            <a:ext cx="28121" cy="382512"/>
          </a:xfrm>
          <a:prstGeom prst="rect">
            <a:avLst/>
          </a:prstGeom>
          <a:solidFill>
            <a:srgbClr val="E10B1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000000"/>
              </a:solidFill>
            </a:endParaRPr>
          </a:p>
        </p:txBody>
      </p:sp>
      <p:grpSp>
        <p:nvGrpSpPr>
          <p:cNvPr id="2" name="Agrupar 1">
            <a:extLst>
              <a:ext uri="{FF2B5EF4-FFF2-40B4-BE49-F238E27FC236}">
                <a16:creationId xmlns:a16="http://schemas.microsoft.com/office/drawing/2014/main" id="{C0200AB1-820B-3305-74B5-25A05B6D76FB}"/>
              </a:ext>
            </a:extLst>
          </p:cNvPr>
          <p:cNvGrpSpPr/>
          <p:nvPr/>
        </p:nvGrpSpPr>
        <p:grpSpPr>
          <a:xfrm>
            <a:off x="1614876" y="3642543"/>
            <a:ext cx="1782130" cy="707246"/>
            <a:chOff x="741995" y="4788614"/>
            <a:chExt cx="1782130" cy="707246"/>
          </a:xfrm>
        </p:grpSpPr>
        <p:sp>
          <p:nvSpPr>
            <p:cNvPr id="3" name="CaixaDeTexto 19">
              <a:extLst>
                <a:ext uri="{FF2B5EF4-FFF2-40B4-BE49-F238E27FC236}">
                  <a16:creationId xmlns:a16="http://schemas.microsoft.com/office/drawing/2014/main" id="{D541368E-02A0-2BAB-E60B-895ED8455FC0}"/>
                </a:ext>
              </a:extLst>
            </p:cNvPr>
            <p:cNvSpPr txBox="1"/>
            <p:nvPr/>
          </p:nvSpPr>
          <p:spPr>
            <a:xfrm>
              <a:off x="741995" y="4788614"/>
              <a:ext cx="1532545" cy="276999"/>
            </a:xfrm>
            <a:prstGeom prst="rect">
              <a:avLst/>
            </a:prstGeom>
            <a:noFill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pt-BR" sz="1200" b="1">
                  <a:solidFill>
                    <a:schemeClr val="bg1"/>
                  </a:solidFill>
                  <a:latin typeface="Trebuchet MS"/>
                </a:rPr>
                <a:t>Especificações:</a:t>
              </a:r>
              <a:endParaRPr lang="pt-BR" sz="1200">
                <a:solidFill>
                  <a:schemeClr val="bg1"/>
                </a:solidFill>
                <a:latin typeface="Trebuchet MS"/>
              </a:endParaRPr>
            </a:p>
          </p:txBody>
        </p:sp>
        <p:sp>
          <p:nvSpPr>
            <p:cNvPr id="5" name="CaixaDeTexto 20">
              <a:extLst>
                <a:ext uri="{FF2B5EF4-FFF2-40B4-BE49-F238E27FC236}">
                  <a16:creationId xmlns:a16="http://schemas.microsoft.com/office/drawing/2014/main" id="{F060AD3D-29E2-1281-5EE5-E507AD3F1020}"/>
                </a:ext>
              </a:extLst>
            </p:cNvPr>
            <p:cNvSpPr txBox="1"/>
            <p:nvPr/>
          </p:nvSpPr>
          <p:spPr>
            <a:xfrm>
              <a:off x="1156323" y="5126528"/>
              <a:ext cx="1367802" cy="369332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pt-BR" sz="900" b="1">
                  <a:solidFill>
                    <a:schemeClr val="bg1"/>
                  </a:solidFill>
                  <a:latin typeface="Trebuchet MS"/>
                </a:rPr>
                <a:t>Tamanho:</a:t>
              </a:r>
            </a:p>
            <a:p>
              <a:r>
                <a:rPr lang="pt-BR" sz="900">
                  <a:solidFill>
                    <a:schemeClr val="bg1"/>
                  </a:solidFill>
                  <a:latin typeface="Trebuchet MS"/>
                </a:rPr>
                <a:t>128x512 pixels</a:t>
              </a:r>
              <a:endParaRPr lang="pt-BR" sz="900">
                <a:solidFill>
                  <a:schemeClr val="bg1"/>
                </a:solidFill>
              </a:endParaRPr>
            </a:p>
          </p:txBody>
        </p:sp>
        <p:pic>
          <p:nvPicPr>
            <p:cNvPr id="6" name="Imagem 5">
              <a:extLst>
                <a:ext uri="{FF2B5EF4-FFF2-40B4-BE49-F238E27FC236}">
                  <a16:creationId xmlns:a16="http://schemas.microsoft.com/office/drawing/2014/main" id="{070FD6DA-7F99-5EC1-9176-9856ABE7DFB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18017" y="5125129"/>
              <a:ext cx="345169" cy="352427"/>
            </a:xfrm>
            <a:prstGeom prst="rect">
              <a:avLst/>
            </a:prstGeom>
          </p:spPr>
        </p:pic>
      </p:grpSp>
      <p:sp>
        <p:nvSpPr>
          <p:cNvPr id="18" name="Google Shape;130;p25">
            <a:extLst>
              <a:ext uri="{FF2B5EF4-FFF2-40B4-BE49-F238E27FC236}">
                <a16:creationId xmlns:a16="http://schemas.microsoft.com/office/drawing/2014/main" id="{B40963A3-4E56-A152-375C-0A167E06C31B}"/>
              </a:ext>
            </a:extLst>
          </p:cNvPr>
          <p:cNvSpPr txBox="1"/>
          <p:nvPr/>
        </p:nvSpPr>
        <p:spPr>
          <a:xfrm>
            <a:off x="655935" y="962065"/>
            <a:ext cx="6500222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13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Comunicação digital dinâmica para se destacar</a:t>
            </a:r>
          </a:p>
          <a:p>
            <a:r>
              <a:rPr lang="pt-BR" sz="13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em meio à circulação do evento.</a:t>
            </a:r>
            <a:endParaRPr lang="pt-BR" sz="1300">
              <a:solidFill>
                <a:schemeClr val="bg1"/>
              </a:solidFill>
              <a:latin typeface="Trebuchet MS"/>
            </a:endParaRP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BC136267-BD01-5BD0-173B-20CB3B5F1D98}"/>
              </a:ext>
            </a:extLst>
          </p:cNvPr>
          <p:cNvSpPr txBox="1"/>
          <p:nvPr/>
        </p:nvSpPr>
        <p:spPr>
          <a:xfrm>
            <a:off x="1436101" y="2147622"/>
            <a:ext cx="4498217" cy="125931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342900" indent="-171450">
              <a:lnSpc>
                <a:spcPts val="1300"/>
              </a:lnSpc>
              <a:buFont typeface="Arial" panose="020B0604020202020204" pitchFamily="34" charset="0"/>
              <a:buChar char="•"/>
            </a:pPr>
            <a:r>
              <a:rPr lang="pt-BR" sz="12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Amplitude para exposição;</a:t>
            </a:r>
          </a:p>
          <a:p>
            <a:pPr marL="342900" indent="-171450">
              <a:lnSpc>
                <a:spcPts val="1300"/>
              </a:lnSpc>
              <a:buFont typeface="Arial" panose="020B0604020202020204" pitchFamily="34" charset="0"/>
              <a:buChar char="•"/>
            </a:pPr>
            <a:endParaRPr lang="pt-BR" sz="1200">
              <a:solidFill>
                <a:schemeClr val="bg1"/>
              </a:solidFill>
              <a:latin typeface="Trebuchet MS"/>
              <a:ea typeface="+mn-lt"/>
              <a:cs typeface="+mn-lt"/>
            </a:endParaRPr>
          </a:p>
          <a:p>
            <a:pPr marL="342900" indent="-171450">
              <a:lnSpc>
                <a:spcPts val="1300"/>
              </a:lnSpc>
              <a:buFont typeface="Arial" panose="020B0604020202020204" pitchFamily="34" charset="0"/>
              <a:buChar char="•"/>
            </a:pPr>
            <a:r>
              <a:rPr lang="pt-BR" sz="12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Concentração alta de visitantes;</a:t>
            </a:r>
          </a:p>
          <a:p>
            <a:pPr marL="342900" indent="-171450">
              <a:lnSpc>
                <a:spcPts val="1300"/>
              </a:lnSpc>
              <a:buFont typeface="Arial" panose="020B0604020202020204" pitchFamily="34" charset="0"/>
              <a:buChar char="•"/>
            </a:pPr>
            <a:endParaRPr lang="pt-BR" sz="1200">
              <a:solidFill>
                <a:schemeClr val="bg1"/>
              </a:solidFill>
              <a:latin typeface="Trebuchet MS"/>
              <a:ea typeface="+mn-lt"/>
              <a:cs typeface="+mn-lt"/>
            </a:endParaRPr>
          </a:p>
          <a:p>
            <a:pPr marL="342900" indent="-171450">
              <a:lnSpc>
                <a:spcPts val="1300"/>
              </a:lnSpc>
              <a:buFont typeface="Arial" panose="020B0604020202020204" pitchFamily="34" charset="0"/>
              <a:buChar char="•"/>
            </a:pPr>
            <a:r>
              <a:rPr lang="pt-BR" sz="12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Você na jornada do seu cliente;</a:t>
            </a:r>
          </a:p>
          <a:p>
            <a:pPr marL="342900" indent="-171450">
              <a:lnSpc>
                <a:spcPts val="1300"/>
              </a:lnSpc>
              <a:buFont typeface="Arial" panose="020B0604020202020204" pitchFamily="34" charset="0"/>
              <a:buChar char="•"/>
            </a:pPr>
            <a:endParaRPr lang="pt-BR" sz="1200">
              <a:solidFill>
                <a:schemeClr val="bg1"/>
              </a:solidFill>
              <a:latin typeface="Trebuchet MS"/>
              <a:ea typeface="+mn-lt"/>
              <a:cs typeface="+mn-lt"/>
            </a:endParaRPr>
          </a:p>
          <a:p>
            <a:pPr marL="342900" indent="-171450">
              <a:lnSpc>
                <a:spcPts val="1300"/>
              </a:lnSpc>
              <a:buFont typeface="Arial" panose="020B0604020202020204" pitchFamily="34" charset="0"/>
              <a:buChar char="•"/>
            </a:pPr>
            <a:r>
              <a:rPr lang="pt-BR" sz="12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Exibição rotativa entre as demais cotas.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04017C83-5937-1B13-5707-B9F176DBCA73}"/>
              </a:ext>
            </a:extLst>
          </p:cNvPr>
          <p:cNvSpPr txBox="1"/>
          <p:nvPr/>
        </p:nvSpPr>
        <p:spPr>
          <a:xfrm>
            <a:off x="1587499" y="1775222"/>
            <a:ext cx="3280833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b="1">
                <a:solidFill>
                  <a:srgbClr val="DF1F26"/>
                </a:solidFill>
                <a:latin typeface="Trebuchet MS"/>
                <a:ea typeface="+mn-lt"/>
                <a:cs typeface="+mn-lt"/>
              </a:rPr>
              <a:t>Por que investir?</a:t>
            </a:r>
            <a:endParaRPr lang="pt-BR" b="1">
              <a:solidFill>
                <a:srgbClr val="DF1F26"/>
              </a:solidFill>
              <a:latin typeface="Trebuchet MS"/>
            </a:endParaRPr>
          </a:p>
        </p:txBody>
      </p:sp>
      <p:pic>
        <p:nvPicPr>
          <p:cNvPr id="17" name="Gráfico 5" descr="Ícone&#10;&#10;O conteúdo gerado por IA pode estar incorreto.">
            <a:extLst>
              <a:ext uri="{FF2B5EF4-FFF2-40B4-BE49-F238E27FC236}">
                <a16:creationId xmlns:a16="http://schemas.microsoft.com/office/drawing/2014/main" id="{35E4178E-FA1F-F5B0-1701-6575B722174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8471" y="1861284"/>
            <a:ext cx="767861" cy="748339"/>
          </a:xfrm>
          <a:prstGeom prst="rect">
            <a:avLst/>
          </a:prstGeom>
        </p:spPr>
      </p:pic>
      <p:grpSp>
        <p:nvGrpSpPr>
          <p:cNvPr id="30" name="Agrupar 29">
            <a:extLst>
              <a:ext uri="{FF2B5EF4-FFF2-40B4-BE49-F238E27FC236}">
                <a16:creationId xmlns:a16="http://schemas.microsoft.com/office/drawing/2014/main" id="{4A789B0B-E41B-C82A-4D81-BD7101B1BF8B}"/>
              </a:ext>
            </a:extLst>
          </p:cNvPr>
          <p:cNvGrpSpPr/>
          <p:nvPr/>
        </p:nvGrpSpPr>
        <p:grpSpPr>
          <a:xfrm>
            <a:off x="1421422" y="5314783"/>
            <a:ext cx="3885550" cy="1258850"/>
            <a:chOff x="722432" y="5503468"/>
            <a:chExt cx="3885550" cy="1258850"/>
          </a:xfrm>
        </p:grpSpPr>
        <p:pic>
          <p:nvPicPr>
            <p:cNvPr id="27" name="Imagem 26">
              <a:extLst>
                <a:ext uri="{FF2B5EF4-FFF2-40B4-BE49-F238E27FC236}">
                  <a16:creationId xmlns:a16="http://schemas.microsoft.com/office/drawing/2014/main" id="{437E0507-07B5-9A53-EE0E-0B4194DB5C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t="3896" r="53229" b="-29012"/>
            <a:stretch>
              <a:fillRect/>
            </a:stretch>
          </p:blipFill>
          <p:spPr>
            <a:xfrm>
              <a:off x="722432" y="6098353"/>
              <a:ext cx="1945966" cy="663965"/>
            </a:xfrm>
            <a:prstGeom prst="rect">
              <a:avLst/>
            </a:prstGeom>
          </p:spPr>
        </p:pic>
        <p:sp>
          <p:nvSpPr>
            <p:cNvPr id="28" name="CaixaDeTexto 27">
              <a:extLst>
                <a:ext uri="{FF2B5EF4-FFF2-40B4-BE49-F238E27FC236}">
                  <a16:creationId xmlns:a16="http://schemas.microsoft.com/office/drawing/2014/main" id="{4C982094-FB65-50FB-D8CC-80B90A95DACD}"/>
                </a:ext>
              </a:extLst>
            </p:cNvPr>
            <p:cNvSpPr txBox="1"/>
            <p:nvPr/>
          </p:nvSpPr>
          <p:spPr>
            <a:xfrm>
              <a:off x="880835" y="5503468"/>
              <a:ext cx="1930400" cy="646331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r>
                <a:rPr lang="pt-BR" sz="1800" b="0" i="0" u="none" strike="noStrike" baseline="0">
                  <a:solidFill>
                    <a:schemeClr val="bg1"/>
                  </a:solidFill>
                  <a:latin typeface="Trebuchet MS"/>
                </a:rPr>
                <a:t>Cotas: </a:t>
              </a:r>
              <a:r>
                <a:rPr lang="pt-BR">
                  <a:solidFill>
                    <a:schemeClr val="bg1"/>
                  </a:solidFill>
                  <a:latin typeface="Trebuchet MS"/>
                </a:rPr>
                <a:t>5</a:t>
              </a:r>
              <a:endParaRPr lang="pt-BR" sz="1800" b="0" i="0" u="none" strike="noStrike" baseline="0">
                <a:solidFill>
                  <a:schemeClr val="bg1"/>
                </a:solidFill>
                <a:latin typeface="Trebuchet MS"/>
              </a:endParaRPr>
            </a:p>
            <a:p>
              <a:r>
                <a:rPr lang="pt-BR" sz="1800" b="1" i="0" u="none" strike="noStrike" baseline="0">
                  <a:solidFill>
                    <a:schemeClr val="bg1"/>
                  </a:solidFill>
                  <a:latin typeface="Trebuchet MS"/>
                </a:rPr>
                <a:t>Investimento:</a:t>
              </a:r>
              <a:endParaRPr lang="pt-BR" b="1">
                <a:solidFill>
                  <a:schemeClr val="bg1"/>
                </a:solidFill>
                <a:latin typeface="Trebuchet MS"/>
              </a:endParaRPr>
            </a:p>
          </p:txBody>
        </p:sp>
        <p:sp>
          <p:nvSpPr>
            <p:cNvPr id="29" name="CaixaDeTexto 28">
              <a:extLst>
                <a:ext uri="{FF2B5EF4-FFF2-40B4-BE49-F238E27FC236}">
                  <a16:creationId xmlns:a16="http://schemas.microsoft.com/office/drawing/2014/main" id="{AF199687-2F9F-3479-035C-37B16E687CB5}"/>
                </a:ext>
              </a:extLst>
            </p:cNvPr>
            <p:cNvSpPr txBox="1"/>
            <p:nvPr/>
          </p:nvSpPr>
          <p:spPr>
            <a:xfrm>
              <a:off x="880835" y="6120795"/>
              <a:ext cx="3727147" cy="400110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pt-BR" sz="2000" b="1">
                  <a:solidFill>
                    <a:schemeClr val="bg1"/>
                  </a:solidFill>
                  <a:latin typeface="Trebuchet MS"/>
                  <a:ea typeface="+mn-lt"/>
                  <a:cs typeface="+mn-lt"/>
                </a:rPr>
                <a:t>R$ 22.000,00 </a:t>
              </a:r>
              <a:endParaRPr lang="pt-BR" sz="2000">
                <a:solidFill>
                  <a:schemeClr val="bg1"/>
                </a:solidFill>
                <a:latin typeface="Trebuchet MS"/>
                <a:ea typeface="+mn-lt"/>
                <a:cs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2495854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C3C5CB0-4399-1A13-B907-8BEFA0374D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Imagem 26" descr="Forma, Retângulo&#10;&#10;O conteúdo gerado por IA pode estar incorreto.">
            <a:extLst>
              <a:ext uri="{FF2B5EF4-FFF2-40B4-BE49-F238E27FC236}">
                <a16:creationId xmlns:a16="http://schemas.microsoft.com/office/drawing/2014/main" id="{25FB82A2-D28E-F0B4-7823-E3D2603E66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20403" y="5094060"/>
            <a:ext cx="2837996" cy="1372508"/>
          </a:xfrm>
          <a:prstGeom prst="rect">
            <a:avLst/>
          </a:prstGeom>
        </p:spPr>
      </p:pic>
      <p:sp>
        <p:nvSpPr>
          <p:cNvPr id="29" name="CaixaDeTexto 28">
            <a:extLst>
              <a:ext uri="{FF2B5EF4-FFF2-40B4-BE49-F238E27FC236}">
                <a16:creationId xmlns:a16="http://schemas.microsoft.com/office/drawing/2014/main" id="{795F83E7-C5B3-25BB-B6A0-2DF6606A6BB5}"/>
              </a:ext>
            </a:extLst>
          </p:cNvPr>
          <p:cNvSpPr txBox="1"/>
          <p:nvPr/>
        </p:nvSpPr>
        <p:spPr>
          <a:xfrm>
            <a:off x="9250251" y="5328918"/>
            <a:ext cx="2380343" cy="93871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r"/>
            <a:r>
              <a:rPr lang="pt-BR" sz="11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Produção e instalação de responsabilidade da organizadora. </a:t>
            </a:r>
          </a:p>
          <a:p>
            <a:pPr algn="r"/>
            <a:r>
              <a:rPr lang="pt-BR" sz="11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Arte sob responsabilidade do expositor e sujeita à aprovação da organizadora. 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ED1C4B73-9F65-DC2F-CF7E-E810D8118E73}"/>
              </a:ext>
            </a:extLst>
          </p:cNvPr>
          <p:cNvSpPr txBox="1"/>
          <p:nvPr/>
        </p:nvSpPr>
        <p:spPr>
          <a:xfrm>
            <a:off x="759395" y="414973"/>
            <a:ext cx="5441345" cy="58477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pt-BR" sz="3200" b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LED: Entrada da expo</a:t>
            </a:r>
            <a:endParaRPr lang="pt-BR">
              <a:solidFill>
                <a:schemeClr val="bg1"/>
              </a:solidFill>
            </a:endParaRP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850B71A5-CDC5-E1CB-E3D2-BC20CE36C16A}"/>
              </a:ext>
            </a:extLst>
          </p:cNvPr>
          <p:cNvSpPr/>
          <p:nvPr/>
        </p:nvSpPr>
        <p:spPr>
          <a:xfrm flipH="1">
            <a:off x="743858" y="509209"/>
            <a:ext cx="28121" cy="382512"/>
          </a:xfrm>
          <a:prstGeom prst="rect">
            <a:avLst/>
          </a:prstGeom>
          <a:solidFill>
            <a:srgbClr val="E10B1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000000"/>
              </a:solidFill>
            </a:endParaRPr>
          </a:p>
        </p:txBody>
      </p:sp>
      <p:grpSp>
        <p:nvGrpSpPr>
          <p:cNvPr id="2" name="Agrupar 1">
            <a:extLst>
              <a:ext uri="{FF2B5EF4-FFF2-40B4-BE49-F238E27FC236}">
                <a16:creationId xmlns:a16="http://schemas.microsoft.com/office/drawing/2014/main" id="{D49BB975-BDCA-1FCD-9A3D-62FB252FA139}"/>
              </a:ext>
            </a:extLst>
          </p:cNvPr>
          <p:cNvGrpSpPr/>
          <p:nvPr/>
        </p:nvGrpSpPr>
        <p:grpSpPr>
          <a:xfrm>
            <a:off x="1614876" y="3290851"/>
            <a:ext cx="1782130" cy="707246"/>
            <a:chOff x="741995" y="4788614"/>
            <a:chExt cx="1782130" cy="707246"/>
          </a:xfrm>
        </p:grpSpPr>
        <p:sp>
          <p:nvSpPr>
            <p:cNvPr id="6" name="CaixaDeTexto 19">
              <a:extLst>
                <a:ext uri="{FF2B5EF4-FFF2-40B4-BE49-F238E27FC236}">
                  <a16:creationId xmlns:a16="http://schemas.microsoft.com/office/drawing/2014/main" id="{638D59ED-E10C-C5FB-B82E-63D48D403C7D}"/>
                </a:ext>
              </a:extLst>
            </p:cNvPr>
            <p:cNvSpPr txBox="1"/>
            <p:nvPr/>
          </p:nvSpPr>
          <p:spPr>
            <a:xfrm>
              <a:off x="741995" y="4788614"/>
              <a:ext cx="1532545" cy="276999"/>
            </a:xfrm>
            <a:prstGeom prst="rect">
              <a:avLst/>
            </a:prstGeom>
            <a:noFill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pt-BR" sz="1200" b="1">
                  <a:solidFill>
                    <a:schemeClr val="bg1"/>
                  </a:solidFill>
                  <a:latin typeface="Trebuchet MS"/>
                </a:rPr>
                <a:t>Especificações:</a:t>
              </a:r>
              <a:endParaRPr lang="pt-BR" sz="1200">
                <a:solidFill>
                  <a:schemeClr val="bg1"/>
                </a:solidFill>
                <a:latin typeface="Trebuchet MS"/>
              </a:endParaRPr>
            </a:p>
          </p:txBody>
        </p:sp>
        <p:sp>
          <p:nvSpPr>
            <p:cNvPr id="9" name="CaixaDeTexto 20">
              <a:extLst>
                <a:ext uri="{FF2B5EF4-FFF2-40B4-BE49-F238E27FC236}">
                  <a16:creationId xmlns:a16="http://schemas.microsoft.com/office/drawing/2014/main" id="{7B58A958-A503-8F6D-F7A4-4D4BF76E0741}"/>
                </a:ext>
              </a:extLst>
            </p:cNvPr>
            <p:cNvSpPr txBox="1"/>
            <p:nvPr/>
          </p:nvSpPr>
          <p:spPr>
            <a:xfrm>
              <a:off x="1156323" y="5126528"/>
              <a:ext cx="1367802" cy="369332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pt-BR" sz="900" b="1">
                  <a:solidFill>
                    <a:schemeClr val="bg1"/>
                  </a:solidFill>
                  <a:latin typeface="Trebuchet MS"/>
                </a:rPr>
                <a:t>Tamanho:</a:t>
              </a:r>
            </a:p>
            <a:p>
              <a:r>
                <a:rPr lang="pt-BR" sz="900">
                  <a:solidFill>
                    <a:schemeClr val="bg1"/>
                  </a:solidFill>
                  <a:latin typeface="Trebuchet MS"/>
                </a:rPr>
                <a:t>1440x480 pixels</a:t>
              </a:r>
              <a:endParaRPr lang="pt-BR" sz="900">
                <a:solidFill>
                  <a:schemeClr val="bg1"/>
                </a:solidFill>
              </a:endParaRPr>
            </a:p>
          </p:txBody>
        </p:sp>
        <p:pic>
          <p:nvPicPr>
            <p:cNvPr id="10" name="Imagem 9">
              <a:extLst>
                <a:ext uri="{FF2B5EF4-FFF2-40B4-BE49-F238E27FC236}">
                  <a16:creationId xmlns:a16="http://schemas.microsoft.com/office/drawing/2014/main" id="{02E80C90-A00F-BC48-249E-3465D95591E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18017" y="5125129"/>
              <a:ext cx="345169" cy="352427"/>
            </a:xfrm>
            <a:prstGeom prst="rect">
              <a:avLst/>
            </a:prstGeom>
          </p:spPr>
        </p:pic>
      </p:grp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06509FBE-7A7A-1103-EC0F-21D1527D036B}"/>
              </a:ext>
            </a:extLst>
          </p:cNvPr>
          <p:cNvSpPr txBox="1"/>
          <p:nvPr/>
        </p:nvSpPr>
        <p:spPr>
          <a:xfrm>
            <a:off x="1436101" y="2137853"/>
            <a:ext cx="4498217" cy="92589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342900" indent="-171450">
              <a:lnSpc>
                <a:spcPts val="1300"/>
              </a:lnSpc>
              <a:buFont typeface="Arial" panose="020B0604020202020204" pitchFamily="34" charset="0"/>
              <a:buChar char="•"/>
            </a:pPr>
            <a:r>
              <a:rPr lang="pt-BR" sz="12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Visibilidade em espaço estratégico da feira;</a:t>
            </a:r>
          </a:p>
          <a:p>
            <a:pPr marL="342900" indent="-171450">
              <a:lnSpc>
                <a:spcPts val="1300"/>
              </a:lnSpc>
              <a:buFont typeface="Arial" panose="020B0604020202020204" pitchFamily="34" charset="0"/>
              <a:buChar char="•"/>
            </a:pPr>
            <a:endParaRPr lang="pt-BR" sz="1200">
              <a:solidFill>
                <a:schemeClr val="bg1"/>
              </a:solidFill>
              <a:latin typeface="Trebuchet MS"/>
              <a:ea typeface="+mn-lt"/>
              <a:cs typeface="+mn-lt"/>
            </a:endParaRPr>
          </a:p>
          <a:p>
            <a:pPr marL="342900" indent="-171450">
              <a:lnSpc>
                <a:spcPts val="1300"/>
              </a:lnSpc>
              <a:buFont typeface="Arial" panose="020B0604020202020204" pitchFamily="34" charset="0"/>
              <a:buChar char="•"/>
            </a:pPr>
            <a:r>
              <a:rPr lang="pt-BR" sz="12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Possibilidade de conteúdos criativos;</a:t>
            </a:r>
          </a:p>
          <a:p>
            <a:pPr marL="342900" indent="-171450">
              <a:lnSpc>
                <a:spcPts val="1300"/>
              </a:lnSpc>
              <a:buFont typeface="Arial" panose="020B0604020202020204" pitchFamily="34" charset="0"/>
              <a:buChar char="•"/>
            </a:pPr>
            <a:endParaRPr lang="pt-BR" sz="1200">
              <a:solidFill>
                <a:schemeClr val="bg1"/>
              </a:solidFill>
              <a:latin typeface="Trebuchet MS"/>
              <a:ea typeface="+mn-lt"/>
              <a:cs typeface="+mn-lt"/>
            </a:endParaRPr>
          </a:p>
          <a:p>
            <a:pPr marL="342900" indent="-171450">
              <a:lnSpc>
                <a:spcPts val="1300"/>
              </a:lnSpc>
              <a:buFont typeface="Arial" panose="020B0604020202020204" pitchFamily="34" charset="0"/>
              <a:buChar char="•"/>
            </a:pPr>
            <a:r>
              <a:rPr lang="pt-BR" sz="12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Conteúdo que cria conexão logo de entrada.</a:t>
            </a:r>
          </a:p>
        </p:txBody>
      </p:sp>
      <p:sp>
        <p:nvSpPr>
          <p:cNvPr id="5" name="Google Shape;130;p25">
            <a:extLst>
              <a:ext uri="{FF2B5EF4-FFF2-40B4-BE49-F238E27FC236}">
                <a16:creationId xmlns:a16="http://schemas.microsoft.com/office/drawing/2014/main" id="{61C7B0EA-BDD2-393C-1178-B079EE12C742}"/>
              </a:ext>
            </a:extLst>
          </p:cNvPr>
          <p:cNvSpPr txBox="1"/>
          <p:nvPr/>
        </p:nvSpPr>
        <p:spPr>
          <a:xfrm>
            <a:off x="655935" y="962065"/>
            <a:ext cx="6500222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13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Alto impacto na chegada para posicionar sua marca</a:t>
            </a:r>
          </a:p>
          <a:p>
            <a:r>
              <a:rPr lang="pt-BR" sz="13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desde o início da jornada.</a:t>
            </a:r>
            <a:endParaRPr lang="pt-BR" sz="1300">
              <a:solidFill>
                <a:schemeClr val="bg1"/>
              </a:solidFill>
              <a:latin typeface="Trebuchet MS"/>
            </a:endParaRP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0E5244D6-E288-27F6-9BE0-09CB2900782A}"/>
              </a:ext>
            </a:extLst>
          </p:cNvPr>
          <p:cNvSpPr txBox="1"/>
          <p:nvPr/>
        </p:nvSpPr>
        <p:spPr>
          <a:xfrm>
            <a:off x="1587499" y="1775222"/>
            <a:ext cx="3280833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b="1">
                <a:solidFill>
                  <a:srgbClr val="DF1F26"/>
                </a:solidFill>
                <a:latin typeface="Trebuchet MS"/>
                <a:ea typeface="+mn-lt"/>
                <a:cs typeface="+mn-lt"/>
              </a:rPr>
              <a:t>Por que investir?</a:t>
            </a:r>
            <a:endParaRPr lang="pt-BR" b="1">
              <a:solidFill>
                <a:srgbClr val="DF1F26"/>
              </a:solidFill>
              <a:latin typeface="Trebuchet MS"/>
            </a:endParaRPr>
          </a:p>
        </p:txBody>
      </p:sp>
      <p:pic>
        <p:nvPicPr>
          <p:cNvPr id="19" name="Gráfico 5" descr="Ícone&#10;&#10;O conteúdo gerado por IA pode estar incorreto.">
            <a:extLst>
              <a:ext uri="{FF2B5EF4-FFF2-40B4-BE49-F238E27FC236}">
                <a16:creationId xmlns:a16="http://schemas.microsoft.com/office/drawing/2014/main" id="{0128EBBB-0A2D-00FA-BF8F-0C3AB613558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8471" y="1861284"/>
            <a:ext cx="767861" cy="748339"/>
          </a:xfrm>
          <a:prstGeom prst="rect">
            <a:avLst/>
          </a:prstGeom>
        </p:spPr>
      </p:pic>
      <p:grpSp>
        <p:nvGrpSpPr>
          <p:cNvPr id="33" name="Agrupar 32">
            <a:extLst>
              <a:ext uri="{FF2B5EF4-FFF2-40B4-BE49-F238E27FC236}">
                <a16:creationId xmlns:a16="http://schemas.microsoft.com/office/drawing/2014/main" id="{13A669F6-F980-69DA-8501-56E744F301E3}"/>
              </a:ext>
            </a:extLst>
          </p:cNvPr>
          <p:cNvGrpSpPr/>
          <p:nvPr/>
        </p:nvGrpSpPr>
        <p:grpSpPr>
          <a:xfrm>
            <a:off x="1421422" y="5314783"/>
            <a:ext cx="3885550" cy="1258850"/>
            <a:chOff x="722432" y="5503468"/>
            <a:chExt cx="3885550" cy="1258850"/>
          </a:xfrm>
        </p:grpSpPr>
        <p:pic>
          <p:nvPicPr>
            <p:cNvPr id="30" name="Imagem 29">
              <a:extLst>
                <a:ext uri="{FF2B5EF4-FFF2-40B4-BE49-F238E27FC236}">
                  <a16:creationId xmlns:a16="http://schemas.microsoft.com/office/drawing/2014/main" id="{D3911002-BED5-862A-8EFB-246A2BB29DA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t="3896" r="53229" b="-29012"/>
            <a:stretch>
              <a:fillRect/>
            </a:stretch>
          </p:blipFill>
          <p:spPr>
            <a:xfrm>
              <a:off x="722432" y="6098353"/>
              <a:ext cx="1945966" cy="663965"/>
            </a:xfrm>
            <a:prstGeom prst="rect">
              <a:avLst/>
            </a:prstGeom>
          </p:spPr>
        </p:pic>
        <p:sp>
          <p:nvSpPr>
            <p:cNvPr id="31" name="CaixaDeTexto 30">
              <a:extLst>
                <a:ext uri="{FF2B5EF4-FFF2-40B4-BE49-F238E27FC236}">
                  <a16:creationId xmlns:a16="http://schemas.microsoft.com/office/drawing/2014/main" id="{5D1BEEA2-F34C-ECFE-534D-C5A2CAFA6477}"/>
                </a:ext>
              </a:extLst>
            </p:cNvPr>
            <p:cNvSpPr txBox="1"/>
            <p:nvPr/>
          </p:nvSpPr>
          <p:spPr>
            <a:xfrm>
              <a:off x="880835" y="5503468"/>
              <a:ext cx="1930400" cy="646331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r>
                <a:rPr lang="pt-BR" sz="1800" b="0" i="0" u="none" strike="noStrike" baseline="0">
                  <a:solidFill>
                    <a:schemeClr val="bg1"/>
                  </a:solidFill>
                  <a:latin typeface="Trebuchet MS"/>
                </a:rPr>
                <a:t>Cotas: </a:t>
              </a:r>
              <a:r>
                <a:rPr lang="pt-BR">
                  <a:solidFill>
                    <a:schemeClr val="bg1"/>
                  </a:solidFill>
                  <a:latin typeface="Trebuchet MS"/>
                </a:rPr>
                <a:t>Limitadas</a:t>
              </a:r>
              <a:endParaRPr lang="pt-BR" sz="1800" b="0" i="0" u="none" strike="noStrike" baseline="0">
                <a:solidFill>
                  <a:schemeClr val="bg1"/>
                </a:solidFill>
                <a:latin typeface="Trebuchet MS"/>
              </a:endParaRPr>
            </a:p>
            <a:p>
              <a:r>
                <a:rPr lang="pt-BR" sz="1800" b="1" i="0" u="none" strike="noStrike" baseline="0">
                  <a:solidFill>
                    <a:schemeClr val="bg1"/>
                  </a:solidFill>
                  <a:latin typeface="Trebuchet MS"/>
                </a:rPr>
                <a:t>Investimento:</a:t>
              </a:r>
              <a:endParaRPr lang="pt-BR" b="1">
                <a:solidFill>
                  <a:schemeClr val="bg1"/>
                </a:solidFill>
                <a:latin typeface="Trebuchet MS"/>
              </a:endParaRPr>
            </a:p>
          </p:txBody>
        </p:sp>
        <p:sp>
          <p:nvSpPr>
            <p:cNvPr id="32" name="CaixaDeTexto 31">
              <a:extLst>
                <a:ext uri="{FF2B5EF4-FFF2-40B4-BE49-F238E27FC236}">
                  <a16:creationId xmlns:a16="http://schemas.microsoft.com/office/drawing/2014/main" id="{5379612B-5362-1FA3-03AB-F390AEC87C7E}"/>
                </a:ext>
              </a:extLst>
            </p:cNvPr>
            <p:cNvSpPr txBox="1"/>
            <p:nvPr/>
          </p:nvSpPr>
          <p:spPr>
            <a:xfrm>
              <a:off x="880835" y="6120795"/>
              <a:ext cx="3727147" cy="400110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pt-BR" sz="2000" b="1">
                  <a:solidFill>
                    <a:schemeClr val="bg1"/>
                  </a:solidFill>
                  <a:latin typeface="Trebuchet MS"/>
                  <a:ea typeface="+mn-lt"/>
                  <a:cs typeface="+mn-lt"/>
                </a:rPr>
                <a:t>R$ 29.000,00 </a:t>
              </a:r>
              <a:endParaRPr lang="pt-BR" sz="2000">
                <a:solidFill>
                  <a:schemeClr val="bg1"/>
                </a:solidFill>
                <a:latin typeface="Trebuchet MS"/>
                <a:ea typeface="+mn-lt"/>
                <a:cs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8663328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72D386F-6DF2-3CD4-C390-8F8D9E302B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m 28" descr="Forma, Retângulo&#10;&#10;O conteúdo gerado por IA pode estar incorreto.">
            <a:extLst>
              <a:ext uri="{FF2B5EF4-FFF2-40B4-BE49-F238E27FC236}">
                <a16:creationId xmlns:a16="http://schemas.microsoft.com/office/drawing/2014/main" id="{73B94B84-D4FA-76A0-015E-522492A239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20403" y="5094060"/>
            <a:ext cx="2837996" cy="1372508"/>
          </a:xfrm>
          <a:prstGeom prst="rect">
            <a:avLst/>
          </a:prstGeom>
        </p:spPr>
      </p:pic>
      <p:sp>
        <p:nvSpPr>
          <p:cNvPr id="31" name="CaixaDeTexto 30">
            <a:extLst>
              <a:ext uri="{FF2B5EF4-FFF2-40B4-BE49-F238E27FC236}">
                <a16:creationId xmlns:a16="http://schemas.microsoft.com/office/drawing/2014/main" id="{4A5C0F99-4122-BC50-B769-29047E475C05}"/>
              </a:ext>
            </a:extLst>
          </p:cNvPr>
          <p:cNvSpPr txBox="1"/>
          <p:nvPr/>
        </p:nvSpPr>
        <p:spPr>
          <a:xfrm>
            <a:off x="9250251" y="5328918"/>
            <a:ext cx="2380343" cy="93871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r"/>
            <a:r>
              <a:rPr lang="pt-BR" sz="11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Produção e instalação de responsabilidade da organizadora. </a:t>
            </a:r>
          </a:p>
          <a:p>
            <a:pPr algn="r"/>
            <a:r>
              <a:rPr lang="pt-BR" sz="11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Arte sob responsabilidade do expositor e sujeita à aprovação da organizadora. 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8883CDC2-F967-D114-AAC8-0002FC4C585E}"/>
              </a:ext>
            </a:extLst>
          </p:cNvPr>
          <p:cNvSpPr txBox="1"/>
          <p:nvPr/>
        </p:nvSpPr>
        <p:spPr>
          <a:xfrm>
            <a:off x="748812" y="414973"/>
            <a:ext cx="5758844" cy="58477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pt-BR" sz="3200" b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LED: Totens da área externa</a:t>
            </a:r>
            <a:endParaRPr lang="pt-BR">
              <a:solidFill>
                <a:schemeClr val="bg1"/>
              </a:solidFill>
            </a:endParaRP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60B39CE0-EF45-49C5-54A0-A1E15AF91C7B}"/>
              </a:ext>
            </a:extLst>
          </p:cNvPr>
          <p:cNvSpPr/>
          <p:nvPr/>
        </p:nvSpPr>
        <p:spPr>
          <a:xfrm flipH="1">
            <a:off x="743858" y="509209"/>
            <a:ext cx="28121" cy="382512"/>
          </a:xfrm>
          <a:prstGeom prst="rect">
            <a:avLst/>
          </a:prstGeom>
          <a:solidFill>
            <a:srgbClr val="E10B1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000000"/>
              </a:solidFill>
            </a:endParaRPr>
          </a:p>
        </p:txBody>
      </p:sp>
      <p:grpSp>
        <p:nvGrpSpPr>
          <p:cNvPr id="2" name="Agrupar 1">
            <a:extLst>
              <a:ext uri="{FF2B5EF4-FFF2-40B4-BE49-F238E27FC236}">
                <a16:creationId xmlns:a16="http://schemas.microsoft.com/office/drawing/2014/main" id="{56A71940-61FA-FCC8-7174-A4CA54006116}"/>
              </a:ext>
            </a:extLst>
          </p:cNvPr>
          <p:cNvGrpSpPr/>
          <p:nvPr/>
        </p:nvGrpSpPr>
        <p:grpSpPr>
          <a:xfrm>
            <a:off x="1614876" y="3085697"/>
            <a:ext cx="1782130" cy="707246"/>
            <a:chOff x="741995" y="4788614"/>
            <a:chExt cx="1782130" cy="707246"/>
          </a:xfrm>
        </p:grpSpPr>
        <p:sp>
          <p:nvSpPr>
            <p:cNvPr id="4" name="CaixaDeTexto 19">
              <a:extLst>
                <a:ext uri="{FF2B5EF4-FFF2-40B4-BE49-F238E27FC236}">
                  <a16:creationId xmlns:a16="http://schemas.microsoft.com/office/drawing/2014/main" id="{08A50AE6-E023-41E2-861B-B55BB45F3335}"/>
                </a:ext>
              </a:extLst>
            </p:cNvPr>
            <p:cNvSpPr txBox="1"/>
            <p:nvPr/>
          </p:nvSpPr>
          <p:spPr>
            <a:xfrm>
              <a:off x="741995" y="4788614"/>
              <a:ext cx="1532545" cy="276999"/>
            </a:xfrm>
            <a:prstGeom prst="rect">
              <a:avLst/>
            </a:prstGeom>
            <a:noFill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pt-BR" sz="1200" b="1">
                  <a:solidFill>
                    <a:schemeClr val="bg1"/>
                  </a:solidFill>
                  <a:latin typeface="Trebuchet MS"/>
                </a:rPr>
                <a:t>Especificações:</a:t>
              </a:r>
              <a:endParaRPr lang="pt-BR" sz="1200">
                <a:solidFill>
                  <a:schemeClr val="bg1"/>
                </a:solidFill>
                <a:latin typeface="Trebuchet MS"/>
              </a:endParaRPr>
            </a:p>
          </p:txBody>
        </p:sp>
        <p:sp>
          <p:nvSpPr>
            <p:cNvPr id="6" name="CaixaDeTexto 20">
              <a:extLst>
                <a:ext uri="{FF2B5EF4-FFF2-40B4-BE49-F238E27FC236}">
                  <a16:creationId xmlns:a16="http://schemas.microsoft.com/office/drawing/2014/main" id="{49547C7C-DE08-614E-ACD7-8F3B5F4BEAE0}"/>
                </a:ext>
              </a:extLst>
            </p:cNvPr>
            <p:cNvSpPr txBox="1"/>
            <p:nvPr/>
          </p:nvSpPr>
          <p:spPr>
            <a:xfrm>
              <a:off x="1156323" y="5126528"/>
              <a:ext cx="1367802" cy="369332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pt-BR" sz="900" b="1">
                  <a:solidFill>
                    <a:schemeClr val="bg1"/>
                  </a:solidFill>
                  <a:latin typeface="Trebuchet MS"/>
                </a:rPr>
                <a:t>Tamanho:</a:t>
              </a:r>
            </a:p>
            <a:p>
              <a:r>
                <a:rPr lang="pt-BR" sz="900">
                  <a:solidFill>
                    <a:schemeClr val="bg1"/>
                  </a:solidFill>
                  <a:latin typeface="Trebuchet MS"/>
                </a:rPr>
                <a:t>325x812,5 pixels</a:t>
              </a:r>
              <a:endParaRPr lang="pt-BR" sz="900">
                <a:solidFill>
                  <a:schemeClr val="bg1"/>
                </a:solidFill>
              </a:endParaRPr>
            </a:p>
          </p:txBody>
        </p:sp>
        <p:pic>
          <p:nvPicPr>
            <p:cNvPr id="7" name="Imagem 6">
              <a:extLst>
                <a:ext uri="{FF2B5EF4-FFF2-40B4-BE49-F238E27FC236}">
                  <a16:creationId xmlns:a16="http://schemas.microsoft.com/office/drawing/2014/main" id="{ED8B4B8F-0962-1FBB-A959-0C3754C3691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18017" y="5125129"/>
              <a:ext cx="345169" cy="352427"/>
            </a:xfrm>
            <a:prstGeom prst="rect">
              <a:avLst/>
            </a:prstGeom>
          </p:spPr>
        </p:pic>
      </p:grpSp>
      <p:sp>
        <p:nvSpPr>
          <p:cNvPr id="10" name="CaixaDeTexto 9">
            <a:extLst>
              <a:ext uri="{FF2B5EF4-FFF2-40B4-BE49-F238E27FC236}">
                <a16:creationId xmlns:a16="http://schemas.microsoft.com/office/drawing/2014/main" id="{9C05E46D-1446-1798-DCAB-7D436A6390C6}"/>
              </a:ext>
            </a:extLst>
          </p:cNvPr>
          <p:cNvSpPr txBox="1"/>
          <p:nvPr/>
        </p:nvSpPr>
        <p:spPr>
          <a:xfrm>
            <a:off x="1436101" y="1932699"/>
            <a:ext cx="4498217" cy="92589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342900" indent="-171450">
              <a:lnSpc>
                <a:spcPts val="1300"/>
              </a:lnSpc>
              <a:buFont typeface="Arial" panose="020B0604020202020204" pitchFamily="34" charset="0"/>
              <a:buChar char="•"/>
            </a:pPr>
            <a:r>
              <a:rPr lang="pt-BR" sz="12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Chama atenção de longe;</a:t>
            </a:r>
          </a:p>
          <a:p>
            <a:pPr marL="342900" indent="-171450">
              <a:lnSpc>
                <a:spcPts val="1300"/>
              </a:lnSpc>
              <a:buFont typeface="Arial" panose="020B0604020202020204" pitchFamily="34" charset="0"/>
              <a:buChar char="•"/>
            </a:pPr>
            <a:endParaRPr lang="pt-BR" sz="1200">
              <a:solidFill>
                <a:schemeClr val="bg1"/>
              </a:solidFill>
              <a:latin typeface="Trebuchet MS"/>
              <a:ea typeface="+mn-lt"/>
              <a:cs typeface="+mn-lt"/>
            </a:endParaRPr>
          </a:p>
          <a:p>
            <a:pPr marL="342900" indent="-171450">
              <a:lnSpc>
                <a:spcPts val="1300"/>
              </a:lnSpc>
              <a:buFont typeface="Arial" panose="020B0604020202020204" pitchFamily="34" charset="0"/>
              <a:buChar char="•"/>
            </a:pPr>
            <a:r>
              <a:rPr lang="pt-BR" sz="12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Alto fluxo de passantes;</a:t>
            </a:r>
          </a:p>
          <a:p>
            <a:pPr marL="342900" indent="-171450">
              <a:lnSpc>
                <a:spcPts val="1300"/>
              </a:lnSpc>
              <a:buFont typeface="Arial" panose="020B0604020202020204" pitchFamily="34" charset="0"/>
              <a:buChar char="•"/>
            </a:pPr>
            <a:endParaRPr lang="pt-BR" sz="1200">
              <a:solidFill>
                <a:schemeClr val="bg1"/>
              </a:solidFill>
              <a:latin typeface="Trebuchet MS"/>
              <a:ea typeface="+mn-lt"/>
              <a:cs typeface="+mn-lt"/>
            </a:endParaRPr>
          </a:p>
          <a:p>
            <a:pPr marL="342900" indent="-171450">
              <a:lnSpc>
                <a:spcPts val="1300"/>
              </a:lnSpc>
              <a:buFont typeface="Arial" panose="020B0604020202020204" pitchFamily="34" charset="0"/>
              <a:buChar char="•"/>
            </a:pPr>
            <a:r>
              <a:rPr lang="pt-BR" sz="12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Conteúdo interativo que cria conexão com quem passa.</a:t>
            </a:r>
          </a:p>
        </p:txBody>
      </p:sp>
      <p:sp>
        <p:nvSpPr>
          <p:cNvPr id="9" name="Google Shape;130;p25">
            <a:extLst>
              <a:ext uri="{FF2B5EF4-FFF2-40B4-BE49-F238E27FC236}">
                <a16:creationId xmlns:a16="http://schemas.microsoft.com/office/drawing/2014/main" id="{62678A5A-B841-1AE6-38CF-10F6663A5142}"/>
              </a:ext>
            </a:extLst>
          </p:cNvPr>
          <p:cNvSpPr txBox="1"/>
          <p:nvPr/>
        </p:nvSpPr>
        <p:spPr>
          <a:xfrm>
            <a:off x="655935" y="962065"/>
            <a:ext cx="6500222" cy="4462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13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Visibilidade digital antes da entrada, alcançando o público nos acessos ao evento.</a:t>
            </a:r>
            <a:endParaRPr lang="pt-BR" sz="1300">
              <a:solidFill>
                <a:schemeClr val="bg1"/>
              </a:solidFill>
              <a:latin typeface="Trebuchet MS"/>
            </a:endParaRP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EB2FC8D1-B6D4-49DF-9691-59920B1E0DD0}"/>
              </a:ext>
            </a:extLst>
          </p:cNvPr>
          <p:cNvSpPr txBox="1"/>
          <p:nvPr/>
        </p:nvSpPr>
        <p:spPr>
          <a:xfrm>
            <a:off x="1587499" y="1570068"/>
            <a:ext cx="3280833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b="1">
                <a:solidFill>
                  <a:srgbClr val="DF1F26"/>
                </a:solidFill>
                <a:latin typeface="Trebuchet MS"/>
                <a:ea typeface="+mn-lt"/>
                <a:cs typeface="+mn-lt"/>
              </a:rPr>
              <a:t>Por que investir?</a:t>
            </a:r>
            <a:endParaRPr lang="pt-BR" b="1">
              <a:solidFill>
                <a:srgbClr val="DF1F26"/>
              </a:solidFill>
              <a:latin typeface="Trebuchet MS"/>
            </a:endParaRPr>
          </a:p>
        </p:txBody>
      </p:sp>
      <p:pic>
        <p:nvPicPr>
          <p:cNvPr id="17" name="Gráfico 5" descr="Ícone&#10;&#10;O conteúdo gerado por IA pode estar incorreto.">
            <a:extLst>
              <a:ext uri="{FF2B5EF4-FFF2-40B4-BE49-F238E27FC236}">
                <a16:creationId xmlns:a16="http://schemas.microsoft.com/office/drawing/2014/main" id="{7D25D471-3319-BA76-9DB0-4C3BDA539EA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8471" y="1656130"/>
            <a:ext cx="767861" cy="748339"/>
          </a:xfrm>
          <a:prstGeom prst="rect">
            <a:avLst/>
          </a:prstGeom>
        </p:spPr>
      </p:pic>
      <p:grpSp>
        <p:nvGrpSpPr>
          <p:cNvPr id="33" name="Agrupar 32">
            <a:extLst>
              <a:ext uri="{FF2B5EF4-FFF2-40B4-BE49-F238E27FC236}">
                <a16:creationId xmlns:a16="http://schemas.microsoft.com/office/drawing/2014/main" id="{A9FDF867-7FE7-5BFD-B333-FD283BA7C633}"/>
              </a:ext>
            </a:extLst>
          </p:cNvPr>
          <p:cNvGrpSpPr/>
          <p:nvPr/>
        </p:nvGrpSpPr>
        <p:grpSpPr>
          <a:xfrm>
            <a:off x="1421422" y="5314783"/>
            <a:ext cx="3885550" cy="1258850"/>
            <a:chOff x="722432" y="5503468"/>
            <a:chExt cx="3885550" cy="1258850"/>
          </a:xfrm>
        </p:grpSpPr>
        <p:pic>
          <p:nvPicPr>
            <p:cNvPr id="28" name="Imagem 27">
              <a:extLst>
                <a:ext uri="{FF2B5EF4-FFF2-40B4-BE49-F238E27FC236}">
                  <a16:creationId xmlns:a16="http://schemas.microsoft.com/office/drawing/2014/main" id="{FF21589D-3C66-2F76-2E35-93375DA065C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t="3896" r="53229" b="-29012"/>
            <a:stretch>
              <a:fillRect/>
            </a:stretch>
          </p:blipFill>
          <p:spPr>
            <a:xfrm>
              <a:off x="722432" y="6098353"/>
              <a:ext cx="1945966" cy="663965"/>
            </a:xfrm>
            <a:prstGeom prst="rect">
              <a:avLst/>
            </a:prstGeom>
          </p:spPr>
        </p:pic>
        <p:sp>
          <p:nvSpPr>
            <p:cNvPr id="30" name="CaixaDeTexto 29">
              <a:extLst>
                <a:ext uri="{FF2B5EF4-FFF2-40B4-BE49-F238E27FC236}">
                  <a16:creationId xmlns:a16="http://schemas.microsoft.com/office/drawing/2014/main" id="{211BFE07-CACF-47E5-FBF0-45D85E94C5E8}"/>
                </a:ext>
              </a:extLst>
            </p:cNvPr>
            <p:cNvSpPr txBox="1"/>
            <p:nvPr/>
          </p:nvSpPr>
          <p:spPr>
            <a:xfrm>
              <a:off x="880835" y="5503468"/>
              <a:ext cx="1930400" cy="646331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r>
                <a:rPr lang="pt-BR" sz="1800" b="0" i="0" u="none" strike="noStrike" baseline="0">
                  <a:solidFill>
                    <a:schemeClr val="bg1"/>
                  </a:solidFill>
                  <a:latin typeface="Trebuchet MS"/>
                </a:rPr>
                <a:t>Cotas: </a:t>
              </a:r>
              <a:r>
                <a:rPr lang="pt-BR">
                  <a:solidFill>
                    <a:schemeClr val="bg1"/>
                  </a:solidFill>
                  <a:latin typeface="Trebuchet MS"/>
                </a:rPr>
                <a:t>3</a:t>
              </a:r>
              <a:endParaRPr lang="pt-BR" sz="1800" b="0" i="0" u="none" strike="noStrike" baseline="0">
                <a:solidFill>
                  <a:schemeClr val="bg1"/>
                </a:solidFill>
                <a:latin typeface="Trebuchet MS"/>
              </a:endParaRPr>
            </a:p>
            <a:p>
              <a:r>
                <a:rPr lang="pt-BR" sz="1800" b="1" i="0" u="none" strike="noStrike" baseline="0">
                  <a:solidFill>
                    <a:schemeClr val="bg1"/>
                  </a:solidFill>
                  <a:latin typeface="Trebuchet MS"/>
                </a:rPr>
                <a:t>Investimento:</a:t>
              </a:r>
              <a:endParaRPr lang="pt-BR" b="1">
                <a:solidFill>
                  <a:schemeClr val="bg1"/>
                </a:solidFill>
                <a:latin typeface="Trebuchet MS"/>
              </a:endParaRPr>
            </a:p>
          </p:txBody>
        </p:sp>
        <p:sp>
          <p:nvSpPr>
            <p:cNvPr id="32" name="CaixaDeTexto 31">
              <a:extLst>
                <a:ext uri="{FF2B5EF4-FFF2-40B4-BE49-F238E27FC236}">
                  <a16:creationId xmlns:a16="http://schemas.microsoft.com/office/drawing/2014/main" id="{CE002932-BD1E-DAF6-F566-90861316C8B6}"/>
                </a:ext>
              </a:extLst>
            </p:cNvPr>
            <p:cNvSpPr txBox="1"/>
            <p:nvPr/>
          </p:nvSpPr>
          <p:spPr>
            <a:xfrm>
              <a:off x="880835" y="6120795"/>
              <a:ext cx="3727147" cy="400110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pt-BR" sz="2000" b="1">
                  <a:solidFill>
                    <a:schemeClr val="bg1"/>
                  </a:solidFill>
                  <a:latin typeface="Trebuchet MS"/>
                  <a:ea typeface="+mn-lt"/>
                  <a:cs typeface="+mn-lt"/>
                </a:rPr>
                <a:t>R$ 10.000,00 </a:t>
              </a:r>
              <a:endParaRPr lang="pt-BR" sz="2000">
                <a:solidFill>
                  <a:schemeClr val="bg1"/>
                </a:solidFill>
                <a:latin typeface="Trebuchet MS"/>
                <a:ea typeface="+mn-lt"/>
                <a:cs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8103644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9F927F2-565A-F78F-116E-9BB19F188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Imagem 33" descr="Forma, Retângulo&#10;&#10;O conteúdo gerado por IA pode estar incorreto.">
            <a:extLst>
              <a:ext uri="{FF2B5EF4-FFF2-40B4-BE49-F238E27FC236}">
                <a16:creationId xmlns:a16="http://schemas.microsoft.com/office/drawing/2014/main" id="{29D806E5-11E3-FFBE-3849-743C33A710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20403" y="5094060"/>
            <a:ext cx="2837996" cy="1372508"/>
          </a:xfrm>
          <a:prstGeom prst="rect">
            <a:avLst/>
          </a:prstGeom>
        </p:spPr>
      </p:pic>
      <p:sp>
        <p:nvSpPr>
          <p:cNvPr id="36" name="CaixaDeTexto 35">
            <a:extLst>
              <a:ext uri="{FF2B5EF4-FFF2-40B4-BE49-F238E27FC236}">
                <a16:creationId xmlns:a16="http://schemas.microsoft.com/office/drawing/2014/main" id="{00DDB85F-897D-2720-1DB5-3AE67F9BF4B9}"/>
              </a:ext>
            </a:extLst>
          </p:cNvPr>
          <p:cNvSpPr txBox="1"/>
          <p:nvPr/>
        </p:nvSpPr>
        <p:spPr>
          <a:xfrm>
            <a:off x="9163028" y="5313993"/>
            <a:ext cx="2365966" cy="1015663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r"/>
            <a:r>
              <a:rPr lang="pt-BR" sz="10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Produção, instalação e exibição sob responsabilidade da organização </a:t>
            </a:r>
            <a:endParaRPr lang="pt-BR" sz="1000">
              <a:solidFill>
                <a:schemeClr val="bg1"/>
              </a:solidFill>
              <a:latin typeface="Trebuchet MS"/>
            </a:endParaRPr>
          </a:p>
          <a:p>
            <a:pPr algn="r"/>
            <a:r>
              <a:rPr lang="pt-BR" sz="10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Arte sob responsabilidade do expositor e sujeita à aprovação </a:t>
            </a:r>
          </a:p>
          <a:p>
            <a:pPr algn="r"/>
            <a:r>
              <a:rPr lang="pt-BR" sz="1000" b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(1 na entrada do estacionamento</a:t>
            </a:r>
          </a:p>
          <a:p>
            <a:pPr algn="r"/>
            <a:r>
              <a:rPr lang="pt-BR" sz="1000" b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+ 3 no caminho)</a:t>
            </a:r>
            <a:endParaRPr lang="pt-BR" sz="1000" b="1">
              <a:solidFill>
                <a:schemeClr val="bg1"/>
              </a:solidFill>
              <a:latin typeface="Trebuchet MS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C9EFD328-D85B-4D69-F9CC-18551EE6FDA4}"/>
              </a:ext>
            </a:extLst>
          </p:cNvPr>
          <p:cNvSpPr txBox="1"/>
          <p:nvPr/>
        </p:nvSpPr>
        <p:spPr>
          <a:xfrm>
            <a:off x="759395" y="414973"/>
            <a:ext cx="5441345" cy="58477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pt-BR" sz="3200" b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Pórtico principal</a:t>
            </a:r>
            <a:endParaRPr lang="pt-BR">
              <a:solidFill>
                <a:schemeClr val="bg1"/>
              </a:solidFill>
            </a:endParaRP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9F1EC847-6EE6-DA14-FB40-7A05DB3A490E}"/>
              </a:ext>
            </a:extLst>
          </p:cNvPr>
          <p:cNvSpPr/>
          <p:nvPr/>
        </p:nvSpPr>
        <p:spPr>
          <a:xfrm flipH="1">
            <a:off x="743858" y="509209"/>
            <a:ext cx="28121" cy="382512"/>
          </a:xfrm>
          <a:prstGeom prst="rect">
            <a:avLst/>
          </a:prstGeom>
          <a:solidFill>
            <a:srgbClr val="E10B1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000000"/>
              </a:solidFill>
            </a:endParaRPr>
          </a:p>
        </p:txBody>
      </p:sp>
      <p:grpSp>
        <p:nvGrpSpPr>
          <p:cNvPr id="11" name="Agrupar 10">
            <a:extLst>
              <a:ext uri="{FF2B5EF4-FFF2-40B4-BE49-F238E27FC236}">
                <a16:creationId xmlns:a16="http://schemas.microsoft.com/office/drawing/2014/main" id="{20950B14-86A4-7E21-BBF4-755F39499C9D}"/>
              </a:ext>
            </a:extLst>
          </p:cNvPr>
          <p:cNvGrpSpPr/>
          <p:nvPr/>
        </p:nvGrpSpPr>
        <p:grpSpPr>
          <a:xfrm>
            <a:off x="1614876" y="3095466"/>
            <a:ext cx="2840428" cy="723118"/>
            <a:chOff x="691194" y="4592671"/>
            <a:chExt cx="2840428" cy="723118"/>
          </a:xfrm>
        </p:grpSpPr>
        <p:sp>
          <p:nvSpPr>
            <p:cNvPr id="12" name="CaixaDeTexto 11">
              <a:extLst>
                <a:ext uri="{FF2B5EF4-FFF2-40B4-BE49-F238E27FC236}">
                  <a16:creationId xmlns:a16="http://schemas.microsoft.com/office/drawing/2014/main" id="{4364AFDD-8CF1-347F-F5FA-D9B2EED01BBC}"/>
                </a:ext>
              </a:extLst>
            </p:cNvPr>
            <p:cNvSpPr txBox="1"/>
            <p:nvPr/>
          </p:nvSpPr>
          <p:spPr>
            <a:xfrm>
              <a:off x="691194" y="4592671"/>
              <a:ext cx="1532545" cy="276999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pt-BR" sz="1200" b="1">
                  <a:solidFill>
                    <a:schemeClr val="bg1"/>
                  </a:solidFill>
                  <a:latin typeface="Trebuchet MS"/>
                </a:rPr>
                <a:t>Especificações:</a:t>
              </a:r>
              <a:endParaRPr lang="pt-BR" sz="1200">
                <a:solidFill>
                  <a:schemeClr val="bg1"/>
                </a:solidFill>
                <a:latin typeface="Trebuchet MS"/>
              </a:endParaRPr>
            </a:p>
          </p:txBody>
        </p:sp>
        <p:sp>
          <p:nvSpPr>
            <p:cNvPr id="13" name="CaixaDeTexto 12">
              <a:extLst>
                <a:ext uri="{FF2B5EF4-FFF2-40B4-BE49-F238E27FC236}">
                  <a16:creationId xmlns:a16="http://schemas.microsoft.com/office/drawing/2014/main" id="{F9F298A7-D4D5-26C0-01F5-04F65402285C}"/>
                </a:ext>
              </a:extLst>
            </p:cNvPr>
            <p:cNvSpPr txBox="1"/>
            <p:nvPr/>
          </p:nvSpPr>
          <p:spPr>
            <a:xfrm>
              <a:off x="1105522" y="4930585"/>
              <a:ext cx="987776" cy="369332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r>
                <a:rPr lang="pt-BR" sz="900" b="1">
                  <a:solidFill>
                    <a:schemeClr val="bg1"/>
                  </a:solidFill>
                  <a:latin typeface="Trebuchet MS"/>
                </a:rPr>
                <a:t>Tamanho:</a:t>
              </a:r>
            </a:p>
            <a:p>
              <a:r>
                <a:rPr lang="pt-BR" sz="900">
                  <a:solidFill>
                    <a:schemeClr val="bg1"/>
                  </a:solidFill>
                  <a:latin typeface="Trebuchet MS"/>
                </a:rPr>
                <a:t>13,00x2,97m</a:t>
              </a:r>
              <a:endParaRPr lang="pt-BR"/>
            </a:p>
          </p:txBody>
        </p:sp>
        <p:sp>
          <p:nvSpPr>
            <p:cNvPr id="14" name="CaixaDeTexto 13">
              <a:extLst>
                <a:ext uri="{FF2B5EF4-FFF2-40B4-BE49-F238E27FC236}">
                  <a16:creationId xmlns:a16="http://schemas.microsoft.com/office/drawing/2014/main" id="{F9AAA26B-BA1B-5793-207F-F342C16D45E7}"/>
                </a:ext>
              </a:extLst>
            </p:cNvPr>
            <p:cNvSpPr txBox="1"/>
            <p:nvPr/>
          </p:nvSpPr>
          <p:spPr>
            <a:xfrm>
              <a:off x="2093902" y="4946457"/>
              <a:ext cx="1437720" cy="369332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r>
                <a:rPr lang="pt-BR" sz="900" b="1">
                  <a:solidFill>
                    <a:schemeClr val="bg1"/>
                  </a:solidFill>
                  <a:latin typeface="Trebuchet MS"/>
                </a:rPr>
                <a:t>Impressão:</a:t>
              </a:r>
              <a:endParaRPr lang="pt-BR" sz="900">
                <a:solidFill>
                  <a:schemeClr val="bg1"/>
                </a:solidFill>
                <a:latin typeface="Trebuchet MS"/>
              </a:endParaRPr>
            </a:p>
            <a:p>
              <a:r>
                <a:rPr lang="pt-BR" sz="900">
                  <a:solidFill>
                    <a:schemeClr val="bg1"/>
                  </a:solidFill>
                  <a:latin typeface="Trebuchet MS"/>
                </a:rPr>
                <a:t>Lona</a:t>
              </a:r>
              <a:endParaRPr lang="pt-BR"/>
            </a:p>
          </p:txBody>
        </p:sp>
        <p:sp>
          <p:nvSpPr>
            <p:cNvPr id="15" name="Retângulo 14">
              <a:extLst>
                <a:ext uri="{FF2B5EF4-FFF2-40B4-BE49-F238E27FC236}">
                  <a16:creationId xmlns:a16="http://schemas.microsoft.com/office/drawing/2014/main" id="{3DDD14AD-D676-2F05-02AF-323802B6969D}"/>
                </a:ext>
              </a:extLst>
            </p:cNvPr>
            <p:cNvSpPr/>
            <p:nvPr/>
          </p:nvSpPr>
          <p:spPr>
            <a:xfrm flipH="1">
              <a:off x="1961843" y="4925262"/>
              <a:ext cx="22703" cy="310865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rgbClr val="000000"/>
                </a:solidFill>
              </a:endParaRPr>
            </a:p>
          </p:txBody>
        </p:sp>
        <p:pic>
          <p:nvPicPr>
            <p:cNvPr id="16" name="Imagem 15">
              <a:extLst>
                <a:ext uri="{FF2B5EF4-FFF2-40B4-BE49-F238E27FC236}">
                  <a16:creationId xmlns:a16="http://schemas.microsoft.com/office/drawing/2014/main" id="{8A50F71A-AEF3-B2AB-B2EE-70E68F470FF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67216" y="4929186"/>
              <a:ext cx="345169" cy="352427"/>
            </a:xfrm>
            <a:prstGeom prst="rect">
              <a:avLst/>
            </a:prstGeom>
          </p:spPr>
        </p:pic>
      </p:grp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B62FA0E8-D697-1437-C7D1-2A6D8D2685F3}"/>
              </a:ext>
            </a:extLst>
          </p:cNvPr>
          <p:cNvSpPr txBox="1"/>
          <p:nvPr/>
        </p:nvSpPr>
        <p:spPr>
          <a:xfrm>
            <a:off x="1419935" y="1937698"/>
            <a:ext cx="4498217" cy="92589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342900" indent="-171450">
              <a:lnSpc>
                <a:spcPts val="1300"/>
              </a:lnSpc>
              <a:buFont typeface="Arial" panose="020B0604020202020204" pitchFamily="34" charset="0"/>
              <a:buChar char="•"/>
            </a:pPr>
            <a:r>
              <a:rPr lang="pt-BR" sz="12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Fácil identificação e alta visibilidade;</a:t>
            </a:r>
          </a:p>
          <a:p>
            <a:pPr marL="342900" indent="-171450">
              <a:lnSpc>
                <a:spcPts val="1300"/>
              </a:lnSpc>
              <a:buFont typeface="Arial" panose="020B0604020202020204" pitchFamily="34" charset="0"/>
              <a:buChar char="•"/>
            </a:pPr>
            <a:endParaRPr lang="pt-BR" sz="1200">
              <a:solidFill>
                <a:schemeClr val="bg1"/>
              </a:solidFill>
              <a:latin typeface="Trebuchet MS"/>
              <a:ea typeface="+mn-lt"/>
              <a:cs typeface="+mn-lt"/>
            </a:endParaRPr>
          </a:p>
          <a:p>
            <a:pPr marL="342900" indent="-171450">
              <a:lnSpc>
                <a:spcPts val="1300"/>
              </a:lnSpc>
              <a:buFont typeface="Arial" panose="020B0604020202020204" pitchFamily="34" charset="0"/>
              <a:buChar char="•"/>
            </a:pPr>
            <a:r>
              <a:rPr lang="pt-BR" sz="12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Localização exclusiva com pouca concorrência;</a:t>
            </a:r>
          </a:p>
          <a:p>
            <a:pPr marL="342900" indent="-171450">
              <a:lnSpc>
                <a:spcPts val="1300"/>
              </a:lnSpc>
              <a:buFont typeface="Arial" panose="020B0604020202020204" pitchFamily="34" charset="0"/>
              <a:buChar char="•"/>
            </a:pPr>
            <a:endParaRPr lang="pt-BR" sz="1200">
              <a:solidFill>
                <a:schemeClr val="bg1"/>
              </a:solidFill>
              <a:latin typeface="Trebuchet MS"/>
              <a:ea typeface="+mn-lt"/>
              <a:cs typeface="+mn-lt"/>
            </a:endParaRPr>
          </a:p>
          <a:p>
            <a:pPr marL="342900" indent="-171450">
              <a:lnSpc>
                <a:spcPts val="1300"/>
              </a:lnSpc>
              <a:buFont typeface="Arial" panose="020B0604020202020204" pitchFamily="34" charset="0"/>
              <a:buChar char="•"/>
            </a:pPr>
            <a:r>
              <a:rPr lang="pt-BR" sz="12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O ponto ideal para receber os visitantes.</a:t>
            </a:r>
          </a:p>
        </p:txBody>
      </p:sp>
      <p:sp>
        <p:nvSpPr>
          <p:cNvPr id="7" name="Google Shape;130;p25">
            <a:extLst>
              <a:ext uri="{FF2B5EF4-FFF2-40B4-BE49-F238E27FC236}">
                <a16:creationId xmlns:a16="http://schemas.microsoft.com/office/drawing/2014/main" id="{73BF7F41-32B5-EA75-22EC-37693DBB4872}"/>
              </a:ext>
            </a:extLst>
          </p:cNvPr>
          <p:cNvSpPr txBox="1"/>
          <p:nvPr/>
        </p:nvSpPr>
        <p:spPr>
          <a:xfrm>
            <a:off x="655935" y="962065"/>
            <a:ext cx="6500222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13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Associe sua marca ao grande ponto de entrada do estacionamento e à imagem oficial da feira.</a:t>
            </a:r>
            <a:endParaRPr lang="pt-BR" sz="1300">
              <a:solidFill>
                <a:schemeClr val="bg1"/>
              </a:solidFill>
              <a:latin typeface="Trebuchet MS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CF80658B-3FAE-F4F0-719D-631C950501F6}"/>
              </a:ext>
            </a:extLst>
          </p:cNvPr>
          <p:cNvSpPr txBox="1"/>
          <p:nvPr/>
        </p:nvSpPr>
        <p:spPr>
          <a:xfrm>
            <a:off x="1587499" y="1570068"/>
            <a:ext cx="3280833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b="1">
                <a:solidFill>
                  <a:srgbClr val="DF1F26"/>
                </a:solidFill>
                <a:latin typeface="Trebuchet MS"/>
                <a:ea typeface="+mn-lt"/>
                <a:cs typeface="+mn-lt"/>
              </a:rPr>
              <a:t>Por que investir?</a:t>
            </a:r>
            <a:endParaRPr lang="pt-BR" b="1">
              <a:solidFill>
                <a:srgbClr val="DF1F26"/>
              </a:solidFill>
              <a:latin typeface="Trebuchet MS"/>
            </a:endParaRPr>
          </a:p>
        </p:txBody>
      </p:sp>
      <p:pic>
        <p:nvPicPr>
          <p:cNvPr id="17" name="Gráfico 5" descr="Ícone&#10;&#10;O conteúdo gerado por IA pode estar incorreto.">
            <a:extLst>
              <a:ext uri="{FF2B5EF4-FFF2-40B4-BE49-F238E27FC236}">
                <a16:creationId xmlns:a16="http://schemas.microsoft.com/office/drawing/2014/main" id="{2B44977F-BD37-8440-8993-33C513818B5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8471" y="1656130"/>
            <a:ext cx="767861" cy="748339"/>
          </a:xfrm>
          <a:prstGeom prst="rect">
            <a:avLst/>
          </a:prstGeom>
        </p:spPr>
      </p:pic>
      <p:grpSp>
        <p:nvGrpSpPr>
          <p:cNvPr id="33" name="Agrupar 32">
            <a:extLst>
              <a:ext uri="{FF2B5EF4-FFF2-40B4-BE49-F238E27FC236}">
                <a16:creationId xmlns:a16="http://schemas.microsoft.com/office/drawing/2014/main" id="{91566F3D-9392-80B3-20B7-96C56A21646F}"/>
              </a:ext>
            </a:extLst>
          </p:cNvPr>
          <p:cNvGrpSpPr/>
          <p:nvPr/>
        </p:nvGrpSpPr>
        <p:grpSpPr>
          <a:xfrm>
            <a:off x="1421422" y="5314783"/>
            <a:ext cx="3885972" cy="1258850"/>
            <a:chOff x="722432" y="5503468"/>
            <a:chExt cx="3885972" cy="1258850"/>
          </a:xfrm>
        </p:grpSpPr>
        <p:pic>
          <p:nvPicPr>
            <p:cNvPr id="26" name="Imagem 25">
              <a:extLst>
                <a:ext uri="{FF2B5EF4-FFF2-40B4-BE49-F238E27FC236}">
                  <a16:creationId xmlns:a16="http://schemas.microsoft.com/office/drawing/2014/main" id="{504A76C0-7F30-D300-CFC8-AC95DDDCD44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t="3896" r="53229" b="-29012"/>
            <a:stretch>
              <a:fillRect/>
            </a:stretch>
          </p:blipFill>
          <p:spPr>
            <a:xfrm>
              <a:off x="722432" y="6098353"/>
              <a:ext cx="1945966" cy="663965"/>
            </a:xfrm>
            <a:prstGeom prst="rect">
              <a:avLst/>
            </a:prstGeom>
          </p:spPr>
        </p:pic>
        <p:sp>
          <p:nvSpPr>
            <p:cNvPr id="27" name="CaixaDeTexto 26">
              <a:extLst>
                <a:ext uri="{FF2B5EF4-FFF2-40B4-BE49-F238E27FC236}">
                  <a16:creationId xmlns:a16="http://schemas.microsoft.com/office/drawing/2014/main" id="{E6B23435-E13C-C5E0-6D29-AD20A238C72A}"/>
                </a:ext>
              </a:extLst>
            </p:cNvPr>
            <p:cNvSpPr txBox="1"/>
            <p:nvPr/>
          </p:nvSpPr>
          <p:spPr>
            <a:xfrm>
              <a:off x="880835" y="5503468"/>
              <a:ext cx="3727569" cy="646331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r>
                <a:rPr lang="pt-BR" sz="1800" b="0" i="0" u="none" strike="noStrike" baseline="0">
                  <a:solidFill>
                    <a:schemeClr val="bg1"/>
                  </a:solidFill>
                  <a:latin typeface="Trebuchet MS"/>
                </a:rPr>
                <a:t>Cotas: </a:t>
              </a:r>
              <a:r>
                <a:rPr lang="pt-BR">
                  <a:solidFill>
                    <a:schemeClr val="bg1"/>
                  </a:solidFill>
                  <a:latin typeface="Trebuchet MS"/>
                </a:rPr>
                <a:t>Exclusiva, </a:t>
              </a:r>
              <a:r>
                <a:rPr lang="pt-BR" sz="1200">
                  <a:solidFill>
                    <a:schemeClr val="bg1"/>
                  </a:solidFill>
                  <a:latin typeface="Trebuchet MS"/>
                </a:rPr>
                <a:t>consultar disponibilidade</a:t>
              </a:r>
              <a:endParaRPr lang="pt-BR" sz="1200" b="0" i="0" u="none" strike="noStrike" baseline="0">
                <a:solidFill>
                  <a:schemeClr val="bg1"/>
                </a:solidFill>
                <a:latin typeface="Trebuchet MS"/>
              </a:endParaRPr>
            </a:p>
            <a:p>
              <a:r>
                <a:rPr lang="pt-BR" sz="1800" b="1" i="0" u="none" strike="noStrike" baseline="0">
                  <a:solidFill>
                    <a:schemeClr val="bg1"/>
                  </a:solidFill>
                  <a:latin typeface="Trebuchet MS"/>
                </a:rPr>
                <a:t>Investimento:</a:t>
              </a:r>
              <a:endParaRPr lang="pt-BR" b="1">
                <a:solidFill>
                  <a:schemeClr val="bg1"/>
                </a:solidFill>
                <a:latin typeface="Trebuchet MS"/>
              </a:endParaRPr>
            </a:p>
          </p:txBody>
        </p:sp>
        <p:sp>
          <p:nvSpPr>
            <p:cNvPr id="31" name="CaixaDeTexto 30">
              <a:extLst>
                <a:ext uri="{FF2B5EF4-FFF2-40B4-BE49-F238E27FC236}">
                  <a16:creationId xmlns:a16="http://schemas.microsoft.com/office/drawing/2014/main" id="{00F6CF40-B177-C646-9FF9-5765F29DC6F9}"/>
                </a:ext>
              </a:extLst>
            </p:cNvPr>
            <p:cNvSpPr txBox="1"/>
            <p:nvPr/>
          </p:nvSpPr>
          <p:spPr>
            <a:xfrm>
              <a:off x="880835" y="6120795"/>
              <a:ext cx="3727147" cy="400110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pt-BR" sz="2000" b="1">
                  <a:solidFill>
                    <a:schemeClr val="bg1"/>
                  </a:solidFill>
                  <a:latin typeface="Trebuchet MS"/>
                  <a:ea typeface="+mn-lt"/>
                  <a:cs typeface="+mn-lt"/>
                </a:rPr>
                <a:t>R$ 23.000,00 </a:t>
              </a:r>
              <a:endParaRPr lang="pt-BR" sz="2000">
                <a:solidFill>
                  <a:schemeClr val="bg1"/>
                </a:solidFill>
                <a:latin typeface="Trebuchet MS"/>
                <a:ea typeface="+mn-lt"/>
                <a:cs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55803258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m 15" descr="Forma, Retângulo&#10;&#10;O conteúdo gerado por IA pode estar incorreto.">
            <a:extLst>
              <a:ext uri="{FF2B5EF4-FFF2-40B4-BE49-F238E27FC236}">
                <a16:creationId xmlns:a16="http://schemas.microsoft.com/office/drawing/2014/main" id="{17729A26-983A-8AB1-3651-546F0F4306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15484" y="4263120"/>
            <a:ext cx="5597526" cy="595993"/>
          </a:xfrm>
          <a:prstGeom prst="rect">
            <a:avLst/>
          </a:prstGeom>
        </p:spPr>
      </p:pic>
      <p:sp>
        <p:nvSpPr>
          <p:cNvPr id="18" name="CaixaDeTexto 17">
            <a:extLst>
              <a:ext uri="{FF2B5EF4-FFF2-40B4-BE49-F238E27FC236}">
                <a16:creationId xmlns:a16="http://schemas.microsoft.com/office/drawing/2014/main" id="{23C45BFC-894B-A549-745F-38557C583937}"/>
              </a:ext>
            </a:extLst>
          </p:cNvPr>
          <p:cNvSpPr txBox="1"/>
          <p:nvPr/>
        </p:nvSpPr>
        <p:spPr>
          <a:xfrm>
            <a:off x="2091952" y="4360939"/>
            <a:ext cx="621332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t-BR" sz="14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Estratégico, assertivo e perfeito para posicionamento qualificado!</a:t>
            </a:r>
            <a:r>
              <a:rPr lang="pt-BR" sz="1400">
                <a:solidFill>
                  <a:schemeClr val="bg1"/>
                </a:solidFill>
                <a:ea typeface="+mn-lt"/>
                <a:cs typeface="+mn-lt"/>
              </a:rPr>
              <a:t> </a:t>
            </a:r>
            <a:endParaRPr lang="pt-BR" sz="1400">
              <a:solidFill>
                <a:schemeClr val="bg1"/>
              </a:solidFill>
              <a:latin typeface="Trebuchet MS"/>
              <a:cs typeface="Arial"/>
            </a:endParaRP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3439CE2C-4D43-8F18-317F-A1E4B93440EA}"/>
              </a:ext>
            </a:extLst>
          </p:cNvPr>
          <p:cNvSpPr txBox="1"/>
          <p:nvPr/>
        </p:nvSpPr>
        <p:spPr>
          <a:xfrm>
            <a:off x="1835755" y="2084617"/>
            <a:ext cx="2743200" cy="43088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pt-BR" sz="2100">
                <a:solidFill>
                  <a:schemeClr val="bg1"/>
                </a:solidFill>
                <a:latin typeface="Trebuchet MS"/>
                <a:cs typeface="Arial"/>
              </a:rPr>
              <a:t>MERCHANDISING:</a:t>
            </a: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851FA729-0786-0E36-F0E6-F2844F6AC7F5}"/>
              </a:ext>
            </a:extLst>
          </p:cNvPr>
          <p:cNvSpPr txBox="1"/>
          <p:nvPr/>
        </p:nvSpPr>
        <p:spPr>
          <a:xfrm>
            <a:off x="1777394" y="2243366"/>
            <a:ext cx="4949371" cy="124649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pt-BR" sz="7500" b="1" spc="-300">
                <a:solidFill>
                  <a:schemeClr val="bg1"/>
                </a:solidFill>
                <a:latin typeface="Trebuchet MS"/>
                <a:cs typeface="Arial"/>
              </a:rPr>
              <a:t>Conteúdo</a:t>
            </a:r>
            <a:endParaRPr lang="pt-BR" spc="-300"/>
          </a:p>
        </p:txBody>
      </p:sp>
      <p:pic>
        <p:nvPicPr>
          <p:cNvPr id="24" name="Imagem 23" descr="Ícone&#10;&#10;O conteúdo gerado por IA pode estar incorreto.">
            <a:extLst>
              <a:ext uri="{FF2B5EF4-FFF2-40B4-BE49-F238E27FC236}">
                <a16:creationId xmlns:a16="http://schemas.microsoft.com/office/drawing/2014/main" id="{EA165DD6-4732-0DDC-E396-C695706148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7028" y="2242231"/>
            <a:ext cx="1182915" cy="1096283"/>
          </a:xfrm>
          <a:prstGeom prst="rect">
            <a:avLst/>
          </a:prstGeom>
        </p:spPr>
      </p:pic>
      <p:sp>
        <p:nvSpPr>
          <p:cNvPr id="25" name="CaixaDeTexto 24">
            <a:extLst>
              <a:ext uri="{FF2B5EF4-FFF2-40B4-BE49-F238E27FC236}">
                <a16:creationId xmlns:a16="http://schemas.microsoft.com/office/drawing/2014/main" id="{A61D32C3-7CD2-30C5-4404-683D074C18D4}"/>
              </a:ext>
            </a:extLst>
          </p:cNvPr>
          <p:cNvSpPr txBox="1"/>
          <p:nvPr/>
        </p:nvSpPr>
        <p:spPr>
          <a:xfrm>
            <a:off x="1920269" y="3190961"/>
            <a:ext cx="53809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pt-BR" sz="3600" b="1">
                <a:solidFill>
                  <a:schemeClr val="bg1"/>
                </a:solidFill>
                <a:latin typeface="Trebuchet MS"/>
                <a:cs typeface="Arial"/>
              </a:rPr>
              <a:t>&amp;</a:t>
            </a:r>
            <a:endParaRPr lang="pt-BR" sz="2400" b="1">
              <a:solidFill>
                <a:schemeClr val="bg1"/>
              </a:solidFill>
              <a:latin typeface="Trebuchet MS"/>
            </a:endParaRPr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4C528DB9-5B90-4463-BEC5-39D204D46ED7}"/>
              </a:ext>
            </a:extLst>
          </p:cNvPr>
          <p:cNvSpPr txBox="1"/>
          <p:nvPr/>
        </p:nvSpPr>
        <p:spPr>
          <a:xfrm>
            <a:off x="2315484" y="3037341"/>
            <a:ext cx="5609770" cy="124649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7500" b="1" spc="-300">
                <a:solidFill>
                  <a:schemeClr val="bg1"/>
                </a:solidFill>
                <a:latin typeface="Trebuchet MS"/>
                <a:cs typeface="Arial"/>
              </a:rPr>
              <a:t>Experiência</a:t>
            </a:r>
          </a:p>
        </p:txBody>
      </p:sp>
    </p:spTree>
    <p:extLst>
      <p:ext uri="{BB962C8B-B14F-4D97-AF65-F5344CB8AC3E}">
        <p14:creationId xmlns:p14="http://schemas.microsoft.com/office/powerpoint/2010/main" val="302364822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2BD885-7243-F10D-5D7E-9207FFE331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1862A9E2-2EF3-6845-E4F2-6B866E3573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37D80708-B526-42C1-0FB7-CCE27C602686}"/>
              </a:ext>
            </a:extLst>
          </p:cNvPr>
          <p:cNvSpPr/>
          <p:nvPr/>
        </p:nvSpPr>
        <p:spPr>
          <a:xfrm>
            <a:off x="-2442" y="0"/>
            <a:ext cx="5836302" cy="6853930"/>
          </a:xfrm>
          <a:prstGeom prst="rect">
            <a:avLst/>
          </a:prstGeom>
          <a:solidFill>
            <a:srgbClr val="E10B1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0AF9B866-021B-644C-5922-69EC1017538D}"/>
              </a:ext>
            </a:extLst>
          </p:cNvPr>
          <p:cNvSpPr txBox="1"/>
          <p:nvPr/>
        </p:nvSpPr>
        <p:spPr>
          <a:xfrm>
            <a:off x="789932" y="1109853"/>
            <a:ext cx="4331099" cy="212365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pt-BR" sz="4400" b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Uma audiência</a:t>
            </a:r>
            <a:endParaRPr lang="pt-BR" sz="4400">
              <a:solidFill>
                <a:schemeClr val="bg1"/>
              </a:solidFill>
              <a:latin typeface="Aptos" panose="02110004020202020204"/>
              <a:ea typeface="+mn-lt"/>
              <a:cs typeface="+mn-lt"/>
            </a:endParaRPr>
          </a:p>
          <a:p>
            <a:r>
              <a:rPr lang="pt-BR" sz="4400" b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que movimenta</a:t>
            </a:r>
            <a:endParaRPr lang="pt-BR" sz="4400">
              <a:solidFill>
                <a:schemeClr val="bg1"/>
              </a:solidFill>
              <a:latin typeface="Aptos" panose="02110004020202020204"/>
              <a:ea typeface="+mn-lt"/>
              <a:cs typeface="+mn-lt"/>
            </a:endParaRPr>
          </a:p>
          <a:p>
            <a:r>
              <a:rPr lang="pt-BR" sz="4400" b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negócios </a:t>
            </a:r>
            <a:endParaRPr lang="pt-BR" sz="4400">
              <a:solidFill>
                <a:schemeClr val="bg1"/>
              </a:solidFill>
            </a:endParaRPr>
          </a:p>
        </p:txBody>
      </p:sp>
      <p:sp>
        <p:nvSpPr>
          <p:cNvPr id="12" name="Google Shape;130;p25">
            <a:extLst>
              <a:ext uri="{FF2B5EF4-FFF2-40B4-BE49-F238E27FC236}">
                <a16:creationId xmlns:a16="http://schemas.microsoft.com/office/drawing/2014/main" id="{EBB03537-D054-E2EF-6FEB-85FF72BBDB2B}"/>
              </a:ext>
            </a:extLst>
          </p:cNvPr>
          <p:cNvSpPr txBox="1"/>
          <p:nvPr/>
        </p:nvSpPr>
        <p:spPr>
          <a:xfrm>
            <a:off x="2161680" y="3920237"/>
            <a:ext cx="2907137" cy="16003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r>
              <a:rPr lang="pt-BR" sz="3600" b="1">
                <a:solidFill>
                  <a:schemeClr val="bg1"/>
                </a:solidFill>
                <a:latin typeface="TrebuchetMS-Bold"/>
              </a:rPr>
              <a:t>+ de 14 mil</a:t>
            </a:r>
            <a:endParaRPr lang="pt-BR" sz="3600">
              <a:solidFill>
                <a:schemeClr val="bg1"/>
              </a:solidFill>
            </a:endParaRPr>
          </a:p>
          <a:p>
            <a:r>
              <a:rPr lang="pt-BR" sz="1300">
                <a:solidFill>
                  <a:schemeClr val="bg1"/>
                </a:solidFill>
                <a:latin typeface="TrebuchetMS-Bold"/>
              </a:rPr>
              <a:t>profissionais participaram da </a:t>
            </a:r>
            <a:r>
              <a:rPr lang="pt-BR" sz="1300" err="1">
                <a:solidFill>
                  <a:schemeClr val="bg1"/>
                </a:solidFill>
                <a:latin typeface="TrebuchetMS-Bold"/>
              </a:rPr>
              <a:t>Anuga</a:t>
            </a:r>
            <a:r>
              <a:rPr lang="pt-BR" sz="1300">
                <a:solidFill>
                  <a:schemeClr val="bg1"/>
                </a:solidFill>
                <a:latin typeface="TrebuchetMS-Bold"/>
              </a:rPr>
              <a:t> </a:t>
            </a:r>
            <a:r>
              <a:rPr lang="pt-BR" sz="1300" err="1">
                <a:solidFill>
                  <a:schemeClr val="bg1"/>
                </a:solidFill>
                <a:latin typeface="TrebuchetMS-Bold"/>
              </a:rPr>
              <a:t>Select</a:t>
            </a:r>
            <a:r>
              <a:rPr lang="pt-BR" sz="1300">
                <a:solidFill>
                  <a:schemeClr val="bg1"/>
                </a:solidFill>
                <a:latin typeface="TrebuchetMS-Bold"/>
              </a:rPr>
              <a:t> </a:t>
            </a:r>
            <a:r>
              <a:rPr lang="pt-BR" sz="1300" err="1">
                <a:solidFill>
                  <a:schemeClr val="bg1"/>
                </a:solidFill>
                <a:latin typeface="TrebuchetMS-Bold"/>
              </a:rPr>
              <a:t>Brazil</a:t>
            </a:r>
            <a:r>
              <a:rPr lang="pt-BR" sz="1300">
                <a:solidFill>
                  <a:schemeClr val="bg1"/>
                </a:solidFill>
                <a:latin typeface="TrebuchetMS-Bold"/>
              </a:rPr>
              <a:t> 2026 em busca</a:t>
            </a:r>
            <a:endParaRPr lang="pt-BR">
              <a:solidFill>
                <a:schemeClr val="bg1"/>
              </a:solidFill>
              <a:latin typeface="Aptos" panose="02110004020202020204"/>
            </a:endParaRPr>
          </a:p>
          <a:p>
            <a:r>
              <a:rPr lang="pt-BR" sz="1300">
                <a:solidFill>
                  <a:schemeClr val="bg1"/>
                </a:solidFill>
                <a:latin typeface="TrebuchetMS-Bold"/>
              </a:rPr>
              <a:t>de novos produtos, fornecedores</a:t>
            </a:r>
            <a:endParaRPr lang="pt-BR">
              <a:solidFill>
                <a:schemeClr val="bg1"/>
              </a:solidFill>
              <a:latin typeface="Aptos" panose="02110004020202020204"/>
            </a:endParaRPr>
          </a:p>
          <a:p>
            <a:r>
              <a:rPr lang="pt-BR" sz="1300">
                <a:solidFill>
                  <a:schemeClr val="bg1"/>
                </a:solidFill>
                <a:latin typeface="TrebuchetMS-Bold"/>
              </a:rPr>
              <a:t>e oportunidades de negócios.</a:t>
            </a:r>
            <a:endParaRPr lang="pt-BR">
              <a:solidFill>
                <a:schemeClr val="bg1"/>
              </a:solidFill>
            </a:endParaRP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83242099-06B1-D564-E9C1-1A2708FBD00E}"/>
              </a:ext>
            </a:extLst>
          </p:cNvPr>
          <p:cNvSpPr/>
          <p:nvPr/>
        </p:nvSpPr>
        <p:spPr>
          <a:xfrm>
            <a:off x="1034143" y="3690908"/>
            <a:ext cx="3846285" cy="1088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0AE240F5-0CB5-E856-3EDE-B48C8CCB9C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7669" y="4142414"/>
            <a:ext cx="1085850" cy="962025"/>
          </a:xfrm>
          <a:prstGeom prst="rect">
            <a:avLst/>
          </a:prstGeom>
        </p:spPr>
      </p:pic>
      <p:sp>
        <p:nvSpPr>
          <p:cNvPr id="2" name="Google Shape;130;p25">
            <a:extLst>
              <a:ext uri="{FF2B5EF4-FFF2-40B4-BE49-F238E27FC236}">
                <a16:creationId xmlns:a16="http://schemas.microsoft.com/office/drawing/2014/main" id="{367D84EC-98CE-C2EA-A386-65E3F8F2CEDA}"/>
              </a:ext>
            </a:extLst>
          </p:cNvPr>
          <p:cNvSpPr txBox="1"/>
          <p:nvPr/>
        </p:nvSpPr>
        <p:spPr>
          <a:xfrm>
            <a:off x="695191" y="5516124"/>
            <a:ext cx="2907137" cy="777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r>
              <a:rPr lang="pt-BR" sz="2400" b="1">
                <a:solidFill>
                  <a:schemeClr val="bg1"/>
                </a:solidFill>
                <a:latin typeface="TrebuchetMS-Bold"/>
              </a:rPr>
              <a:t>+ de 208</a:t>
            </a:r>
            <a:endParaRPr lang="pt-BR">
              <a:solidFill>
                <a:schemeClr val="bg1"/>
              </a:solidFill>
              <a:latin typeface="Aptos" panose="02110004020202020204"/>
            </a:endParaRPr>
          </a:p>
          <a:p>
            <a:r>
              <a:rPr lang="pt-BR" sz="1050">
                <a:solidFill>
                  <a:schemeClr val="bg1"/>
                </a:solidFill>
                <a:latin typeface="TrebuchetMS-Bold"/>
              </a:rPr>
              <a:t>Horas de </a:t>
            </a:r>
            <a:r>
              <a:rPr lang="pt-BR" sz="1050" err="1">
                <a:solidFill>
                  <a:schemeClr val="bg1"/>
                </a:solidFill>
                <a:latin typeface="TrebuchetMS-Bold"/>
              </a:rPr>
              <a:t>conteudo</a:t>
            </a:r>
            <a:r>
              <a:rPr lang="pt-BR" sz="1050">
                <a:solidFill>
                  <a:schemeClr val="bg1"/>
                </a:solidFill>
                <a:latin typeface="TrebuchetMS-Bold"/>
              </a:rPr>
              <a:t> </a:t>
            </a:r>
            <a:endParaRPr lang="pt-BR">
              <a:solidFill>
                <a:schemeClr val="bg1"/>
              </a:solidFill>
            </a:endParaRPr>
          </a:p>
        </p:txBody>
      </p:sp>
      <p:sp>
        <p:nvSpPr>
          <p:cNvPr id="3" name="Google Shape;130;p25">
            <a:extLst>
              <a:ext uri="{FF2B5EF4-FFF2-40B4-BE49-F238E27FC236}">
                <a16:creationId xmlns:a16="http://schemas.microsoft.com/office/drawing/2014/main" id="{75463185-4C96-99E6-8F0B-A4FC07A2C7B7}"/>
              </a:ext>
            </a:extLst>
          </p:cNvPr>
          <p:cNvSpPr txBox="1"/>
          <p:nvPr/>
        </p:nvSpPr>
        <p:spPr>
          <a:xfrm>
            <a:off x="2262322" y="5516123"/>
            <a:ext cx="3827287" cy="784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r>
              <a:rPr lang="pt-BR" sz="2400" b="1">
                <a:solidFill>
                  <a:schemeClr val="bg1"/>
                </a:solidFill>
                <a:latin typeface="TrebuchetMS-Bold"/>
              </a:rPr>
              <a:t>+70 palestrantes</a:t>
            </a:r>
            <a:endParaRPr lang="pt-BR" sz="1200">
              <a:solidFill>
                <a:schemeClr val="bg1"/>
              </a:solidFill>
            </a:endParaRPr>
          </a:p>
          <a:p>
            <a:r>
              <a:rPr lang="pt-BR" sz="1050">
                <a:solidFill>
                  <a:schemeClr val="bg1"/>
                </a:solidFill>
                <a:latin typeface="TrebuchetMS-Bold"/>
              </a:rPr>
              <a:t>Convidados presentes em 2 auditórios </a:t>
            </a:r>
            <a:endParaRPr lang="pt-BR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4039778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C216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Agrupar 8">
            <a:extLst>
              <a:ext uri="{FF2B5EF4-FFF2-40B4-BE49-F238E27FC236}">
                <a16:creationId xmlns:a16="http://schemas.microsoft.com/office/drawing/2014/main" id="{F7218112-C750-ED8E-586C-37344F2AE4FA}"/>
              </a:ext>
            </a:extLst>
          </p:cNvPr>
          <p:cNvGrpSpPr/>
          <p:nvPr/>
        </p:nvGrpSpPr>
        <p:grpSpPr>
          <a:xfrm>
            <a:off x="7578791" y="4541980"/>
            <a:ext cx="4164472" cy="2046612"/>
            <a:chOff x="7134900" y="4541980"/>
            <a:chExt cx="4164472" cy="2046612"/>
          </a:xfrm>
        </p:grpSpPr>
        <p:sp>
          <p:nvSpPr>
            <p:cNvPr id="7" name="Retângulo 6">
              <a:extLst>
                <a:ext uri="{FF2B5EF4-FFF2-40B4-BE49-F238E27FC236}">
                  <a16:creationId xmlns:a16="http://schemas.microsoft.com/office/drawing/2014/main" id="{DB500D5F-861E-4988-76A5-0DD4CBAD39E5}"/>
                </a:ext>
              </a:extLst>
            </p:cNvPr>
            <p:cNvSpPr/>
            <p:nvPr/>
          </p:nvSpPr>
          <p:spPr>
            <a:xfrm>
              <a:off x="7238198" y="4870785"/>
              <a:ext cx="3984858" cy="1641608"/>
            </a:xfrm>
            <a:prstGeom prst="rect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pt-BR"/>
            </a:p>
          </p:txBody>
        </p:sp>
        <p:sp>
          <p:nvSpPr>
            <p:cNvPr id="8" name="Forma Livre: Forma 7">
              <a:extLst>
                <a:ext uri="{FF2B5EF4-FFF2-40B4-BE49-F238E27FC236}">
                  <a16:creationId xmlns:a16="http://schemas.microsoft.com/office/drawing/2014/main" id="{58CE49B4-5FA5-9919-D170-9237FA38DC32}"/>
                </a:ext>
              </a:extLst>
            </p:cNvPr>
            <p:cNvSpPr/>
            <p:nvPr/>
          </p:nvSpPr>
          <p:spPr>
            <a:xfrm flipH="1">
              <a:off x="7475220" y="6138535"/>
              <a:ext cx="3824152" cy="450057"/>
            </a:xfrm>
            <a:custGeom>
              <a:avLst/>
              <a:gdLst>
                <a:gd name="csX0" fmla="*/ 0 w 2190750"/>
                <a:gd name="csY0" fmla="*/ 0 h 450057"/>
                <a:gd name="csX1" fmla="*/ 0 w 2190750"/>
                <a:gd name="csY1" fmla="*/ 450057 h 450057"/>
                <a:gd name="csX2" fmla="*/ 2190750 w 2190750"/>
                <a:gd name="csY2" fmla="*/ 450057 h 45005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2190750" h="450057">
                  <a:moveTo>
                    <a:pt x="0" y="0"/>
                  </a:moveTo>
                  <a:lnTo>
                    <a:pt x="0" y="450057"/>
                  </a:lnTo>
                  <a:lnTo>
                    <a:pt x="2190750" y="450057"/>
                  </a:lnTo>
                </a:path>
              </a:pathLst>
            </a:custGeom>
            <a:noFill/>
            <a:ln w="9525">
              <a:solidFill>
                <a:srgbClr val="7030A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pt-BR"/>
            </a:p>
          </p:txBody>
        </p:sp>
        <p:sp>
          <p:nvSpPr>
            <p:cNvPr id="48" name="CaixaDeTexto 33">
              <a:extLst>
                <a:ext uri="{FF2B5EF4-FFF2-40B4-BE49-F238E27FC236}">
                  <a16:creationId xmlns:a16="http://schemas.microsoft.com/office/drawing/2014/main" id="{5C2722F8-2384-240B-907A-1BCDFC0F379C}"/>
                </a:ext>
              </a:extLst>
            </p:cNvPr>
            <p:cNvSpPr txBox="1"/>
            <p:nvPr/>
          </p:nvSpPr>
          <p:spPr>
            <a:xfrm>
              <a:off x="7134900" y="4541980"/>
              <a:ext cx="2227965" cy="461665"/>
            </a:xfrm>
            <a:prstGeom prst="rect">
              <a:avLst/>
            </a:prstGeom>
            <a:noFill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pt-BR" sz="2400" b="1" i="0" u="none" strike="noStrike" baseline="0">
                  <a:solidFill>
                    <a:srgbClr val="FFFFFF"/>
                  </a:solidFill>
                  <a:latin typeface="Trebuchet MS"/>
                </a:rPr>
                <a:t>Investimento</a:t>
              </a:r>
              <a:r>
                <a:rPr sz="2400" b="0" i="0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</a:rPr>
                <a:t>​</a:t>
              </a:r>
              <a:endParaRPr lang="pt-BR" sz="2400"/>
            </a:p>
          </p:txBody>
        </p:sp>
        <p:sp>
          <p:nvSpPr>
            <p:cNvPr id="49" name="CaixaDeTexto 35">
              <a:extLst>
                <a:ext uri="{FF2B5EF4-FFF2-40B4-BE49-F238E27FC236}">
                  <a16:creationId xmlns:a16="http://schemas.microsoft.com/office/drawing/2014/main" id="{E8D301D7-F96E-EE02-FF69-3C9F22B8896C}"/>
                </a:ext>
              </a:extLst>
            </p:cNvPr>
            <p:cNvSpPr txBox="1"/>
            <p:nvPr/>
          </p:nvSpPr>
          <p:spPr>
            <a:xfrm>
              <a:off x="9645287" y="4952549"/>
              <a:ext cx="1651586" cy="400110"/>
            </a:xfrm>
            <a:prstGeom prst="rect">
              <a:avLst/>
            </a:prstGeom>
            <a:noFill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pt-BR" sz="1400" b="1">
                  <a:solidFill>
                    <a:schemeClr val="bg1"/>
                  </a:solidFill>
                  <a:latin typeface="Trebuchet MS"/>
                  <a:ea typeface="+mn-lt"/>
                  <a:cs typeface="+mn-lt"/>
                </a:rPr>
                <a:t>R$</a:t>
              </a:r>
              <a:r>
                <a:rPr lang="pt-BR" sz="2000" b="1">
                  <a:solidFill>
                    <a:schemeClr val="bg1"/>
                  </a:solidFill>
                  <a:latin typeface="Trebuchet MS"/>
                  <a:ea typeface="+mn-lt"/>
                  <a:cs typeface="+mn-lt"/>
                </a:rPr>
                <a:t>2.500,</a:t>
              </a:r>
              <a:r>
                <a:rPr lang="pt-BR" sz="1600" b="1">
                  <a:solidFill>
                    <a:schemeClr val="bg1"/>
                  </a:solidFill>
                </a:rPr>
                <a:t>00</a:t>
              </a:r>
              <a:endParaRPr lang="pt-BR" sz="1600" b="1">
                <a:solidFill>
                  <a:schemeClr val="bg1"/>
                </a:solidFill>
                <a:latin typeface="Trebuchet MS"/>
                <a:ea typeface="+mn-lt"/>
                <a:cs typeface="+mn-lt"/>
              </a:endParaRPr>
            </a:p>
          </p:txBody>
        </p:sp>
        <p:sp>
          <p:nvSpPr>
            <p:cNvPr id="50" name="CaixaDeTexto 35">
              <a:extLst>
                <a:ext uri="{FF2B5EF4-FFF2-40B4-BE49-F238E27FC236}">
                  <a16:creationId xmlns:a16="http://schemas.microsoft.com/office/drawing/2014/main" id="{28D3F225-F6DB-F1F3-DE63-4162D1A2DA3B}"/>
                </a:ext>
              </a:extLst>
            </p:cNvPr>
            <p:cNvSpPr txBox="1"/>
            <p:nvPr/>
          </p:nvSpPr>
          <p:spPr>
            <a:xfrm>
              <a:off x="9645285" y="5286377"/>
              <a:ext cx="1651587" cy="400110"/>
            </a:xfrm>
            <a:prstGeom prst="rect">
              <a:avLst/>
            </a:prstGeom>
            <a:noFill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pt-BR" sz="1400" b="1">
                  <a:solidFill>
                    <a:schemeClr val="bg1"/>
                  </a:solidFill>
                  <a:latin typeface="Trebuchet MS"/>
                  <a:ea typeface="+mn-lt"/>
                  <a:cs typeface="+mn-lt"/>
                </a:rPr>
                <a:t>R$</a:t>
              </a:r>
              <a:r>
                <a:rPr lang="pt-BR" sz="2000" b="1">
                  <a:solidFill>
                    <a:schemeClr val="bg1"/>
                  </a:solidFill>
                  <a:latin typeface="Trebuchet MS"/>
                  <a:ea typeface="+mn-lt"/>
                  <a:cs typeface="+mn-lt"/>
                </a:rPr>
                <a:t>10.000</a:t>
              </a:r>
              <a:r>
                <a:rPr lang="pt-BR" sz="1400" b="1">
                  <a:solidFill>
                    <a:schemeClr val="bg1"/>
                  </a:solidFill>
                  <a:latin typeface="Trebuchet MS"/>
                  <a:ea typeface="+mn-lt"/>
                  <a:cs typeface="+mn-lt"/>
                </a:rPr>
                <a:t>,00</a:t>
              </a:r>
              <a:endParaRPr lang="pt-BR" sz="1400">
                <a:solidFill>
                  <a:schemeClr val="bg1"/>
                </a:solidFill>
                <a:latin typeface="Trebuchet MS"/>
                <a:ea typeface="+mn-lt"/>
                <a:cs typeface="+mn-lt"/>
              </a:endParaRPr>
            </a:p>
          </p:txBody>
        </p:sp>
        <p:sp>
          <p:nvSpPr>
            <p:cNvPr id="51" name="CaixaDeTexto 35">
              <a:extLst>
                <a:ext uri="{FF2B5EF4-FFF2-40B4-BE49-F238E27FC236}">
                  <a16:creationId xmlns:a16="http://schemas.microsoft.com/office/drawing/2014/main" id="{72C60E1C-BE08-5D39-9606-62C9D12AB1D4}"/>
                </a:ext>
              </a:extLst>
            </p:cNvPr>
            <p:cNvSpPr txBox="1"/>
            <p:nvPr/>
          </p:nvSpPr>
          <p:spPr>
            <a:xfrm>
              <a:off x="9645285" y="5641975"/>
              <a:ext cx="1651588" cy="400110"/>
            </a:xfrm>
            <a:prstGeom prst="rect">
              <a:avLst/>
            </a:prstGeom>
            <a:noFill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pt-BR" sz="1400" b="1">
                  <a:solidFill>
                    <a:schemeClr val="bg1"/>
                  </a:solidFill>
                  <a:latin typeface="Trebuchet MS"/>
                  <a:ea typeface="+mn-lt"/>
                  <a:cs typeface="+mn-lt"/>
                </a:rPr>
                <a:t>R$</a:t>
              </a:r>
              <a:r>
                <a:rPr lang="pt-BR" sz="2000" b="1">
                  <a:solidFill>
                    <a:schemeClr val="bg1"/>
                  </a:solidFill>
                  <a:latin typeface="Trebuchet MS"/>
                  <a:ea typeface="+mn-lt"/>
                  <a:cs typeface="+mn-lt"/>
                </a:rPr>
                <a:t>8.000</a:t>
              </a:r>
              <a:r>
                <a:rPr lang="pt-BR" sz="1400" b="1">
                  <a:solidFill>
                    <a:schemeClr val="bg1"/>
                  </a:solidFill>
                  <a:latin typeface="Trebuchet MS"/>
                  <a:ea typeface="+mn-lt"/>
                  <a:cs typeface="+mn-lt"/>
                </a:rPr>
                <a:t>,00</a:t>
              </a:r>
              <a:endParaRPr lang="pt-BR" sz="1400">
                <a:solidFill>
                  <a:schemeClr val="bg1"/>
                </a:solidFill>
                <a:latin typeface="Trebuchet MS"/>
                <a:ea typeface="+mn-lt"/>
                <a:cs typeface="+mn-lt"/>
              </a:endParaRPr>
            </a:p>
          </p:txBody>
        </p:sp>
        <p:sp>
          <p:nvSpPr>
            <p:cNvPr id="52" name="CaixaDeTexto 35">
              <a:extLst>
                <a:ext uri="{FF2B5EF4-FFF2-40B4-BE49-F238E27FC236}">
                  <a16:creationId xmlns:a16="http://schemas.microsoft.com/office/drawing/2014/main" id="{9982FB80-2D37-5E36-044E-DEC1E4FF82D9}"/>
                </a:ext>
              </a:extLst>
            </p:cNvPr>
            <p:cNvSpPr txBox="1"/>
            <p:nvPr/>
          </p:nvSpPr>
          <p:spPr>
            <a:xfrm>
              <a:off x="9645285" y="6026604"/>
              <a:ext cx="1651588" cy="400110"/>
            </a:xfrm>
            <a:prstGeom prst="rect">
              <a:avLst/>
            </a:prstGeom>
            <a:noFill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pt-BR" sz="1400" b="1">
                  <a:solidFill>
                    <a:schemeClr val="bg1"/>
                  </a:solidFill>
                  <a:latin typeface="Trebuchet MS"/>
                  <a:ea typeface="+mn-lt"/>
                  <a:cs typeface="+mn-lt"/>
                </a:rPr>
                <a:t>R$</a:t>
              </a:r>
              <a:r>
                <a:rPr lang="pt-BR" sz="2000" b="1">
                  <a:solidFill>
                    <a:schemeClr val="bg1"/>
                  </a:solidFill>
                  <a:latin typeface="Trebuchet MS"/>
                  <a:ea typeface="+mn-lt"/>
                  <a:cs typeface="+mn-lt"/>
                </a:rPr>
                <a:t>8.000</a:t>
              </a:r>
              <a:r>
                <a:rPr lang="pt-BR" sz="1400" b="1">
                  <a:solidFill>
                    <a:schemeClr val="bg1"/>
                  </a:solidFill>
                  <a:latin typeface="Trebuchet MS"/>
                  <a:ea typeface="+mn-lt"/>
                  <a:cs typeface="+mn-lt"/>
                </a:rPr>
                <a:t>,00</a:t>
              </a:r>
              <a:endParaRPr lang="pt-BR" sz="1400">
                <a:solidFill>
                  <a:schemeClr val="bg1"/>
                </a:solidFill>
                <a:latin typeface="Trebuchet MS"/>
                <a:ea typeface="+mn-lt"/>
                <a:cs typeface="+mn-lt"/>
              </a:endParaRPr>
            </a:p>
          </p:txBody>
        </p:sp>
        <p:sp>
          <p:nvSpPr>
            <p:cNvPr id="53" name="CaixaDeTexto 31">
              <a:extLst>
                <a:ext uri="{FF2B5EF4-FFF2-40B4-BE49-F238E27FC236}">
                  <a16:creationId xmlns:a16="http://schemas.microsoft.com/office/drawing/2014/main" id="{9E1F4B5C-FB39-604C-8C4A-3C64B7B143B6}"/>
                </a:ext>
              </a:extLst>
            </p:cNvPr>
            <p:cNvSpPr txBox="1"/>
            <p:nvPr/>
          </p:nvSpPr>
          <p:spPr>
            <a:xfrm>
              <a:off x="8768409" y="5045845"/>
              <a:ext cx="849085" cy="246221"/>
            </a:xfrm>
            <a:prstGeom prst="rect">
              <a:avLst/>
            </a:prstGeom>
            <a:noFill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pt-BR" sz="1000">
                  <a:solidFill>
                    <a:schemeClr val="bg1"/>
                  </a:solidFill>
                  <a:latin typeface="Trebuchet MS"/>
                  <a:ea typeface="+mn-lt"/>
                  <a:cs typeface="+mn-lt"/>
                </a:rPr>
                <a:t>Palestras</a:t>
              </a:r>
            </a:p>
          </p:txBody>
        </p:sp>
        <p:sp>
          <p:nvSpPr>
            <p:cNvPr id="54" name="CaixaDeTexto 31">
              <a:extLst>
                <a:ext uri="{FF2B5EF4-FFF2-40B4-BE49-F238E27FC236}">
                  <a16:creationId xmlns:a16="http://schemas.microsoft.com/office/drawing/2014/main" id="{D0A7733C-8925-4F70-48A4-5320EB9ACC1D}"/>
                </a:ext>
              </a:extLst>
            </p:cNvPr>
            <p:cNvSpPr txBox="1"/>
            <p:nvPr/>
          </p:nvSpPr>
          <p:spPr>
            <a:xfrm>
              <a:off x="8108008" y="5278074"/>
              <a:ext cx="1509485" cy="400110"/>
            </a:xfrm>
            <a:prstGeom prst="rect">
              <a:avLst/>
            </a:prstGeom>
            <a:noFill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pt-BR" sz="1000">
                  <a:solidFill>
                    <a:schemeClr val="bg1"/>
                  </a:solidFill>
                  <a:latin typeface="Trebuchet MS"/>
                  <a:ea typeface="+mn-lt"/>
                  <a:cs typeface="+mn-lt"/>
                </a:rPr>
                <a:t>Capa de cadeira</a:t>
              </a:r>
            </a:p>
            <a:p>
              <a:pPr algn="r"/>
              <a:r>
                <a:rPr lang="pt-BR" sz="1000">
                  <a:solidFill>
                    <a:schemeClr val="bg1"/>
                  </a:solidFill>
                  <a:latin typeface="Trebuchet MS"/>
                  <a:ea typeface="+mn-lt"/>
                  <a:cs typeface="+mn-lt"/>
                </a:rPr>
                <a:t>(produção da marca)</a:t>
              </a:r>
            </a:p>
          </p:txBody>
        </p:sp>
        <p:sp>
          <p:nvSpPr>
            <p:cNvPr id="55" name="CaixaDeTexto 31">
              <a:extLst>
                <a:ext uri="{FF2B5EF4-FFF2-40B4-BE49-F238E27FC236}">
                  <a16:creationId xmlns:a16="http://schemas.microsoft.com/office/drawing/2014/main" id="{C720D9C0-7CE0-6AAD-6DEC-8AA0DE6BECF2}"/>
                </a:ext>
              </a:extLst>
            </p:cNvPr>
            <p:cNvSpPr txBox="1"/>
            <p:nvPr/>
          </p:nvSpPr>
          <p:spPr>
            <a:xfrm>
              <a:off x="7382294" y="5640931"/>
              <a:ext cx="2235198" cy="400110"/>
            </a:xfrm>
            <a:prstGeom prst="rect">
              <a:avLst/>
            </a:prstGeom>
            <a:noFill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pt-BR" sz="1000" dirty="0">
                  <a:solidFill>
                    <a:schemeClr val="bg1"/>
                  </a:solidFill>
                  <a:latin typeface="Trebuchet MS"/>
                  <a:ea typeface="+mn-lt"/>
                  <a:cs typeface="+mn-lt"/>
                </a:rPr>
                <a:t>Brindes nas cadeiras ou </a:t>
              </a:r>
              <a:r>
                <a:rPr lang="pt-BR" sz="1000" dirty="0" err="1">
                  <a:solidFill>
                    <a:schemeClr val="bg1"/>
                  </a:solidFill>
                  <a:latin typeface="Trebuchet MS"/>
                  <a:ea typeface="+mn-lt"/>
                  <a:cs typeface="+mn-lt"/>
                </a:rPr>
                <a:t>sampling</a:t>
              </a:r>
              <a:endParaRPr lang="pt-BR" sz="1000" dirty="0">
                <a:solidFill>
                  <a:schemeClr val="bg1"/>
                </a:solidFill>
                <a:latin typeface="Trebuchet MS"/>
              </a:endParaRPr>
            </a:p>
            <a:p>
              <a:pPr algn="r"/>
              <a:r>
                <a:rPr lang="pt-BR" sz="1000" dirty="0">
                  <a:solidFill>
                    <a:schemeClr val="bg1"/>
                  </a:solidFill>
                  <a:latin typeface="Trebuchet MS"/>
                  <a:ea typeface="+mn-lt"/>
                  <a:cs typeface="+mn-lt"/>
                </a:rPr>
                <a:t>na entrada (produção da marca)</a:t>
              </a:r>
              <a:endParaRPr lang="pt-BR" sz="1000" dirty="0">
                <a:solidFill>
                  <a:schemeClr val="bg1"/>
                </a:solidFill>
                <a:latin typeface="Trebuchet MS"/>
              </a:endParaRPr>
            </a:p>
          </p:txBody>
        </p:sp>
        <p:sp>
          <p:nvSpPr>
            <p:cNvPr id="56" name="CaixaDeTexto 31">
              <a:extLst>
                <a:ext uri="{FF2B5EF4-FFF2-40B4-BE49-F238E27FC236}">
                  <a16:creationId xmlns:a16="http://schemas.microsoft.com/office/drawing/2014/main" id="{D41DE9D7-DE60-2851-9682-459DD988BCE2}"/>
                </a:ext>
              </a:extLst>
            </p:cNvPr>
            <p:cNvSpPr txBox="1"/>
            <p:nvPr/>
          </p:nvSpPr>
          <p:spPr>
            <a:xfrm>
              <a:off x="7167880" y="6018302"/>
              <a:ext cx="2449611" cy="400110"/>
            </a:xfrm>
            <a:prstGeom prst="rect">
              <a:avLst/>
            </a:prstGeom>
            <a:noFill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pt-BR" sz="1000">
                  <a:solidFill>
                    <a:schemeClr val="bg1"/>
                  </a:solidFill>
                  <a:latin typeface="Trebuchet MS"/>
                  <a:ea typeface="+mn-lt"/>
                  <a:cs typeface="+mn-lt"/>
                </a:rPr>
                <a:t>Vídeo de 30 segundos antes de cada</a:t>
              </a:r>
              <a:endParaRPr lang="pt-BR" sz="1000">
                <a:solidFill>
                  <a:schemeClr val="bg1"/>
                </a:solidFill>
                <a:latin typeface="Trebuchet MS"/>
              </a:endParaRPr>
            </a:p>
            <a:p>
              <a:pPr algn="r"/>
              <a:r>
                <a:rPr lang="pt-BR" sz="1000">
                  <a:solidFill>
                    <a:schemeClr val="bg1"/>
                  </a:solidFill>
                  <a:latin typeface="Trebuchet MS"/>
                  <a:ea typeface="+mn-lt"/>
                  <a:cs typeface="+mn-lt"/>
                </a:rPr>
                <a:t>conteúdo (produção da marca)</a:t>
              </a:r>
            </a:p>
          </p:txBody>
        </p:sp>
      </p:grpSp>
      <p:pic>
        <p:nvPicPr>
          <p:cNvPr id="58" name="Imagem 57">
            <a:extLst>
              <a:ext uri="{FF2B5EF4-FFF2-40B4-BE49-F238E27FC236}">
                <a16:creationId xmlns:a16="http://schemas.microsoft.com/office/drawing/2014/main" id="{17A7EC46-0CDF-B7C4-E2F6-9A964837A1D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42056"/>
          <a:stretch>
            <a:fillRect/>
          </a:stretch>
        </p:blipFill>
        <p:spPr>
          <a:xfrm>
            <a:off x="0" y="0"/>
            <a:ext cx="7064582" cy="6858000"/>
          </a:xfrm>
          <a:prstGeom prst="rect">
            <a:avLst/>
          </a:prstGeom>
        </p:spPr>
      </p:pic>
      <p:sp>
        <p:nvSpPr>
          <p:cNvPr id="41" name="CaixaDeTexto 24">
            <a:extLst>
              <a:ext uri="{FF2B5EF4-FFF2-40B4-BE49-F238E27FC236}">
                <a16:creationId xmlns:a16="http://schemas.microsoft.com/office/drawing/2014/main" id="{7E71D81F-3700-5E9C-BF46-A209591CE271}"/>
              </a:ext>
            </a:extLst>
          </p:cNvPr>
          <p:cNvSpPr txBox="1"/>
          <p:nvPr/>
        </p:nvSpPr>
        <p:spPr>
          <a:xfrm>
            <a:off x="7589650" y="240532"/>
            <a:ext cx="1494972" cy="369332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>
                <a:solidFill>
                  <a:schemeClr val="bg1"/>
                </a:solidFill>
                <a:latin typeface="Trebuchet MS"/>
                <a:cs typeface="Arial"/>
              </a:rPr>
              <a:t>Auditório</a:t>
            </a:r>
          </a:p>
        </p:txBody>
      </p:sp>
      <p:pic>
        <p:nvPicPr>
          <p:cNvPr id="42" name="Imagem 41">
            <a:extLst>
              <a:ext uri="{FF2B5EF4-FFF2-40B4-BE49-F238E27FC236}">
                <a16:creationId xmlns:a16="http://schemas.microsoft.com/office/drawing/2014/main" id="{6438D12B-39E5-3C0E-6C5E-AC7083EB05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76065" y="494530"/>
            <a:ext cx="2094838" cy="550148"/>
          </a:xfrm>
          <a:prstGeom prst="rect">
            <a:avLst/>
          </a:prstGeom>
        </p:spPr>
      </p:pic>
      <p:sp>
        <p:nvSpPr>
          <p:cNvPr id="44" name="CaixaDeTexto 12">
            <a:extLst>
              <a:ext uri="{FF2B5EF4-FFF2-40B4-BE49-F238E27FC236}">
                <a16:creationId xmlns:a16="http://schemas.microsoft.com/office/drawing/2014/main" id="{DC071BB1-27CD-B363-D014-E4C851F6AB3B}"/>
              </a:ext>
            </a:extLst>
          </p:cNvPr>
          <p:cNvSpPr txBox="1"/>
          <p:nvPr/>
        </p:nvSpPr>
        <p:spPr>
          <a:xfrm>
            <a:off x="8427201" y="1345210"/>
            <a:ext cx="3280833" cy="369332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b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Por que investir?</a:t>
            </a:r>
            <a:endParaRPr lang="pt-BR" b="1">
              <a:solidFill>
                <a:schemeClr val="bg1"/>
              </a:solidFill>
              <a:latin typeface="Trebuchet MS"/>
            </a:endParaRPr>
          </a:p>
        </p:txBody>
      </p:sp>
      <p:sp>
        <p:nvSpPr>
          <p:cNvPr id="46" name="CaixaDeTexto 31">
            <a:extLst>
              <a:ext uri="{FF2B5EF4-FFF2-40B4-BE49-F238E27FC236}">
                <a16:creationId xmlns:a16="http://schemas.microsoft.com/office/drawing/2014/main" id="{54DC8BD4-BA6C-303C-4867-00A0C3F415C9}"/>
              </a:ext>
            </a:extLst>
          </p:cNvPr>
          <p:cNvSpPr txBox="1"/>
          <p:nvPr/>
        </p:nvSpPr>
        <p:spPr>
          <a:xfrm>
            <a:off x="8643203" y="3714266"/>
            <a:ext cx="2376850" cy="707886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8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*Conteúdo sob responsabilidade do expositor, porém com aprovação da organização.</a:t>
            </a:r>
            <a:endParaRPr lang="pt-BR" sz="800">
              <a:solidFill>
                <a:schemeClr val="bg1"/>
              </a:solidFill>
              <a:latin typeface="Trebuchet MS"/>
            </a:endParaRPr>
          </a:p>
          <a:p>
            <a:r>
              <a:rPr lang="pt-BR" sz="8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Não são permitidas palestras comerciais e demonstrações de produto. </a:t>
            </a:r>
            <a:endParaRPr lang="pt-BR" sz="800">
              <a:solidFill>
                <a:schemeClr val="bg1"/>
              </a:solidFill>
              <a:latin typeface="Trebuchet MS"/>
            </a:endParaRPr>
          </a:p>
          <a:p>
            <a:pPr algn="l"/>
            <a:endParaRPr lang="pt-BR" sz="800">
              <a:solidFill>
                <a:schemeClr val="bg1"/>
              </a:solidFill>
              <a:latin typeface="Trebuchet MS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1FF28336-93B6-19F3-E18F-A67C54CB41CE}"/>
              </a:ext>
            </a:extLst>
          </p:cNvPr>
          <p:cNvSpPr txBox="1"/>
          <p:nvPr/>
        </p:nvSpPr>
        <p:spPr>
          <a:xfrm>
            <a:off x="8301450" y="1717530"/>
            <a:ext cx="3535352" cy="192616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342900" indent="-171450">
              <a:lnSpc>
                <a:spcPts val="1300"/>
              </a:lnSpc>
              <a:buFont typeface="Arial" panose="020B0604020202020204" pitchFamily="34" charset="0"/>
              <a:buChar char="•"/>
            </a:pPr>
            <a:r>
              <a:rPr lang="pt-BR" sz="1200" b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Autoridade e reputação</a:t>
            </a:r>
            <a:br>
              <a:rPr lang="pt-BR" sz="1200" b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</a:br>
            <a:r>
              <a:rPr lang="pt-BR" sz="12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Associe seu nome ao maior palco de conteúdo do setor;</a:t>
            </a:r>
          </a:p>
          <a:p>
            <a:pPr marL="342900" indent="-171450">
              <a:lnSpc>
                <a:spcPts val="1300"/>
              </a:lnSpc>
              <a:buFont typeface="Arial" panose="020B0604020202020204" pitchFamily="34" charset="0"/>
              <a:buChar char="•"/>
            </a:pPr>
            <a:endParaRPr lang="pt-BR" sz="1200" b="1">
              <a:solidFill>
                <a:schemeClr val="bg1"/>
              </a:solidFill>
              <a:latin typeface="Trebuchet MS"/>
              <a:ea typeface="+mn-lt"/>
              <a:cs typeface="+mn-lt"/>
            </a:endParaRPr>
          </a:p>
          <a:p>
            <a:pPr marL="342900" indent="-171450">
              <a:lnSpc>
                <a:spcPts val="1300"/>
              </a:lnSpc>
              <a:buFont typeface="Arial" panose="020B0604020202020204" pitchFamily="34" charset="0"/>
              <a:buChar char="•"/>
            </a:pPr>
            <a:r>
              <a:rPr lang="pt-BR" sz="1200" b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Visibilidade estratégica</a:t>
            </a:r>
            <a:br>
              <a:rPr lang="pt-BR" sz="1200" b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</a:br>
            <a:r>
              <a:rPr lang="pt-BR" sz="12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Sua marca em evidência para um público altamente qualificado;</a:t>
            </a:r>
          </a:p>
          <a:p>
            <a:pPr marL="342900" indent="-171450">
              <a:lnSpc>
                <a:spcPts val="1300"/>
              </a:lnSpc>
              <a:buFont typeface="Arial" panose="020B0604020202020204" pitchFamily="34" charset="0"/>
              <a:buChar char="•"/>
            </a:pPr>
            <a:endParaRPr lang="pt-BR" sz="1200" b="1">
              <a:solidFill>
                <a:schemeClr val="bg1"/>
              </a:solidFill>
              <a:latin typeface="Trebuchet MS"/>
              <a:ea typeface="+mn-lt"/>
              <a:cs typeface="+mn-lt"/>
            </a:endParaRPr>
          </a:p>
          <a:p>
            <a:pPr marL="342900" indent="-171450">
              <a:lnSpc>
                <a:spcPts val="1300"/>
              </a:lnSpc>
              <a:buFont typeface="Arial" panose="020B0604020202020204" pitchFamily="34" charset="0"/>
              <a:buChar char="•"/>
            </a:pPr>
            <a:r>
              <a:rPr lang="pt-BR" sz="1200" b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Ações exclusivas</a:t>
            </a:r>
            <a:br>
              <a:rPr lang="pt-BR" sz="1200" b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</a:br>
            <a:r>
              <a:rPr lang="pt-BR" sz="12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Personalize o espaço, distribua brindes ou impacte com vídeo antes de cada palestra.</a:t>
            </a:r>
          </a:p>
        </p:txBody>
      </p:sp>
      <p:pic>
        <p:nvPicPr>
          <p:cNvPr id="5" name="Gráfico 4">
            <a:extLst>
              <a:ext uri="{FF2B5EF4-FFF2-40B4-BE49-F238E27FC236}">
                <a16:creationId xmlns:a16="http://schemas.microsoft.com/office/drawing/2014/main" id="{362B232E-EEFF-3702-E7AF-223C401B81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29526" y="1454000"/>
            <a:ext cx="767861" cy="748339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E5F469F9-99CD-8967-C124-EEB104BC47B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414" t="10293" r="1886" b="10293"/>
          <a:stretch>
            <a:fillRect/>
          </a:stretch>
        </p:blipFill>
        <p:spPr>
          <a:xfrm>
            <a:off x="0" y="0"/>
            <a:ext cx="721593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177655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3D0B1AF2-8706-0196-38ED-BFD308A07F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490931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Agrupar 28">
            <a:extLst>
              <a:ext uri="{FF2B5EF4-FFF2-40B4-BE49-F238E27FC236}">
                <a16:creationId xmlns:a16="http://schemas.microsoft.com/office/drawing/2014/main" id="{0479A50E-E3B1-AF26-1823-F5BAD748DE40}"/>
              </a:ext>
            </a:extLst>
          </p:cNvPr>
          <p:cNvGrpSpPr/>
          <p:nvPr/>
        </p:nvGrpSpPr>
        <p:grpSpPr>
          <a:xfrm flipH="1">
            <a:off x="10034303" y="6017305"/>
            <a:ext cx="1658711" cy="492919"/>
            <a:chOff x="1595438" y="5922169"/>
            <a:chExt cx="2192182" cy="492919"/>
          </a:xfrm>
        </p:grpSpPr>
        <p:sp>
          <p:nvSpPr>
            <p:cNvPr id="30" name="Retângulo 29">
              <a:extLst>
                <a:ext uri="{FF2B5EF4-FFF2-40B4-BE49-F238E27FC236}">
                  <a16:creationId xmlns:a16="http://schemas.microsoft.com/office/drawing/2014/main" id="{AFEB4ED0-E194-4A98-ECB3-3CCE2970275B}"/>
                </a:ext>
              </a:extLst>
            </p:cNvPr>
            <p:cNvSpPr/>
            <p:nvPr/>
          </p:nvSpPr>
          <p:spPr>
            <a:xfrm>
              <a:off x="1669256" y="5922169"/>
              <a:ext cx="2118364" cy="416719"/>
            </a:xfrm>
            <a:prstGeom prst="rect">
              <a:avLst/>
            </a:prstGeom>
            <a:solidFill>
              <a:srgbClr val="DF9B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pt-BR"/>
            </a:p>
          </p:txBody>
        </p:sp>
        <p:sp>
          <p:nvSpPr>
            <p:cNvPr id="31" name="Forma Livre: Forma 30">
              <a:extLst>
                <a:ext uri="{FF2B5EF4-FFF2-40B4-BE49-F238E27FC236}">
                  <a16:creationId xmlns:a16="http://schemas.microsoft.com/office/drawing/2014/main" id="{F8849E69-6DE6-83E6-9AD1-5A0182039035}"/>
                </a:ext>
              </a:extLst>
            </p:cNvPr>
            <p:cNvSpPr/>
            <p:nvPr/>
          </p:nvSpPr>
          <p:spPr>
            <a:xfrm>
              <a:off x="1595438" y="5965031"/>
              <a:ext cx="2190750" cy="450057"/>
            </a:xfrm>
            <a:custGeom>
              <a:avLst/>
              <a:gdLst>
                <a:gd name="csX0" fmla="*/ 0 w 2190750"/>
                <a:gd name="csY0" fmla="*/ 0 h 450057"/>
                <a:gd name="csX1" fmla="*/ 0 w 2190750"/>
                <a:gd name="csY1" fmla="*/ 450057 h 450057"/>
                <a:gd name="csX2" fmla="*/ 2190750 w 2190750"/>
                <a:gd name="csY2" fmla="*/ 450057 h 45005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2190750" h="450057">
                  <a:moveTo>
                    <a:pt x="0" y="0"/>
                  </a:moveTo>
                  <a:lnTo>
                    <a:pt x="0" y="450057"/>
                  </a:lnTo>
                  <a:lnTo>
                    <a:pt x="2190750" y="450057"/>
                  </a:lnTo>
                </a:path>
              </a:pathLst>
            </a:custGeom>
            <a:noFill/>
            <a:ln w="9525">
              <a:solidFill>
                <a:srgbClr val="DF9B0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pt-BR"/>
            </a:p>
          </p:txBody>
        </p:sp>
      </p:grpSp>
      <p:pic>
        <p:nvPicPr>
          <p:cNvPr id="8" name="Imagem 7">
            <a:extLst>
              <a:ext uri="{FF2B5EF4-FFF2-40B4-BE49-F238E27FC236}">
                <a16:creationId xmlns:a16="http://schemas.microsoft.com/office/drawing/2014/main" id="{8E9BB68D-A77C-0BC2-12BC-06B32CA1EE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43149" y="167367"/>
            <a:ext cx="2868840" cy="1914979"/>
          </a:xfrm>
          <a:prstGeom prst="rect">
            <a:avLst/>
          </a:prstGeom>
        </p:spPr>
      </p:pic>
      <p:sp>
        <p:nvSpPr>
          <p:cNvPr id="12" name="CaixaDeTexto 24">
            <a:extLst>
              <a:ext uri="{FF2B5EF4-FFF2-40B4-BE49-F238E27FC236}">
                <a16:creationId xmlns:a16="http://schemas.microsoft.com/office/drawing/2014/main" id="{E7D3EC2B-3597-06DB-A4B8-FF0B457C1285}"/>
              </a:ext>
            </a:extLst>
          </p:cNvPr>
          <p:cNvSpPr txBox="1"/>
          <p:nvPr/>
        </p:nvSpPr>
        <p:spPr>
          <a:xfrm>
            <a:off x="8599883" y="243289"/>
            <a:ext cx="2868839" cy="338554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t-BR" sz="1600">
                <a:solidFill>
                  <a:schemeClr val="bg2">
                    <a:lumMod val="25000"/>
                  </a:schemeClr>
                </a:solidFill>
                <a:latin typeface="Trebuchet MS"/>
                <a:cs typeface="Arial"/>
              </a:rPr>
              <a:t>Conteúdo no Espaço</a:t>
            </a:r>
          </a:p>
        </p:txBody>
      </p:sp>
      <p:sp>
        <p:nvSpPr>
          <p:cNvPr id="14" name="Google Shape;130;p25">
            <a:extLst>
              <a:ext uri="{FF2B5EF4-FFF2-40B4-BE49-F238E27FC236}">
                <a16:creationId xmlns:a16="http://schemas.microsoft.com/office/drawing/2014/main" id="{B210A373-1C5C-55A3-1242-6791C2F2EBD2}"/>
              </a:ext>
            </a:extLst>
          </p:cNvPr>
          <p:cNvSpPr txBox="1"/>
          <p:nvPr/>
        </p:nvSpPr>
        <p:spPr>
          <a:xfrm>
            <a:off x="7417473" y="1932171"/>
            <a:ext cx="4378777" cy="11079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pt-BR" sz="1200" b="1">
                <a:solidFill>
                  <a:schemeClr val="bg2">
                    <a:lumMod val="25000"/>
                  </a:schemeClr>
                </a:solidFill>
                <a:latin typeface="Trebuchet MS"/>
                <a:ea typeface="+mn-lt"/>
                <a:cs typeface="+mn-lt"/>
              </a:rPr>
              <a:t>Sua marca na boca e no radar de quem compra.</a:t>
            </a:r>
            <a:endParaRPr lang="pt-BR" sz="1200" b="1">
              <a:solidFill>
                <a:schemeClr val="bg2">
                  <a:lumMod val="25000"/>
                </a:schemeClr>
              </a:solidFill>
              <a:latin typeface="Trebuchet MS"/>
            </a:endParaRPr>
          </a:p>
          <a:p>
            <a:pPr algn="r"/>
            <a:endParaRPr lang="pt-BR" sz="1100">
              <a:solidFill>
                <a:schemeClr val="bg2">
                  <a:lumMod val="25000"/>
                </a:schemeClr>
              </a:solidFill>
              <a:latin typeface="Trebuchet MS"/>
              <a:ea typeface="+mn-lt"/>
              <a:cs typeface="+mn-lt"/>
            </a:endParaRPr>
          </a:p>
          <a:p>
            <a:pPr algn="r"/>
            <a:r>
              <a:rPr lang="pt-BR" sz="1100">
                <a:solidFill>
                  <a:schemeClr val="bg2">
                    <a:lumMod val="25000"/>
                  </a:schemeClr>
                </a:solidFill>
                <a:latin typeface="Trebuchet MS"/>
                <a:ea typeface="+mn-lt"/>
                <a:cs typeface="+mn-lt"/>
              </a:rPr>
              <a:t>Já imaginou o seu produto ser testado e exposto de forma prático ao vivo no pavilhão? Trazendo </a:t>
            </a:r>
            <a:r>
              <a:rPr lang="pt-BR" sz="1100" err="1">
                <a:solidFill>
                  <a:schemeClr val="bg2">
                    <a:lumMod val="25000"/>
                  </a:schemeClr>
                </a:solidFill>
                <a:latin typeface="Trebuchet MS"/>
                <a:ea typeface="+mn-lt"/>
                <a:cs typeface="+mn-lt"/>
              </a:rPr>
              <a:t>brading</a:t>
            </a:r>
            <a:r>
              <a:rPr lang="pt-BR" sz="1100">
                <a:solidFill>
                  <a:schemeClr val="bg2">
                    <a:lumMod val="25000"/>
                  </a:schemeClr>
                </a:solidFill>
                <a:latin typeface="Trebuchet MS"/>
                <a:ea typeface="+mn-lt"/>
                <a:cs typeface="+mn-lt"/>
              </a:rPr>
              <a:t> e experiência para os clientes? Esse momento chegou com o Espaço </a:t>
            </a:r>
            <a:r>
              <a:rPr lang="pt-BR" sz="1100" err="1">
                <a:solidFill>
                  <a:schemeClr val="bg2">
                    <a:lumMod val="25000"/>
                  </a:schemeClr>
                </a:solidFill>
                <a:latin typeface="Trebuchet MS"/>
                <a:ea typeface="+mn-lt"/>
                <a:cs typeface="+mn-lt"/>
              </a:rPr>
              <a:t>Cooking</a:t>
            </a:r>
            <a:r>
              <a:rPr lang="pt-BR" sz="1100">
                <a:solidFill>
                  <a:schemeClr val="bg2">
                    <a:lumMod val="25000"/>
                  </a:schemeClr>
                </a:solidFill>
                <a:latin typeface="Trebuchet MS"/>
                <a:ea typeface="+mn-lt"/>
                <a:cs typeface="+mn-lt"/>
              </a:rPr>
              <a:t> Show.</a:t>
            </a:r>
            <a:endParaRPr lang="pt-BR">
              <a:solidFill>
                <a:schemeClr val="bg2">
                  <a:lumMod val="25000"/>
                </a:schemeClr>
              </a:solidFill>
              <a:latin typeface="Trebuchet MS"/>
            </a:endParaRPr>
          </a:p>
        </p:txBody>
      </p:sp>
      <p:sp>
        <p:nvSpPr>
          <p:cNvPr id="22" name="CaixaDeTexto 33">
            <a:extLst>
              <a:ext uri="{FF2B5EF4-FFF2-40B4-BE49-F238E27FC236}">
                <a16:creationId xmlns:a16="http://schemas.microsoft.com/office/drawing/2014/main" id="{4F9F27C2-7766-0495-7CCD-5770A0B46418}"/>
              </a:ext>
            </a:extLst>
          </p:cNvPr>
          <p:cNvSpPr txBox="1"/>
          <p:nvPr/>
        </p:nvSpPr>
        <p:spPr>
          <a:xfrm>
            <a:off x="10000599" y="5745703"/>
            <a:ext cx="1727201" cy="646331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pt-BR" sz="1800" b="1" i="0" u="none" strike="noStrike" baseline="0">
                <a:solidFill>
                  <a:srgbClr val="DF9B02"/>
                </a:solidFill>
                <a:latin typeface="Trebuchet MS"/>
              </a:rPr>
              <a:t>Investimento</a:t>
            </a:r>
            <a:r>
              <a:rPr sz="1800" b="0" i="0">
                <a:solidFill>
                  <a:srgbClr val="DF9B02"/>
                </a:solidFill>
                <a:latin typeface="Trebuchet MS"/>
                <a:ea typeface="Trebuchet MS"/>
                <a:cs typeface="Trebuchet MS"/>
              </a:rPr>
              <a:t>​</a:t>
            </a:r>
            <a:endParaRPr lang="pt-BR">
              <a:solidFill>
                <a:srgbClr val="DF9B02"/>
              </a:solidFill>
            </a:endParaRPr>
          </a:p>
          <a:p>
            <a:pPr algn="ctr"/>
            <a:endParaRPr lang="pt-BR">
              <a:solidFill>
                <a:srgbClr val="DF9B02"/>
              </a:solidFill>
            </a:endParaRPr>
          </a:p>
        </p:txBody>
      </p:sp>
      <p:sp>
        <p:nvSpPr>
          <p:cNvPr id="24" name="CaixaDeTexto 35">
            <a:extLst>
              <a:ext uri="{FF2B5EF4-FFF2-40B4-BE49-F238E27FC236}">
                <a16:creationId xmlns:a16="http://schemas.microsoft.com/office/drawing/2014/main" id="{1CAA176E-F1B4-EA34-661E-1D2DB778A2B4}"/>
              </a:ext>
            </a:extLst>
          </p:cNvPr>
          <p:cNvSpPr txBox="1"/>
          <p:nvPr/>
        </p:nvSpPr>
        <p:spPr>
          <a:xfrm>
            <a:off x="9983175" y="6019196"/>
            <a:ext cx="1658712" cy="40011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2000" b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R$ 3.500,00 </a:t>
            </a:r>
            <a:endParaRPr lang="pt-BR" sz="2000">
              <a:solidFill>
                <a:schemeClr val="bg1"/>
              </a:solidFill>
              <a:latin typeface="Trebuchet MS"/>
              <a:ea typeface="+mn-lt"/>
              <a:cs typeface="+mn-lt"/>
            </a:endParaRPr>
          </a:p>
        </p:txBody>
      </p:sp>
      <p:sp>
        <p:nvSpPr>
          <p:cNvPr id="26" name="CaixaDeTexto 31">
            <a:extLst>
              <a:ext uri="{FF2B5EF4-FFF2-40B4-BE49-F238E27FC236}">
                <a16:creationId xmlns:a16="http://schemas.microsoft.com/office/drawing/2014/main" id="{2F0FA1E0-6FA8-4A7E-4B0F-DF7316A2A7AE}"/>
              </a:ext>
            </a:extLst>
          </p:cNvPr>
          <p:cNvSpPr txBox="1"/>
          <p:nvPr/>
        </p:nvSpPr>
        <p:spPr>
          <a:xfrm>
            <a:off x="8284952" y="6248614"/>
            <a:ext cx="1658711" cy="253916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pt-BR" sz="1050">
                <a:latin typeface="Trebuchet MS"/>
                <a:ea typeface="+mn-lt"/>
                <a:cs typeface="+mn-lt"/>
              </a:rPr>
              <a:t>COTA DE 1 HORA – SLOT </a:t>
            </a:r>
            <a:endParaRPr lang="pt-BR" sz="1050">
              <a:latin typeface="Trebuchet MS"/>
            </a:endParaRPr>
          </a:p>
        </p:txBody>
      </p:sp>
      <p:sp>
        <p:nvSpPr>
          <p:cNvPr id="3" name="CaixaDeTexto 12">
            <a:extLst>
              <a:ext uri="{FF2B5EF4-FFF2-40B4-BE49-F238E27FC236}">
                <a16:creationId xmlns:a16="http://schemas.microsoft.com/office/drawing/2014/main" id="{0EAC8FBB-9714-F435-C4A7-F3378674B577}"/>
              </a:ext>
            </a:extLst>
          </p:cNvPr>
          <p:cNvSpPr txBox="1"/>
          <p:nvPr/>
        </p:nvSpPr>
        <p:spPr>
          <a:xfrm>
            <a:off x="9214013" y="3144362"/>
            <a:ext cx="3280833" cy="369332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b="1">
                <a:solidFill>
                  <a:srgbClr val="DF9B02"/>
                </a:solidFill>
                <a:latin typeface="Trebuchet MS"/>
                <a:ea typeface="+mn-lt"/>
                <a:cs typeface="+mn-lt"/>
              </a:rPr>
              <a:t>Por que investir?</a:t>
            </a:r>
            <a:endParaRPr lang="pt-BR" b="1">
              <a:solidFill>
                <a:srgbClr val="DF9B02"/>
              </a:solidFill>
              <a:latin typeface="Trebuchet MS"/>
            </a:endParaRPr>
          </a:p>
        </p:txBody>
      </p:sp>
      <p:sp>
        <p:nvSpPr>
          <p:cNvPr id="5" name="CaixaDeTexto 31">
            <a:extLst>
              <a:ext uri="{FF2B5EF4-FFF2-40B4-BE49-F238E27FC236}">
                <a16:creationId xmlns:a16="http://schemas.microsoft.com/office/drawing/2014/main" id="{9EA517FB-066C-69B2-43C4-D02AE49BB677}"/>
              </a:ext>
            </a:extLst>
          </p:cNvPr>
          <p:cNvSpPr txBox="1"/>
          <p:nvPr/>
        </p:nvSpPr>
        <p:spPr>
          <a:xfrm>
            <a:off x="9410368" y="5294852"/>
            <a:ext cx="2376850" cy="338554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800">
                <a:latin typeface="Trebuchet MS"/>
                <a:ea typeface="+mn-lt"/>
                <a:cs typeface="+mn-lt"/>
              </a:rPr>
              <a:t>* Produção e demonstração sob responsabilidade do expositor.</a:t>
            </a:r>
            <a:endParaRPr lang="pt-BR" sz="800">
              <a:latin typeface="Trebuchet MS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5CBF234A-3C25-AD00-D320-B79F58AEAAB5}"/>
              </a:ext>
            </a:extLst>
          </p:cNvPr>
          <p:cNvSpPr txBox="1"/>
          <p:nvPr/>
        </p:nvSpPr>
        <p:spPr>
          <a:xfrm>
            <a:off x="9045480" y="3482481"/>
            <a:ext cx="3275181" cy="175945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342900" indent="-171450">
              <a:lnSpc>
                <a:spcPts val="1300"/>
              </a:lnSpc>
              <a:buFont typeface="Arial" panose="020B0604020202020204" pitchFamily="34" charset="0"/>
              <a:buChar char="•"/>
            </a:pPr>
            <a:r>
              <a:rPr lang="pt-BR" sz="1200" b="1">
                <a:latin typeface="Trebuchet MS"/>
                <a:ea typeface="+mn-lt"/>
                <a:cs typeface="+mn-lt"/>
              </a:rPr>
              <a:t>Experiência memorável</a:t>
            </a:r>
            <a:br>
              <a:rPr lang="pt-BR" sz="1200" b="1">
                <a:latin typeface="Trebuchet MS"/>
                <a:ea typeface="+mn-lt"/>
                <a:cs typeface="+mn-lt"/>
              </a:rPr>
            </a:br>
            <a:r>
              <a:rPr lang="pt-BR" sz="1200">
                <a:latin typeface="Trebuchet MS"/>
                <a:ea typeface="+mn-lt"/>
                <a:cs typeface="+mn-lt"/>
              </a:rPr>
              <a:t>Seu produto vira protagonista</a:t>
            </a:r>
            <a:endParaRPr lang="pt-BR"/>
          </a:p>
          <a:p>
            <a:pPr marL="342900" indent="-171450">
              <a:lnSpc>
                <a:spcPts val="1300"/>
              </a:lnSpc>
              <a:buFont typeface="Arial" panose="020B0604020202020204" pitchFamily="34" charset="0"/>
              <a:buChar char="•"/>
            </a:pPr>
            <a:r>
              <a:rPr lang="pt-BR" sz="1200">
                <a:latin typeface="Trebuchet MS"/>
                <a:ea typeface="+mn-lt"/>
                <a:cs typeface="+mn-lt"/>
              </a:rPr>
              <a:t>numa apresentação ao vivo;</a:t>
            </a:r>
            <a:endParaRPr lang="pt-BR"/>
          </a:p>
          <a:p>
            <a:pPr marL="342900" indent="-171450">
              <a:lnSpc>
                <a:spcPts val="1300"/>
              </a:lnSpc>
              <a:buFont typeface="Arial" panose="020B0604020202020204" pitchFamily="34" charset="0"/>
              <a:buChar char="•"/>
            </a:pPr>
            <a:endParaRPr lang="pt-BR" sz="1200" b="1">
              <a:latin typeface="Trebuchet MS"/>
              <a:ea typeface="+mn-lt"/>
              <a:cs typeface="+mn-lt"/>
            </a:endParaRPr>
          </a:p>
          <a:p>
            <a:pPr marL="342900" indent="-171450">
              <a:lnSpc>
                <a:spcPts val="1300"/>
              </a:lnSpc>
              <a:buFont typeface="Arial" panose="020B0604020202020204" pitchFamily="34" charset="0"/>
              <a:buChar char="•"/>
            </a:pPr>
            <a:r>
              <a:rPr lang="pt-BR" sz="1200" b="1">
                <a:latin typeface="Trebuchet MS"/>
                <a:ea typeface="+mn-lt"/>
                <a:cs typeface="+mn-lt"/>
              </a:rPr>
              <a:t>Conexão emocional</a:t>
            </a:r>
            <a:br>
              <a:rPr lang="pt-BR" sz="1200" b="1">
                <a:latin typeface="Trebuchet MS"/>
                <a:ea typeface="+mn-lt"/>
                <a:cs typeface="+mn-lt"/>
              </a:rPr>
            </a:br>
            <a:r>
              <a:rPr lang="pt-BR" sz="1200">
                <a:latin typeface="Trebuchet MS"/>
                <a:ea typeface="+mn-lt"/>
                <a:cs typeface="+mn-lt"/>
              </a:rPr>
              <a:t>Quem prova, lembra e compra;</a:t>
            </a:r>
          </a:p>
          <a:p>
            <a:pPr marL="342900" indent="-171450">
              <a:lnSpc>
                <a:spcPts val="1300"/>
              </a:lnSpc>
              <a:buFont typeface="Arial" panose="020B0604020202020204" pitchFamily="34" charset="0"/>
              <a:buChar char="•"/>
            </a:pPr>
            <a:endParaRPr lang="pt-BR" sz="1200" b="1">
              <a:latin typeface="Trebuchet MS"/>
              <a:ea typeface="+mn-lt"/>
              <a:cs typeface="+mn-lt"/>
            </a:endParaRPr>
          </a:p>
          <a:p>
            <a:pPr marL="342900" indent="-171450">
              <a:lnSpc>
                <a:spcPts val="1300"/>
              </a:lnSpc>
              <a:buFont typeface="Arial" panose="020B0604020202020204" pitchFamily="34" charset="0"/>
              <a:buChar char="•"/>
            </a:pPr>
            <a:r>
              <a:rPr lang="pt-BR" sz="1200" b="1">
                <a:latin typeface="Trebuchet MS"/>
                <a:ea typeface="+mn-lt"/>
                <a:cs typeface="+mn-lt"/>
              </a:rPr>
              <a:t>Audiência qualificada</a:t>
            </a:r>
            <a:br>
              <a:rPr lang="pt-BR" sz="1200" b="1">
                <a:latin typeface="Trebuchet MS"/>
                <a:ea typeface="+mn-lt"/>
                <a:cs typeface="+mn-lt"/>
              </a:rPr>
            </a:br>
            <a:r>
              <a:rPr lang="pt-BR" sz="1200">
                <a:latin typeface="Trebuchet MS"/>
                <a:ea typeface="+mn-lt"/>
                <a:cs typeface="+mn-lt"/>
              </a:rPr>
              <a:t>Só quem decide compras está assistindo.</a:t>
            </a:r>
          </a:p>
        </p:txBody>
      </p:sp>
      <p:pic>
        <p:nvPicPr>
          <p:cNvPr id="10" name="Gráfico 9">
            <a:extLst>
              <a:ext uri="{FF2B5EF4-FFF2-40B4-BE49-F238E27FC236}">
                <a16:creationId xmlns:a16="http://schemas.microsoft.com/office/drawing/2014/main" id="{F36CFC06-22F0-6840-5234-F2C46AAD1E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45538" y="3239305"/>
            <a:ext cx="767861" cy="748339"/>
          </a:xfrm>
          <a:prstGeom prst="rect">
            <a:avLst/>
          </a:prstGeom>
        </p:spPr>
      </p:pic>
      <p:pic>
        <p:nvPicPr>
          <p:cNvPr id="33" name="Imagem 32">
            <a:extLst>
              <a:ext uri="{FF2B5EF4-FFF2-40B4-BE49-F238E27FC236}">
                <a16:creationId xmlns:a16="http://schemas.microsoft.com/office/drawing/2014/main" id="{A825AF8E-7A8B-130A-D528-983739D951C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47" b="31694"/>
          <a:stretch>
            <a:fillRect/>
          </a:stretch>
        </p:blipFill>
        <p:spPr>
          <a:xfrm>
            <a:off x="-8581" y="0"/>
            <a:ext cx="719325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433708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693D08F-57FF-09E4-E5DD-CFE0415971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Imagem 48">
            <a:extLst>
              <a:ext uri="{FF2B5EF4-FFF2-40B4-BE49-F238E27FC236}">
                <a16:creationId xmlns:a16="http://schemas.microsoft.com/office/drawing/2014/main" id="{49DEB78F-4966-B752-4E0C-15CDB60757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16345" y="5178651"/>
            <a:ext cx="2642054" cy="1290411"/>
          </a:xfrm>
          <a:prstGeom prst="rect">
            <a:avLst/>
          </a:prstGeom>
        </p:spPr>
      </p:pic>
      <p:sp>
        <p:nvSpPr>
          <p:cNvPr id="30" name="Google Shape;130;p25">
            <a:extLst>
              <a:ext uri="{FF2B5EF4-FFF2-40B4-BE49-F238E27FC236}">
                <a16:creationId xmlns:a16="http://schemas.microsoft.com/office/drawing/2014/main" id="{C62D0E6D-9E41-F8AD-A149-E909688F91E0}"/>
              </a:ext>
            </a:extLst>
          </p:cNvPr>
          <p:cNvSpPr txBox="1"/>
          <p:nvPr/>
        </p:nvSpPr>
        <p:spPr>
          <a:xfrm>
            <a:off x="660226" y="962714"/>
            <a:ext cx="4663645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13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Sua marca/produto em destaque para todos os visitantes da feira, em um espaço de grande circulação.</a:t>
            </a:r>
            <a:endParaRPr lang="pt-BR" sz="1300">
              <a:solidFill>
                <a:schemeClr val="bg1"/>
              </a:solidFill>
            </a:endParaRPr>
          </a:p>
        </p:txBody>
      </p:sp>
      <p:sp>
        <p:nvSpPr>
          <p:cNvPr id="48" name="CaixaDeTexto 47">
            <a:extLst>
              <a:ext uri="{FF2B5EF4-FFF2-40B4-BE49-F238E27FC236}">
                <a16:creationId xmlns:a16="http://schemas.microsoft.com/office/drawing/2014/main" id="{9C9D841F-731A-52DC-3B9C-FE198F7BFA3F}"/>
              </a:ext>
            </a:extLst>
          </p:cNvPr>
          <p:cNvSpPr txBox="1"/>
          <p:nvPr/>
        </p:nvSpPr>
        <p:spPr>
          <a:xfrm>
            <a:off x="9213965" y="5437775"/>
            <a:ext cx="2380343" cy="76944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r"/>
            <a:r>
              <a:rPr lang="pt-BR" sz="11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Logomarca em alta resolução</a:t>
            </a:r>
          </a:p>
          <a:p>
            <a:pPr algn="r"/>
            <a:r>
              <a:rPr lang="pt-BR" sz="11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a ser enviada pelo cliente.</a:t>
            </a:r>
          </a:p>
          <a:p>
            <a:pPr algn="r"/>
            <a:r>
              <a:rPr lang="pt-BR" sz="11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Produção e Instalação por conta</a:t>
            </a:r>
          </a:p>
          <a:p>
            <a:pPr algn="r"/>
            <a:r>
              <a:rPr lang="pt-BR" sz="11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dá organizadora.</a:t>
            </a:r>
            <a:endParaRPr lang="pt-BR" sz="1100">
              <a:solidFill>
                <a:schemeClr val="bg1"/>
              </a:solidFill>
              <a:latin typeface="Trebuchet MS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CA454466-93ED-7027-D1FE-11E9E2040E37}"/>
              </a:ext>
            </a:extLst>
          </p:cNvPr>
          <p:cNvSpPr txBox="1"/>
          <p:nvPr/>
        </p:nvSpPr>
        <p:spPr>
          <a:xfrm>
            <a:off x="759395" y="414973"/>
            <a:ext cx="5336605" cy="58477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3200" b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Patrocínio: </a:t>
            </a:r>
            <a:r>
              <a:rPr lang="pt-BR" sz="3200" b="1" err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Cooking</a:t>
            </a:r>
            <a:r>
              <a:rPr lang="pt-BR" sz="3200" b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 Show</a:t>
            </a:r>
            <a:endParaRPr lang="pt-BR" sz="3200">
              <a:solidFill>
                <a:schemeClr val="bg1"/>
              </a:solidFill>
            </a:endParaRP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D4276B3D-8A02-662E-B6A6-E3B63802321B}"/>
              </a:ext>
            </a:extLst>
          </p:cNvPr>
          <p:cNvSpPr/>
          <p:nvPr/>
        </p:nvSpPr>
        <p:spPr>
          <a:xfrm flipH="1">
            <a:off x="743858" y="509210"/>
            <a:ext cx="28121" cy="367998"/>
          </a:xfrm>
          <a:prstGeom prst="rect">
            <a:avLst/>
          </a:prstGeom>
          <a:solidFill>
            <a:srgbClr val="DF9B0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BR">
              <a:solidFill>
                <a:srgbClr val="FF0000"/>
              </a:solidFill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7ED79C70-7972-9859-1A10-3DD2F7C4F5F3}"/>
              </a:ext>
            </a:extLst>
          </p:cNvPr>
          <p:cNvSpPr txBox="1"/>
          <p:nvPr/>
        </p:nvSpPr>
        <p:spPr>
          <a:xfrm>
            <a:off x="1409101" y="2144933"/>
            <a:ext cx="3442000" cy="209288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342900" indent="-171450">
              <a:lnSpc>
                <a:spcPts val="1300"/>
              </a:lnSpc>
              <a:buFont typeface="Arial" panose="020B0604020202020204" pitchFamily="34" charset="0"/>
              <a:buChar char="•"/>
            </a:pPr>
            <a:r>
              <a:rPr lang="pt-BR" sz="1200" b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Experiência memorável</a:t>
            </a:r>
            <a:br>
              <a:rPr lang="pt-BR" sz="1200" b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</a:br>
            <a:r>
              <a:rPr lang="pt-BR" sz="12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Sua marca/produto vira protagonista durante os 3 dias feira visivelmente a todos que participam e passam pelo projeto;</a:t>
            </a:r>
          </a:p>
          <a:p>
            <a:pPr marL="342900" indent="-171450">
              <a:lnSpc>
                <a:spcPts val="1300"/>
              </a:lnSpc>
              <a:buFont typeface="Arial" panose="020B0604020202020204" pitchFamily="34" charset="0"/>
              <a:buChar char="•"/>
            </a:pPr>
            <a:endParaRPr lang="pt-BR" sz="1200" b="1">
              <a:solidFill>
                <a:schemeClr val="bg1"/>
              </a:solidFill>
              <a:latin typeface="Trebuchet MS"/>
              <a:ea typeface="+mn-lt"/>
              <a:cs typeface="+mn-lt"/>
            </a:endParaRPr>
          </a:p>
          <a:p>
            <a:pPr marL="342900" indent="-171450">
              <a:lnSpc>
                <a:spcPts val="1300"/>
              </a:lnSpc>
              <a:buFont typeface="Arial" panose="020B0604020202020204" pitchFamily="34" charset="0"/>
              <a:buChar char="•"/>
            </a:pPr>
            <a:r>
              <a:rPr lang="pt-BR" sz="1200" b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Conexão emocional</a:t>
            </a:r>
            <a:br>
              <a:rPr lang="pt-BR" sz="1200" b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</a:br>
            <a:r>
              <a:rPr lang="pt-BR" sz="12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Quem olha, memoriza, quem prova, lembra e compra;</a:t>
            </a:r>
          </a:p>
          <a:p>
            <a:pPr marL="342900" indent="-171450">
              <a:lnSpc>
                <a:spcPts val="1300"/>
              </a:lnSpc>
              <a:buFont typeface="Arial" panose="020B0604020202020204" pitchFamily="34" charset="0"/>
              <a:buChar char="•"/>
            </a:pPr>
            <a:endParaRPr lang="pt-BR" sz="1200">
              <a:solidFill>
                <a:schemeClr val="bg1"/>
              </a:solidFill>
              <a:latin typeface="Trebuchet MS"/>
              <a:ea typeface="+mn-lt"/>
              <a:cs typeface="+mn-lt"/>
            </a:endParaRPr>
          </a:p>
          <a:p>
            <a:pPr marL="342900" indent="-171450">
              <a:lnSpc>
                <a:spcPts val="1300"/>
              </a:lnSpc>
              <a:buFont typeface="Arial" panose="020B0604020202020204" pitchFamily="34" charset="0"/>
              <a:buChar char="•"/>
            </a:pPr>
            <a:r>
              <a:rPr lang="pt-BR" sz="1200" b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Audiência qualificada</a:t>
            </a:r>
            <a:br>
              <a:rPr lang="pt-BR" sz="1200" b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</a:br>
            <a:r>
              <a:rPr lang="pt-BR" sz="12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Só quem decide compras está assistindo.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83423489-ABBA-0941-FB94-137344DADB44}"/>
              </a:ext>
            </a:extLst>
          </p:cNvPr>
          <p:cNvSpPr txBox="1"/>
          <p:nvPr/>
        </p:nvSpPr>
        <p:spPr>
          <a:xfrm>
            <a:off x="1589806" y="1783677"/>
            <a:ext cx="3280833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b="1">
                <a:solidFill>
                  <a:srgbClr val="DF9B02"/>
                </a:solidFill>
                <a:latin typeface="Trebuchet MS"/>
                <a:ea typeface="+mn-lt"/>
                <a:cs typeface="+mn-lt"/>
              </a:rPr>
              <a:t>Por que investir?</a:t>
            </a:r>
            <a:endParaRPr lang="pt-BR" b="1">
              <a:solidFill>
                <a:srgbClr val="DF9B02"/>
              </a:solidFill>
              <a:latin typeface="Trebuchet MS"/>
            </a:endParaRPr>
          </a:p>
        </p:txBody>
      </p:sp>
      <p:grpSp>
        <p:nvGrpSpPr>
          <p:cNvPr id="20" name="Agrupar 19">
            <a:extLst>
              <a:ext uri="{FF2B5EF4-FFF2-40B4-BE49-F238E27FC236}">
                <a16:creationId xmlns:a16="http://schemas.microsoft.com/office/drawing/2014/main" id="{D846A0F4-2899-A126-5CBD-627CB5CDDF26}"/>
              </a:ext>
            </a:extLst>
          </p:cNvPr>
          <p:cNvGrpSpPr/>
          <p:nvPr/>
        </p:nvGrpSpPr>
        <p:grpSpPr>
          <a:xfrm>
            <a:off x="1419592" y="5266069"/>
            <a:ext cx="3441278" cy="1139250"/>
            <a:chOff x="1595438" y="5275838"/>
            <a:chExt cx="3441278" cy="1139250"/>
          </a:xfrm>
        </p:grpSpPr>
        <p:grpSp>
          <p:nvGrpSpPr>
            <p:cNvPr id="34" name="Agrupar 33">
              <a:extLst>
                <a:ext uri="{FF2B5EF4-FFF2-40B4-BE49-F238E27FC236}">
                  <a16:creationId xmlns:a16="http://schemas.microsoft.com/office/drawing/2014/main" id="{400A7DF4-942B-479B-7B35-E507DED4BDA9}"/>
                </a:ext>
              </a:extLst>
            </p:cNvPr>
            <p:cNvGrpSpPr/>
            <p:nvPr/>
          </p:nvGrpSpPr>
          <p:grpSpPr>
            <a:xfrm>
              <a:off x="1595438" y="5922169"/>
              <a:ext cx="2192182" cy="492919"/>
              <a:chOff x="1595438" y="5922169"/>
              <a:chExt cx="2192182" cy="492919"/>
            </a:xfrm>
          </p:grpSpPr>
          <p:sp>
            <p:nvSpPr>
              <p:cNvPr id="28" name="Retângulo 27">
                <a:extLst>
                  <a:ext uri="{FF2B5EF4-FFF2-40B4-BE49-F238E27FC236}">
                    <a16:creationId xmlns:a16="http://schemas.microsoft.com/office/drawing/2014/main" id="{162A3C5B-D354-F1FE-3549-6E223AA7DE39}"/>
                  </a:ext>
                </a:extLst>
              </p:cNvPr>
              <p:cNvSpPr/>
              <p:nvPr/>
            </p:nvSpPr>
            <p:spPr>
              <a:xfrm>
                <a:off x="1669256" y="5922169"/>
                <a:ext cx="2118364" cy="416719"/>
              </a:xfrm>
              <a:prstGeom prst="rect">
                <a:avLst/>
              </a:prstGeom>
              <a:solidFill>
                <a:srgbClr val="DF9B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endParaRPr lang="pt-BR"/>
              </a:p>
            </p:txBody>
          </p:sp>
          <p:sp>
            <p:nvSpPr>
              <p:cNvPr id="33" name="Forma Livre: Forma 32">
                <a:extLst>
                  <a:ext uri="{FF2B5EF4-FFF2-40B4-BE49-F238E27FC236}">
                    <a16:creationId xmlns:a16="http://schemas.microsoft.com/office/drawing/2014/main" id="{B95CDC1D-9434-3005-7DD7-EA5859E47832}"/>
                  </a:ext>
                </a:extLst>
              </p:cNvPr>
              <p:cNvSpPr/>
              <p:nvPr/>
            </p:nvSpPr>
            <p:spPr>
              <a:xfrm>
                <a:off x="1595438" y="5965031"/>
                <a:ext cx="2190750" cy="450057"/>
              </a:xfrm>
              <a:custGeom>
                <a:avLst/>
                <a:gdLst>
                  <a:gd name="csX0" fmla="*/ 0 w 2190750"/>
                  <a:gd name="csY0" fmla="*/ 0 h 450057"/>
                  <a:gd name="csX1" fmla="*/ 0 w 2190750"/>
                  <a:gd name="csY1" fmla="*/ 450057 h 450057"/>
                  <a:gd name="csX2" fmla="*/ 2190750 w 2190750"/>
                  <a:gd name="csY2" fmla="*/ 450057 h 45005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</a:cxnLst>
                <a:rect l="l" t="t" r="r" b="b"/>
                <a:pathLst>
                  <a:path w="2190750" h="450057">
                    <a:moveTo>
                      <a:pt x="0" y="0"/>
                    </a:moveTo>
                    <a:lnTo>
                      <a:pt x="0" y="450057"/>
                    </a:lnTo>
                    <a:lnTo>
                      <a:pt x="2190750" y="450057"/>
                    </a:lnTo>
                  </a:path>
                </a:pathLst>
              </a:custGeom>
              <a:noFill/>
              <a:ln w="9525">
                <a:solidFill>
                  <a:srgbClr val="DF9B0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endParaRPr lang="pt-BR"/>
              </a:p>
            </p:txBody>
          </p:sp>
        </p:grpSp>
        <p:sp>
          <p:nvSpPr>
            <p:cNvPr id="25" name="CaixaDeTexto 24">
              <a:extLst>
                <a:ext uri="{FF2B5EF4-FFF2-40B4-BE49-F238E27FC236}">
                  <a16:creationId xmlns:a16="http://schemas.microsoft.com/office/drawing/2014/main" id="{E4A67DFB-E685-62AF-1C1A-ABBFAC861637}"/>
                </a:ext>
              </a:extLst>
            </p:cNvPr>
            <p:cNvSpPr txBox="1"/>
            <p:nvPr/>
          </p:nvSpPr>
          <p:spPr>
            <a:xfrm>
              <a:off x="1741976" y="5275838"/>
              <a:ext cx="3294740" cy="646331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r>
                <a:rPr lang="pt-BR" sz="1800" b="0" i="0" u="none" strike="noStrike" baseline="0">
                  <a:solidFill>
                    <a:schemeClr val="bg1"/>
                  </a:solidFill>
                  <a:latin typeface="Trebuchet MS"/>
                </a:rPr>
                <a:t>Cota </a:t>
              </a:r>
              <a:r>
                <a:rPr lang="pt-BR">
                  <a:solidFill>
                    <a:schemeClr val="bg1"/>
                  </a:solidFill>
                  <a:latin typeface="Trebuchet MS"/>
                </a:rPr>
                <a:t>Exclusiva </a:t>
              </a:r>
              <a:endParaRPr lang="pt-BR">
                <a:solidFill>
                  <a:schemeClr val="bg1"/>
                </a:solidFill>
                <a:latin typeface="Aptos" panose="02110004020202020204"/>
              </a:endParaRPr>
            </a:p>
            <a:p>
              <a:r>
                <a:rPr lang="pt-BR" sz="1800" b="1" i="0" u="none" strike="noStrike" baseline="0">
                  <a:solidFill>
                    <a:schemeClr val="bg1"/>
                  </a:solidFill>
                  <a:latin typeface="Trebuchet MS"/>
                </a:rPr>
                <a:t>Investimento:</a:t>
              </a:r>
              <a:r>
                <a:rPr lang="pt-BR" b="1">
                  <a:solidFill>
                    <a:schemeClr val="bg1"/>
                  </a:solidFill>
                  <a:latin typeface="Trebuchet MS"/>
                </a:rPr>
                <a:t> </a:t>
              </a:r>
              <a:endParaRPr lang="pt-BR">
                <a:solidFill>
                  <a:schemeClr val="bg1"/>
                </a:solidFill>
              </a:endParaRPr>
            </a:p>
          </p:txBody>
        </p:sp>
        <p:sp>
          <p:nvSpPr>
            <p:cNvPr id="27" name="CaixaDeTexto 26">
              <a:extLst>
                <a:ext uri="{FF2B5EF4-FFF2-40B4-BE49-F238E27FC236}">
                  <a16:creationId xmlns:a16="http://schemas.microsoft.com/office/drawing/2014/main" id="{7A7BDD42-BD79-D8A6-4427-EED7CBD3C6E4}"/>
                </a:ext>
              </a:extLst>
            </p:cNvPr>
            <p:cNvSpPr txBox="1"/>
            <p:nvPr/>
          </p:nvSpPr>
          <p:spPr>
            <a:xfrm>
              <a:off x="1745902" y="5932110"/>
              <a:ext cx="2023409" cy="400110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pt-BR" sz="2000" b="1">
                  <a:solidFill>
                    <a:schemeClr val="bg1"/>
                  </a:solidFill>
                  <a:latin typeface="Trebuchet MS"/>
                  <a:ea typeface="+mn-lt"/>
                  <a:cs typeface="+mn-lt"/>
                </a:rPr>
                <a:t>R$ 120.000,00 </a:t>
              </a:r>
              <a:endParaRPr lang="pt-BR" sz="2000">
                <a:solidFill>
                  <a:schemeClr val="bg1"/>
                </a:solidFill>
                <a:latin typeface="Trebuchet MS"/>
                <a:ea typeface="+mn-lt"/>
                <a:cs typeface="+mn-lt"/>
              </a:endParaRPr>
            </a:p>
          </p:txBody>
        </p:sp>
      </p:grpSp>
      <p:pic>
        <p:nvPicPr>
          <p:cNvPr id="3" name="Gráfico 5" descr="Ícone&#10;&#10;O conteúdo gerado por IA pode estar incorreto.">
            <a:extLst>
              <a:ext uri="{FF2B5EF4-FFF2-40B4-BE49-F238E27FC236}">
                <a16:creationId xmlns:a16="http://schemas.microsoft.com/office/drawing/2014/main" id="{0EEAC13E-941D-E29C-E0F6-67F26E8120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471" y="1922341"/>
            <a:ext cx="767861" cy="748339"/>
          </a:xfrm>
          <a:prstGeom prst="rect">
            <a:avLst/>
          </a:prstGeom>
        </p:spPr>
      </p:pic>
      <p:grpSp>
        <p:nvGrpSpPr>
          <p:cNvPr id="2" name="Agrupar 1">
            <a:extLst>
              <a:ext uri="{FF2B5EF4-FFF2-40B4-BE49-F238E27FC236}">
                <a16:creationId xmlns:a16="http://schemas.microsoft.com/office/drawing/2014/main" id="{666A1892-3B08-FD46-B5F3-220293A11999}"/>
              </a:ext>
            </a:extLst>
          </p:cNvPr>
          <p:cNvGrpSpPr/>
          <p:nvPr/>
        </p:nvGrpSpPr>
        <p:grpSpPr>
          <a:xfrm>
            <a:off x="3811099" y="5266068"/>
            <a:ext cx="3441278" cy="1139250"/>
            <a:chOff x="1595438" y="5275838"/>
            <a:chExt cx="3441278" cy="1139250"/>
          </a:xfrm>
        </p:grpSpPr>
        <p:grpSp>
          <p:nvGrpSpPr>
            <p:cNvPr id="6" name="Agrupar 5">
              <a:extLst>
                <a:ext uri="{FF2B5EF4-FFF2-40B4-BE49-F238E27FC236}">
                  <a16:creationId xmlns:a16="http://schemas.microsoft.com/office/drawing/2014/main" id="{C2590E08-2658-3D08-BAEE-D7CC31F651D4}"/>
                </a:ext>
              </a:extLst>
            </p:cNvPr>
            <p:cNvGrpSpPr/>
            <p:nvPr/>
          </p:nvGrpSpPr>
          <p:grpSpPr>
            <a:xfrm>
              <a:off x="1595438" y="5922169"/>
              <a:ext cx="2192182" cy="492919"/>
              <a:chOff x="1595438" y="5922169"/>
              <a:chExt cx="2192182" cy="492919"/>
            </a:xfrm>
          </p:grpSpPr>
          <p:sp>
            <p:nvSpPr>
              <p:cNvPr id="11" name="Retângulo 10">
                <a:extLst>
                  <a:ext uri="{FF2B5EF4-FFF2-40B4-BE49-F238E27FC236}">
                    <a16:creationId xmlns:a16="http://schemas.microsoft.com/office/drawing/2014/main" id="{35E9ABCF-ECF3-2BE7-0F0D-74AB71F4B81D}"/>
                  </a:ext>
                </a:extLst>
              </p:cNvPr>
              <p:cNvSpPr/>
              <p:nvPr/>
            </p:nvSpPr>
            <p:spPr>
              <a:xfrm>
                <a:off x="1669256" y="5922169"/>
                <a:ext cx="2118364" cy="416719"/>
              </a:xfrm>
              <a:prstGeom prst="rect">
                <a:avLst/>
              </a:prstGeom>
              <a:solidFill>
                <a:srgbClr val="DF9B0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endParaRPr lang="pt-BR"/>
              </a:p>
            </p:txBody>
          </p:sp>
          <p:sp>
            <p:nvSpPr>
              <p:cNvPr id="12" name="Forma Livre: Forma 11">
                <a:extLst>
                  <a:ext uri="{FF2B5EF4-FFF2-40B4-BE49-F238E27FC236}">
                    <a16:creationId xmlns:a16="http://schemas.microsoft.com/office/drawing/2014/main" id="{23EF4058-1C66-883C-B69B-BF3DF3D46523}"/>
                  </a:ext>
                </a:extLst>
              </p:cNvPr>
              <p:cNvSpPr/>
              <p:nvPr/>
            </p:nvSpPr>
            <p:spPr>
              <a:xfrm>
                <a:off x="1595438" y="5965031"/>
                <a:ext cx="2190750" cy="450057"/>
              </a:xfrm>
              <a:custGeom>
                <a:avLst/>
                <a:gdLst>
                  <a:gd name="csX0" fmla="*/ 0 w 2190750"/>
                  <a:gd name="csY0" fmla="*/ 0 h 450057"/>
                  <a:gd name="csX1" fmla="*/ 0 w 2190750"/>
                  <a:gd name="csY1" fmla="*/ 450057 h 450057"/>
                  <a:gd name="csX2" fmla="*/ 2190750 w 2190750"/>
                  <a:gd name="csY2" fmla="*/ 450057 h 45005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</a:cxnLst>
                <a:rect l="l" t="t" r="r" b="b"/>
                <a:pathLst>
                  <a:path w="2190750" h="450057">
                    <a:moveTo>
                      <a:pt x="0" y="0"/>
                    </a:moveTo>
                    <a:lnTo>
                      <a:pt x="0" y="450057"/>
                    </a:lnTo>
                    <a:lnTo>
                      <a:pt x="2190750" y="450057"/>
                    </a:lnTo>
                  </a:path>
                </a:pathLst>
              </a:custGeom>
              <a:noFill/>
              <a:ln w="9525">
                <a:solidFill>
                  <a:srgbClr val="DF9B0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endParaRPr lang="pt-BR"/>
              </a:p>
            </p:txBody>
          </p:sp>
        </p:grpSp>
        <p:sp>
          <p:nvSpPr>
            <p:cNvPr id="7" name="CaixaDeTexto 6">
              <a:extLst>
                <a:ext uri="{FF2B5EF4-FFF2-40B4-BE49-F238E27FC236}">
                  <a16:creationId xmlns:a16="http://schemas.microsoft.com/office/drawing/2014/main" id="{8B925F8F-CCC3-CFC5-B6E6-90962FF97B9F}"/>
                </a:ext>
              </a:extLst>
            </p:cNvPr>
            <p:cNvSpPr txBox="1"/>
            <p:nvPr/>
          </p:nvSpPr>
          <p:spPr>
            <a:xfrm>
              <a:off x="1741976" y="5275838"/>
              <a:ext cx="3294740" cy="646331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r>
                <a:rPr lang="pt-BR" sz="1800" b="0" i="0" u="none" strike="noStrike" baseline="0">
                  <a:solidFill>
                    <a:schemeClr val="bg1"/>
                  </a:solidFill>
                  <a:latin typeface="Trebuchet MS"/>
                </a:rPr>
                <a:t>Cota </a:t>
              </a:r>
              <a:r>
                <a:rPr lang="pt-BR">
                  <a:solidFill>
                    <a:schemeClr val="bg1"/>
                  </a:solidFill>
                  <a:latin typeface="Trebuchet MS"/>
                </a:rPr>
                <a:t>por segmento:</a:t>
              </a:r>
              <a:endParaRPr lang="pt-BR">
                <a:solidFill>
                  <a:schemeClr val="bg1"/>
                </a:solidFill>
                <a:latin typeface="Aptos" panose="02110004020202020204"/>
              </a:endParaRPr>
            </a:p>
            <a:p>
              <a:r>
                <a:rPr lang="pt-BR" sz="1800" b="1" i="0" u="none" strike="noStrike" baseline="0">
                  <a:solidFill>
                    <a:schemeClr val="bg1"/>
                  </a:solidFill>
                  <a:latin typeface="Trebuchet MS"/>
                </a:rPr>
                <a:t>Investimento:</a:t>
              </a:r>
              <a:r>
                <a:rPr lang="pt-BR" b="1">
                  <a:solidFill>
                    <a:schemeClr val="bg1"/>
                  </a:solidFill>
                  <a:latin typeface="Trebuchet MS"/>
                </a:rPr>
                <a:t> </a:t>
              </a:r>
              <a:endParaRPr lang="pt-BR">
                <a:solidFill>
                  <a:schemeClr val="bg1"/>
                </a:solidFill>
              </a:endParaRPr>
            </a:p>
          </p:txBody>
        </p:sp>
        <p:sp>
          <p:nvSpPr>
            <p:cNvPr id="9" name="CaixaDeTexto 8">
              <a:extLst>
                <a:ext uri="{FF2B5EF4-FFF2-40B4-BE49-F238E27FC236}">
                  <a16:creationId xmlns:a16="http://schemas.microsoft.com/office/drawing/2014/main" id="{148B0475-5970-D906-F14C-6CFFF99EAD65}"/>
                </a:ext>
              </a:extLst>
            </p:cNvPr>
            <p:cNvSpPr txBox="1"/>
            <p:nvPr/>
          </p:nvSpPr>
          <p:spPr>
            <a:xfrm>
              <a:off x="1745902" y="5932110"/>
              <a:ext cx="2023409" cy="400110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pt-BR" sz="2000" b="1">
                  <a:solidFill>
                    <a:schemeClr val="bg1"/>
                  </a:solidFill>
                  <a:latin typeface="Trebuchet MS"/>
                  <a:ea typeface="+mn-lt"/>
                  <a:cs typeface="+mn-lt"/>
                </a:rPr>
                <a:t>R$ 50.000,00 </a:t>
              </a:r>
              <a:endParaRPr lang="pt-BR" sz="2000">
                <a:solidFill>
                  <a:schemeClr val="bg1"/>
                </a:solidFill>
                <a:latin typeface="Trebuchet MS"/>
                <a:ea typeface="+mn-lt"/>
                <a:cs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1320508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2E5B3607-7368-D34A-B12D-F705172EAB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4EB8DCEA-52DC-4FC3-1EEF-01D8AA886D0C}"/>
              </a:ext>
            </a:extLst>
          </p:cNvPr>
          <p:cNvSpPr/>
          <p:nvPr/>
        </p:nvSpPr>
        <p:spPr>
          <a:xfrm>
            <a:off x="1786954" y="5670224"/>
            <a:ext cx="3145692" cy="353320"/>
          </a:xfrm>
          <a:prstGeom prst="rect">
            <a:avLst/>
          </a:prstGeom>
          <a:solidFill>
            <a:srgbClr val="F3A32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CaixaDeTexto 16">
            <a:extLst>
              <a:ext uri="{FF2B5EF4-FFF2-40B4-BE49-F238E27FC236}">
                <a16:creationId xmlns:a16="http://schemas.microsoft.com/office/drawing/2014/main" id="{E0F5AA3E-1306-19F6-4F38-05D8BA7986E3}"/>
              </a:ext>
            </a:extLst>
          </p:cNvPr>
          <p:cNvSpPr txBox="1"/>
          <p:nvPr/>
        </p:nvSpPr>
        <p:spPr>
          <a:xfrm>
            <a:off x="1784977" y="5729513"/>
            <a:ext cx="3148906" cy="26161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1100" b="1" i="1">
                <a:latin typeface="Trebuchet MS"/>
              </a:rPr>
              <a:t>*Capacidade para até 60 pessoas por sessão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2446612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Imagem 37">
            <a:extLst>
              <a:ext uri="{FF2B5EF4-FFF2-40B4-BE49-F238E27FC236}">
                <a16:creationId xmlns:a16="http://schemas.microsoft.com/office/drawing/2014/main" id="{E784E7A6-4EB0-330E-CB18-C0196BE5D4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66110" y="5096327"/>
            <a:ext cx="1791608" cy="1367972"/>
          </a:xfrm>
          <a:prstGeom prst="rect">
            <a:avLst/>
          </a:prstGeom>
        </p:spPr>
      </p:pic>
      <p:sp>
        <p:nvSpPr>
          <p:cNvPr id="40" name="CaixaDeTexto 39">
            <a:extLst>
              <a:ext uri="{FF2B5EF4-FFF2-40B4-BE49-F238E27FC236}">
                <a16:creationId xmlns:a16="http://schemas.microsoft.com/office/drawing/2014/main" id="{F942A495-A05B-3878-56A8-753EE1E8F5D4}"/>
              </a:ext>
            </a:extLst>
          </p:cNvPr>
          <p:cNvSpPr txBox="1"/>
          <p:nvPr/>
        </p:nvSpPr>
        <p:spPr>
          <a:xfrm>
            <a:off x="9562307" y="5386976"/>
            <a:ext cx="2032001" cy="76944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r"/>
            <a:r>
              <a:rPr lang="pt-BR" sz="11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Decoração,</a:t>
            </a:r>
            <a:endParaRPr lang="pt-BR">
              <a:solidFill>
                <a:schemeClr val="bg1"/>
              </a:solidFill>
              <a:latin typeface="Trebuchet MS"/>
              <a:ea typeface="+mn-lt"/>
              <a:cs typeface="+mn-lt"/>
            </a:endParaRPr>
          </a:p>
          <a:p>
            <a:pPr algn="r"/>
            <a:r>
              <a:rPr lang="pt-BR" sz="11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Produção e staff sob</a:t>
            </a:r>
            <a:endParaRPr lang="pt-BR">
              <a:solidFill>
                <a:schemeClr val="bg1"/>
              </a:solidFill>
              <a:latin typeface="Trebuchet MS"/>
              <a:ea typeface="+mn-lt"/>
              <a:cs typeface="+mn-lt"/>
            </a:endParaRPr>
          </a:p>
          <a:p>
            <a:pPr algn="r"/>
            <a:r>
              <a:rPr lang="pt-BR" sz="11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Responsabilidade</a:t>
            </a:r>
            <a:endParaRPr lang="pt-BR">
              <a:solidFill>
                <a:schemeClr val="bg1"/>
              </a:solidFill>
              <a:latin typeface="Trebuchet MS"/>
              <a:ea typeface="+mn-lt"/>
              <a:cs typeface="+mn-lt"/>
            </a:endParaRPr>
          </a:p>
          <a:p>
            <a:pPr algn="r"/>
            <a:r>
              <a:rPr lang="pt-BR" sz="11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do expositor.</a:t>
            </a:r>
            <a:endParaRPr lang="pt-BR">
              <a:solidFill>
                <a:schemeClr val="bg1"/>
              </a:solidFill>
              <a:latin typeface="Trebuchet MS"/>
              <a:ea typeface="+mn-lt"/>
              <a:cs typeface="+mn-lt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244C2A21-5D7E-3323-C4AA-BFBD3923AD14}"/>
              </a:ext>
            </a:extLst>
          </p:cNvPr>
          <p:cNvSpPr txBox="1"/>
          <p:nvPr/>
        </p:nvSpPr>
        <p:spPr>
          <a:xfrm>
            <a:off x="759395" y="414973"/>
            <a:ext cx="5336605" cy="58477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3200" b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Espaço instagramável</a:t>
            </a:r>
            <a:endParaRPr lang="pt-BR" sz="3200">
              <a:solidFill>
                <a:schemeClr val="bg1"/>
              </a:solidFill>
            </a:endParaRP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44C84EA0-E87E-0448-9C9A-88C3B036D867}"/>
              </a:ext>
            </a:extLst>
          </p:cNvPr>
          <p:cNvSpPr/>
          <p:nvPr/>
        </p:nvSpPr>
        <p:spPr>
          <a:xfrm flipH="1">
            <a:off x="743858" y="509210"/>
            <a:ext cx="28121" cy="36799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BR">
              <a:solidFill>
                <a:srgbClr val="FF0000"/>
              </a:solidFill>
            </a:endParaRPr>
          </a:p>
        </p:txBody>
      </p:sp>
      <p:grpSp>
        <p:nvGrpSpPr>
          <p:cNvPr id="14" name="Agrupar 13">
            <a:extLst>
              <a:ext uri="{FF2B5EF4-FFF2-40B4-BE49-F238E27FC236}">
                <a16:creationId xmlns:a16="http://schemas.microsoft.com/office/drawing/2014/main" id="{A9F2B369-3975-A34F-C81B-593D33221D5F}"/>
              </a:ext>
            </a:extLst>
          </p:cNvPr>
          <p:cNvGrpSpPr/>
          <p:nvPr/>
        </p:nvGrpSpPr>
        <p:grpSpPr>
          <a:xfrm>
            <a:off x="1595337" y="3027082"/>
            <a:ext cx="3644561" cy="940702"/>
            <a:chOff x="741995" y="3859700"/>
            <a:chExt cx="3644561" cy="940702"/>
          </a:xfrm>
        </p:grpSpPr>
        <p:sp>
          <p:nvSpPr>
            <p:cNvPr id="16" name="CaixaDeTexto 15">
              <a:extLst>
                <a:ext uri="{FF2B5EF4-FFF2-40B4-BE49-F238E27FC236}">
                  <a16:creationId xmlns:a16="http://schemas.microsoft.com/office/drawing/2014/main" id="{8C4E27FC-BB6B-A0C9-37DC-E27DDB0F0CFB}"/>
                </a:ext>
              </a:extLst>
            </p:cNvPr>
            <p:cNvSpPr txBox="1"/>
            <p:nvPr/>
          </p:nvSpPr>
          <p:spPr>
            <a:xfrm>
              <a:off x="741995" y="3859700"/>
              <a:ext cx="1532545" cy="276999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pt-BR" sz="1200" b="1">
                  <a:solidFill>
                    <a:srgbClr val="E6E7E6"/>
                  </a:solidFill>
                  <a:latin typeface="Trebuchet MS"/>
                </a:rPr>
                <a:t>Especificações:</a:t>
              </a:r>
              <a:endParaRPr lang="pt-BR" sz="1200">
                <a:solidFill>
                  <a:srgbClr val="E6E7E6"/>
                </a:solidFill>
                <a:latin typeface="Trebuchet MS"/>
              </a:endParaRPr>
            </a:p>
          </p:txBody>
        </p:sp>
        <p:sp>
          <p:nvSpPr>
            <p:cNvPr id="17" name="CaixaDeTexto 16">
              <a:extLst>
                <a:ext uri="{FF2B5EF4-FFF2-40B4-BE49-F238E27FC236}">
                  <a16:creationId xmlns:a16="http://schemas.microsoft.com/office/drawing/2014/main" id="{1A2D3FEF-7A8A-3752-73B8-3813ED3194B6}"/>
                </a:ext>
              </a:extLst>
            </p:cNvPr>
            <p:cNvSpPr txBox="1"/>
            <p:nvPr/>
          </p:nvSpPr>
          <p:spPr>
            <a:xfrm>
              <a:off x="1156323" y="4154071"/>
              <a:ext cx="3230233" cy="646331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r>
                <a:rPr lang="pt-BR" sz="900" b="1">
                  <a:solidFill>
                    <a:schemeClr val="bg1"/>
                  </a:solidFill>
                  <a:latin typeface="Trebuchet MS"/>
                </a:rPr>
                <a:t>Formato:</a:t>
              </a:r>
            </a:p>
            <a:p>
              <a:r>
                <a:rPr lang="en-US" sz="900" err="1">
                  <a:solidFill>
                    <a:schemeClr val="bg1"/>
                  </a:solidFill>
                  <a:latin typeface="Trebuchet MS"/>
                  <a:ea typeface="Open Sans"/>
                  <a:cs typeface="Open Sans"/>
                </a:rPr>
                <a:t>Área</a:t>
              </a:r>
              <a:r>
                <a:rPr lang="en-US" sz="900">
                  <a:solidFill>
                    <a:schemeClr val="bg1"/>
                  </a:solidFill>
                  <a:latin typeface="Trebuchet MS"/>
                  <a:ea typeface="Open Sans"/>
                  <a:cs typeface="Open Sans"/>
                </a:rPr>
                <a:t> </a:t>
              </a:r>
              <a:r>
                <a:rPr lang="en-US" sz="900" err="1">
                  <a:solidFill>
                    <a:schemeClr val="bg1"/>
                  </a:solidFill>
                  <a:latin typeface="Trebuchet MS"/>
                  <a:ea typeface="Open Sans"/>
                  <a:cs typeface="Open Sans"/>
                </a:rPr>
                <a:t>customizável</a:t>
              </a:r>
              <a:r>
                <a:rPr lang="en-US" sz="900">
                  <a:solidFill>
                    <a:schemeClr val="bg1"/>
                  </a:solidFill>
                  <a:latin typeface="Trebuchet MS"/>
                  <a:ea typeface="Open Sans"/>
                  <a:cs typeface="Open Sans"/>
                </a:rPr>
                <a:t> para </a:t>
              </a:r>
              <a:r>
                <a:rPr lang="en-US" sz="900" err="1">
                  <a:solidFill>
                    <a:schemeClr val="bg1"/>
                  </a:solidFill>
                  <a:latin typeface="Trebuchet MS"/>
                  <a:ea typeface="Open Sans"/>
                  <a:cs typeface="Open Sans"/>
                </a:rPr>
                <a:t>cenografia</a:t>
              </a:r>
              <a:endParaRPr lang="pt-BR" sz="900" err="1">
                <a:solidFill>
                  <a:schemeClr val="bg1"/>
                </a:solidFill>
                <a:latin typeface="Trebuchet MS"/>
                <a:ea typeface="Open Sans"/>
                <a:cs typeface="Open Sans"/>
              </a:endParaRPr>
            </a:p>
            <a:p>
              <a:r>
                <a:rPr lang="en-US" sz="900">
                  <a:solidFill>
                    <a:schemeClr val="bg1"/>
                  </a:solidFill>
                  <a:latin typeface="Trebuchet MS"/>
                  <a:ea typeface="Open Sans"/>
                  <a:cs typeface="Open Sans"/>
                </a:rPr>
                <a:t>e </a:t>
              </a:r>
              <a:r>
                <a:rPr lang="en-US" sz="900" err="1">
                  <a:solidFill>
                    <a:schemeClr val="bg1"/>
                  </a:solidFill>
                  <a:latin typeface="Trebuchet MS"/>
                  <a:ea typeface="Open Sans"/>
                  <a:cs typeface="Open Sans"/>
                </a:rPr>
                <a:t>ativações</a:t>
              </a:r>
              <a:r>
                <a:rPr lang="en-US" sz="900">
                  <a:solidFill>
                    <a:schemeClr val="bg1"/>
                  </a:solidFill>
                  <a:latin typeface="Trebuchet MS"/>
                  <a:ea typeface="Open Sans"/>
                  <a:cs typeface="Open Sans"/>
                </a:rPr>
                <a:t> </a:t>
              </a:r>
              <a:r>
                <a:rPr lang="en-US" sz="900" err="1">
                  <a:solidFill>
                    <a:schemeClr val="bg1"/>
                  </a:solidFill>
                  <a:latin typeface="Trebuchet MS"/>
                  <a:ea typeface="Open Sans"/>
                  <a:cs typeface="Open Sans"/>
                </a:rPr>
                <a:t>promocionais</a:t>
              </a:r>
              <a:r>
                <a:rPr lang="en-US" sz="900">
                  <a:solidFill>
                    <a:schemeClr val="bg1"/>
                  </a:solidFill>
                  <a:latin typeface="Trebuchet MS"/>
                  <a:ea typeface="Open Sans"/>
                  <a:cs typeface="Open Sans"/>
                </a:rPr>
                <a:t>.</a:t>
              </a:r>
              <a:endParaRPr lang="pt-BR" sz="900">
                <a:solidFill>
                  <a:schemeClr val="bg1"/>
                </a:solidFill>
                <a:latin typeface="Trebuchet MS"/>
                <a:ea typeface="Open Sans"/>
                <a:cs typeface="Open Sans"/>
              </a:endParaRPr>
            </a:p>
            <a:p>
              <a:endParaRPr lang="pt-BR" sz="900">
                <a:solidFill>
                  <a:schemeClr val="bg1"/>
                </a:solidFill>
                <a:latin typeface="Trebuchet MS"/>
              </a:endParaRPr>
            </a:p>
          </p:txBody>
        </p:sp>
        <p:pic>
          <p:nvPicPr>
            <p:cNvPr id="18" name="Imagem 17">
              <a:extLst>
                <a:ext uri="{FF2B5EF4-FFF2-40B4-BE49-F238E27FC236}">
                  <a16:creationId xmlns:a16="http://schemas.microsoft.com/office/drawing/2014/main" id="{2D2FA757-2042-10D0-62FA-D92329C7146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18017" y="4196215"/>
              <a:ext cx="345169" cy="352427"/>
            </a:xfrm>
            <a:prstGeom prst="rect">
              <a:avLst/>
            </a:prstGeom>
          </p:spPr>
        </p:pic>
      </p:grpSp>
      <p:grpSp>
        <p:nvGrpSpPr>
          <p:cNvPr id="25" name="Agrupar 24">
            <a:extLst>
              <a:ext uri="{FF2B5EF4-FFF2-40B4-BE49-F238E27FC236}">
                <a16:creationId xmlns:a16="http://schemas.microsoft.com/office/drawing/2014/main" id="{3F36F80C-317A-78DD-6865-1450D637FCC8}"/>
              </a:ext>
            </a:extLst>
          </p:cNvPr>
          <p:cNvGrpSpPr/>
          <p:nvPr/>
        </p:nvGrpSpPr>
        <p:grpSpPr>
          <a:xfrm>
            <a:off x="1411653" y="5925057"/>
            <a:ext cx="2703924" cy="653386"/>
            <a:chOff x="1587499" y="5925057"/>
            <a:chExt cx="2703924" cy="653386"/>
          </a:xfrm>
        </p:grpSpPr>
        <p:pic>
          <p:nvPicPr>
            <p:cNvPr id="22" name="Imagem 21" descr="Forma, Retângulo&#10;&#10;O conteúdo gerado por IA pode estar incorreto.">
              <a:extLst>
                <a:ext uri="{FF2B5EF4-FFF2-40B4-BE49-F238E27FC236}">
                  <a16:creationId xmlns:a16="http://schemas.microsoft.com/office/drawing/2014/main" id="{210C003F-B162-EE93-9C01-68860D8A335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t="7014" r="47120" b="-30137"/>
            <a:stretch>
              <a:fillRect/>
            </a:stretch>
          </p:blipFill>
          <p:spPr>
            <a:xfrm>
              <a:off x="1587499" y="5925057"/>
              <a:ext cx="2703924" cy="653386"/>
            </a:xfrm>
            <a:prstGeom prst="rect">
              <a:avLst/>
            </a:prstGeom>
          </p:spPr>
        </p:pic>
        <p:sp>
          <p:nvSpPr>
            <p:cNvPr id="29" name="CaixaDeTexto 28">
              <a:extLst>
                <a:ext uri="{FF2B5EF4-FFF2-40B4-BE49-F238E27FC236}">
                  <a16:creationId xmlns:a16="http://schemas.microsoft.com/office/drawing/2014/main" id="{BAF6FB92-9667-74A8-5BF7-C76976E9A424}"/>
                </a:ext>
              </a:extLst>
            </p:cNvPr>
            <p:cNvSpPr txBox="1"/>
            <p:nvPr/>
          </p:nvSpPr>
          <p:spPr>
            <a:xfrm>
              <a:off x="1745902" y="5932110"/>
              <a:ext cx="2545521" cy="400110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pt-BR" sz="2000" b="1">
                  <a:solidFill>
                    <a:schemeClr val="bg1"/>
                  </a:solidFill>
                  <a:latin typeface="Trebuchet MS"/>
                  <a:ea typeface="+mn-lt"/>
                  <a:cs typeface="+mn-lt"/>
                </a:rPr>
                <a:t>A consultar valores</a:t>
              </a:r>
              <a:endParaRPr lang="pt-BR" sz="2000"/>
            </a:p>
          </p:txBody>
        </p:sp>
      </p:grpSp>
      <p:sp>
        <p:nvSpPr>
          <p:cNvPr id="43" name="CaixaDeTexto 42">
            <a:extLst>
              <a:ext uri="{FF2B5EF4-FFF2-40B4-BE49-F238E27FC236}">
                <a16:creationId xmlns:a16="http://schemas.microsoft.com/office/drawing/2014/main" id="{18E1710A-87D1-E613-83DA-18A05E924B5D}"/>
              </a:ext>
            </a:extLst>
          </p:cNvPr>
          <p:cNvSpPr txBox="1"/>
          <p:nvPr/>
        </p:nvSpPr>
        <p:spPr>
          <a:xfrm>
            <a:off x="1426332" y="1541147"/>
            <a:ext cx="4432146" cy="125931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342900" indent="-171450">
              <a:lnSpc>
                <a:spcPts val="1300"/>
              </a:lnSpc>
              <a:buFont typeface="Arial" panose="020B0604020202020204" pitchFamily="34" charset="0"/>
              <a:buChar char="•"/>
            </a:pPr>
            <a:r>
              <a:rPr lang="pt-BR" sz="1200" b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Visibilidade espontânea que vale ouro</a:t>
            </a:r>
            <a:br>
              <a:rPr lang="pt-BR" sz="1200" b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</a:br>
            <a:r>
              <a:rPr lang="pt-BR" sz="12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Sua marca vira cenário de fotos e vídeos, espalhando-se pela feira e pelas redes de quem manda no mercado. </a:t>
            </a:r>
          </a:p>
          <a:p>
            <a:pPr marL="342900" indent="-171450">
              <a:lnSpc>
                <a:spcPts val="1300"/>
              </a:lnSpc>
              <a:buFont typeface="Arial" panose="020B0604020202020204" pitchFamily="34" charset="0"/>
              <a:buChar char="•"/>
            </a:pPr>
            <a:endParaRPr lang="pt-BR" sz="1200" b="1">
              <a:solidFill>
                <a:schemeClr val="bg1"/>
              </a:solidFill>
              <a:latin typeface="Trebuchet MS"/>
              <a:ea typeface="+mn-lt"/>
              <a:cs typeface="+mn-lt"/>
            </a:endParaRPr>
          </a:p>
          <a:p>
            <a:pPr marL="342900" indent="-171450">
              <a:lnSpc>
                <a:spcPts val="1300"/>
              </a:lnSpc>
              <a:buFont typeface="Arial" panose="020B0604020202020204" pitchFamily="34" charset="0"/>
              <a:buChar char="•"/>
            </a:pPr>
            <a:r>
              <a:rPr lang="pt-BR" sz="1200" b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Perfeito para ativações criativas e experiências que param o público e geram lembrança</a:t>
            </a:r>
            <a:br>
              <a:rPr lang="pt-BR" sz="1200" b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</a:br>
            <a:r>
              <a:rPr lang="pt-BR" sz="12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Quem passa, registra. E quem  registra, compartilha.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6FE9274D-FBE9-09A5-9BB7-B587D0A6C29F}"/>
              </a:ext>
            </a:extLst>
          </p:cNvPr>
          <p:cNvSpPr txBox="1"/>
          <p:nvPr/>
        </p:nvSpPr>
        <p:spPr>
          <a:xfrm>
            <a:off x="1587499" y="1179299"/>
            <a:ext cx="3280833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b="1">
                <a:solidFill>
                  <a:srgbClr val="DF1F26"/>
                </a:solidFill>
                <a:latin typeface="Trebuchet MS"/>
                <a:ea typeface="+mn-lt"/>
                <a:cs typeface="+mn-lt"/>
              </a:rPr>
              <a:t>Por que investir?</a:t>
            </a:r>
            <a:endParaRPr lang="pt-BR" b="1">
              <a:solidFill>
                <a:srgbClr val="DF1F26"/>
              </a:solidFill>
              <a:latin typeface="Trebuchet MS"/>
            </a:endParaRPr>
          </a:p>
        </p:txBody>
      </p:sp>
      <p:pic>
        <p:nvPicPr>
          <p:cNvPr id="8" name="Gráfico 5" descr="Ícone&#10;&#10;O conteúdo gerado por IA pode estar incorreto.">
            <a:extLst>
              <a:ext uri="{FF2B5EF4-FFF2-40B4-BE49-F238E27FC236}">
                <a16:creationId xmlns:a16="http://schemas.microsoft.com/office/drawing/2014/main" id="{58FA093A-E3C1-EE98-B96C-E24F7B28333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8471" y="1265361"/>
            <a:ext cx="767861" cy="748339"/>
          </a:xfrm>
          <a:prstGeom prst="rect">
            <a:avLst/>
          </a:prstGeom>
        </p:spPr>
      </p:pic>
      <p:sp>
        <p:nvSpPr>
          <p:cNvPr id="35" name="CaixaDeTexto 34">
            <a:extLst>
              <a:ext uri="{FF2B5EF4-FFF2-40B4-BE49-F238E27FC236}">
                <a16:creationId xmlns:a16="http://schemas.microsoft.com/office/drawing/2014/main" id="{027D6DF4-BFAF-D506-1B4C-0583C2545FE1}"/>
              </a:ext>
            </a:extLst>
          </p:cNvPr>
          <p:cNvSpPr txBox="1"/>
          <p:nvPr/>
        </p:nvSpPr>
        <p:spPr>
          <a:xfrm>
            <a:off x="1570056" y="5314783"/>
            <a:ext cx="1930400" cy="64633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pt-BR" sz="1800" b="0" i="0" u="none" strike="noStrike" baseline="0">
                <a:solidFill>
                  <a:schemeClr val="bg1"/>
                </a:solidFill>
                <a:latin typeface="Trebuchet MS"/>
              </a:rPr>
              <a:t>Cotas: </a:t>
            </a:r>
            <a:r>
              <a:rPr lang="pt-BR">
                <a:solidFill>
                  <a:schemeClr val="bg1"/>
                </a:solidFill>
                <a:latin typeface="Trebuchet MS"/>
              </a:rPr>
              <a:t>Exclusiva</a:t>
            </a:r>
            <a:endParaRPr lang="pt-BR" sz="1800" b="0" i="0" u="none" strike="noStrike" baseline="0">
              <a:solidFill>
                <a:schemeClr val="bg1"/>
              </a:solidFill>
              <a:latin typeface="Trebuchet MS"/>
            </a:endParaRPr>
          </a:p>
          <a:p>
            <a:r>
              <a:rPr lang="pt-BR" sz="1800" b="1" i="0" u="none" strike="noStrike" baseline="0">
                <a:solidFill>
                  <a:schemeClr val="bg1"/>
                </a:solidFill>
                <a:latin typeface="Trebuchet MS"/>
              </a:rPr>
              <a:t>Investimento:</a:t>
            </a:r>
            <a:endParaRPr lang="pt-BR" b="1">
              <a:solidFill>
                <a:schemeClr val="bg1"/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125204735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A1A7806A-8065-A1AA-3927-798F9838C4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11048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m 28" descr="Forma, Retângulo&#10;&#10;O conteúdo gerado por IA pode estar incorreto.">
            <a:extLst>
              <a:ext uri="{FF2B5EF4-FFF2-40B4-BE49-F238E27FC236}">
                <a16:creationId xmlns:a16="http://schemas.microsoft.com/office/drawing/2014/main" id="{BE5EB2E0-963C-428E-86F6-B2D48F6A2A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20403" y="5094060"/>
            <a:ext cx="2837996" cy="1372508"/>
          </a:xfrm>
          <a:prstGeom prst="rect">
            <a:avLst/>
          </a:prstGeom>
        </p:spPr>
      </p:pic>
      <p:sp>
        <p:nvSpPr>
          <p:cNvPr id="31" name="CaixaDeTexto 30">
            <a:extLst>
              <a:ext uri="{FF2B5EF4-FFF2-40B4-BE49-F238E27FC236}">
                <a16:creationId xmlns:a16="http://schemas.microsoft.com/office/drawing/2014/main" id="{8925C821-9BB6-42C1-6F5D-115E1291C68D}"/>
              </a:ext>
            </a:extLst>
          </p:cNvPr>
          <p:cNvSpPr txBox="1"/>
          <p:nvPr/>
        </p:nvSpPr>
        <p:spPr>
          <a:xfrm>
            <a:off x="9148651" y="5234575"/>
            <a:ext cx="2380343" cy="1107996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r"/>
            <a:r>
              <a:rPr lang="pt-BR" sz="11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Cenografia e ambientação personalizadas, a definir com a promotora. Ativações, brindes e produção sob responsabilidade do expositor. Torres de carregador de celular personalizadas.</a:t>
            </a:r>
            <a:endParaRPr lang="pt-BR" sz="1100">
              <a:solidFill>
                <a:schemeClr val="bg1"/>
              </a:solidFill>
              <a:latin typeface="Trebuchet MS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8E7BC67E-0600-2EE6-DCED-8C0F3AB57310}"/>
              </a:ext>
            </a:extLst>
          </p:cNvPr>
          <p:cNvSpPr txBox="1"/>
          <p:nvPr/>
        </p:nvSpPr>
        <p:spPr>
          <a:xfrm>
            <a:off x="759395" y="414973"/>
            <a:ext cx="5336605" cy="58477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3200" b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 Lounge Exclusivo</a:t>
            </a:r>
            <a:endParaRPr lang="pt-BR" sz="3200">
              <a:solidFill>
                <a:schemeClr val="bg1"/>
              </a:solidFill>
            </a:endParaRP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C488CF8D-BD11-5B30-4D25-5BC280712FC7}"/>
              </a:ext>
            </a:extLst>
          </p:cNvPr>
          <p:cNvSpPr/>
          <p:nvPr/>
        </p:nvSpPr>
        <p:spPr>
          <a:xfrm flipH="1">
            <a:off x="743858" y="509210"/>
            <a:ext cx="28121" cy="36799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BR">
              <a:solidFill>
                <a:srgbClr val="FF0000"/>
              </a:solidFill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6ACCECF1-07FF-42BA-47DA-3D8A8BB79485}"/>
              </a:ext>
            </a:extLst>
          </p:cNvPr>
          <p:cNvSpPr txBox="1"/>
          <p:nvPr/>
        </p:nvSpPr>
        <p:spPr>
          <a:xfrm>
            <a:off x="1416563" y="1531377"/>
            <a:ext cx="3660018" cy="125931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342900" indent="-171450">
              <a:lnSpc>
                <a:spcPts val="1300"/>
              </a:lnSpc>
              <a:buFont typeface="Arial" panose="020B0604020202020204" pitchFamily="34" charset="0"/>
              <a:buChar char="•"/>
            </a:pPr>
            <a:r>
              <a:rPr lang="pt-BR" sz="1200" b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Sua marca aparece no momento em que o público para: descansa e presta atenção;</a:t>
            </a:r>
          </a:p>
          <a:p>
            <a:pPr marL="342900" indent="-171450">
              <a:lnSpc>
                <a:spcPts val="1300"/>
              </a:lnSpc>
              <a:buFont typeface="Arial" panose="020B0604020202020204" pitchFamily="34" charset="0"/>
              <a:buChar char="•"/>
            </a:pPr>
            <a:endParaRPr lang="pt-BR" sz="1200" b="1">
              <a:solidFill>
                <a:schemeClr val="bg1"/>
              </a:solidFill>
              <a:latin typeface="Trebuchet MS"/>
              <a:ea typeface="+mn-lt"/>
              <a:cs typeface="+mn-lt"/>
            </a:endParaRPr>
          </a:p>
          <a:p>
            <a:pPr marL="342900" indent="-171450">
              <a:lnSpc>
                <a:spcPts val="1300"/>
              </a:lnSpc>
              <a:buFont typeface="Arial" panose="020B0604020202020204" pitchFamily="34" charset="0"/>
              <a:buChar char="•"/>
            </a:pPr>
            <a:r>
              <a:rPr lang="pt-BR" sz="1200" b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O relax vira memória e sua marca, também</a:t>
            </a:r>
            <a:br>
              <a:rPr lang="pt-BR" sz="1200" b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</a:br>
            <a:r>
              <a:rPr lang="pt-BR" sz="12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Possibilidade de inserir ativações, interações ou brindes que conectem sua marca ao conforto e ao cuidado.</a:t>
            </a: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4327CB1F-0722-64D9-AC56-09D451A8A6FE}"/>
              </a:ext>
            </a:extLst>
          </p:cNvPr>
          <p:cNvSpPr txBox="1"/>
          <p:nvPr/>
        </p:nvSpPr>
        <p:spPr>
          <a:xfrm>
            <a:off x="1587499" y="1169530"/>
            <a:ext cx="3280833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b="1">
                <a:solidFill>
                  <a:srgbClr val="DF1F26"/>
                </a:solidFill>
                <a:latin typeface="Trebuchet MS"/>
                <a:ea typeface="+mn-lt"/>
                <a:cs typeface="+mn-lt"/>
              </a:rPr>
              <a:t>Por que investir?</a:t>
            </a:r>
            <a:endParaRPr lang="pt-BR" b="1">
              <a:solidFill>
                <a:srgbClr val="DF1F26"/>
              </a:solidFill>
              <a:latin typeface="Trebuchet MS"/>
            </a:endParaRPr>
          </a:p>
        </p:txBody>
      </p:sp>
      <p:pic>
        <p:nvPicPr>
          <p:cNvPr id="23" name="Gráfico 5" descr="Ícone&#10;&#10;O conteúdo gerado por IA pode estar incorreto.">
            <a:extLst>
              <a:ext uri="{FF2B5EF4-FFF2-40B4-BE49-F238E27FC236}">
                <a16:creationId xmlns:a16="http://schemas.microsoft.com/office/drawing/2014/main" id="{36A4A004-8070-FFAE-5707-CA14C5D862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471" y="1255592"/>
            <a:ext cx="767861" cy="748339"/>
          </a:xfrm>
          <a:prstGeom prst="rect">
            <a:avLst/>
          </a:prstGeom>
        </p:spPr>
      </p:pic>
      <p:grpSp>
        <p:nvGrpSpPr>
          <p:cNvPr id="36" name="Agrupar 35">
            <a:extLst>
              <a:ext uri="{FF2B5EF4-FFF2-40B4-BE49-F238E27FC236}">
                <a16:creationId xmlns:a16="http://schemas.microsoft.com/office/drawing/2014/main" id="{60FB49C4-2C0E-D7CF-D1F9-4F713CE806D2}"/>
              </a:ext>
            </a:extLst>
          </p:cNvPr>
          <p:cNvGrpSpPr/>
          <p:nvPr/>
        </p:nvGrpSpPr>
        <p:grpSpPr>
          <a:xfrm>
            <a:off x="1421422" y="5314783"/>
            <a:ext cx="3885550" cy="1258850"/>
            <a:chOff x="722432" y="5503468"/>
            <a:chExt cx="3885550" cy="1258850"/>
          </a:xfrm>
        </p:grpSpPr>
        <p:pic>
          <p:nvPicPr>
            <p:cNvPr id="33" name="Imagem 32">
              <a:extLst>
                <a:ext uri="{FF2B5EF4-FFF2-40B4-BE49-F238E27FC236}">
                  <a16:creationId xmlns:a16="http://schemas.microsoft.com/office/drawing/2014/main" id="{9BA3526D-70AB-1586-3AA8-DABF4C6D8D1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t="3896" r="53229" b="-29012"/>
            <a:stretch>
              <a:fillRect/>
            </a:stretch>
          </p:blipFill>
          <p:spPr>
            <a:xfrm>
              <a:off x="722432" y="6127107"/>
              <a:ext cx="3067399" cy="635211"/>
            </a:xfrm>
            <a:prstGeom prst="rect">
              <a:avLst/>
            </a:prstGeom>
          </p:spPr>
        </p:pic>
        <p:sp>
          <p:nvSpPr>
            <p:cNvPr id="34" name="CaixaDeTexto 33">
              <a:extLst>
                <a:ext uri="{FF2B5EF4-FFF2-40B4-BE49-F238E27FC236}">
                  <a16:creationId xmlns:a16="http://schemas.microsoft.com/office/drawing/2014/main" id="{909345EC-7EC5-8CDB-A21D-36786EC8166B}"/>
                </a:ext>
              </a:extLst>
            </p:cNvPr>
            <p:cNvSpPr txBox="1"/>
            <p:nvPr/>
          </p:nvSpPr>
          <p:spPr>
            <a:xfrm>
              <a:off x="880835" y="5503468"/>
              <a:ext cx="1930400" cy="646331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endParaRPr lang="pt-BR" b="1">
                <a:solidFill>
                  <a:schemeClr val="bg1"/>
                </a:solidFill>
                <a:latin typeface="Trebuchet MS"/>
              </a:endParaRPr>
            </a:p>
            <a:p>
              <a:r>
                <a:rPr lang="pt-BR" sz="1800" b="1" i="0" u="none" strike="noStrike" baseline="0">
                  <a:solidFill>
                    <a:schemeClr val="bg1"/>
                  </a:solidFill>
                  <a:latin typeface="Trebuchet MS"/>
                </a:rPr>
                <a:t>Investimento:</a:t>
              </a:r>
              <a:endParaRPr lang="pt-BR">
                <a:solidFill>
                  <a:schemeClr val="bg1"/>
                </a:solidFill>
              </a:endParaRPr>
            </a:p>
          </p:txBody>
        </p:sp>
        <p:sp>
          <p:nvSpPr>
            <p:cNvPr id="35" name="CaixaDeTexto 34">
              <a:extLst>
                <a:ext uri="{FF2B5EF4-FFF2-40B4-BE49-F238E27FC236}">
                  <a16:creationId xmlns:a16="http://schemas.microsoft.com/office/drawing/2014/main" id="{393B298C-4A51-56EE-A7E4-A35B36567311}"/>
                </a:ext>
              </a:extLst>
            </p:cNvPr>
            <p:cNvSpPr txBox="1"/>
            <p:nvPr/>
          </p:nvSpPr>
          <p:spPr>
            <a:xfrm>
              <a:off x="880835" y="6120795"/>
              <a:ext cx="3727147" cy="400110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pt-BR" sz="2000" b="1">
                  <a:solidFill>
                    <a:schemeClr val="bg1"/>
                  </a:solidFill>
                  <a:latin typeface="Trebuchet MS"/>
                  <a:ea typeface="+mn-lt"/>
                  <a:cs typeface="+mn-lt"/>
                </a:rPr>
                <a:t>R$ A consultar valores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1195069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F32E9B01-AA78-10AD-3743-0C9866BA85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7602375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20EC5CD3-EB75-9612-22A7-FDA46E7047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2" y="0"/>
            <a:ext cx="6642300" cy="6858000"/>
          </a:xfrm>
          <a:prstGeom prst="rect">
            <a:avLst/>
          </a:prstGeom>
        </p:spPr>
      </p:pic>
      <p:grpSp>
        <p:nvGrpSpPr>
          <p:cNvPr id="15" name="Agrupar 14">
            <a:extLst>
              <a:ext uri="{FF2B5EF4-FFF2-40B4-BE49-F238E27FC236}">
                <a16:creationId xmlns:a16="http://schemas.microsoft.com/office/drawing/2014/main" id="{F0EE4CC2-F5D1-4C00-CB92-0E5EA341612E}"/>
              </a:ext>
            </a:extLst>
          </p:cNvPr>
          <p:cNvGrpSpPr/>
          <p:nvPr/>
        </p:nvGrpSpPr>
        <p:grpSpPr>
          <a:xfrm>
            <a:off x="432980" y="2055585"/>
            <a:ext cx="10599162" cy="2752743"/>
            <a:chOff x="461735" y="2055585"/>
            <a:chExt cx="10599162" cy="2752743"/>
          </a:xfrm>
        </p:grpSpPr>
        <p:pic>
          <p:nvPicPr>
            <p:cNvPr id="5" name="Imagem 4">
              <a:extLst>
                <a:ext uri="{FF2B5EF4-FFF2-40B4-BE49-F238E27FC236}">
                  <a16:creationId xmlns:a16="http://schemas.microsoft.com/office/drawing/2014/main" id="{5D4DCF27-DAF8-4426-0D3F-EB7FF467AC2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61735" y="2055585"/>
              <a:ext cx="5520872" cy="1668237"/>
            </a:xfrm>
            <a:prstGeom prst="rect">
              <a:avLst/>
            </a:prstGeom>
          </p:spPr>
        </p:pic>
        <p:sp>
          <p:nvSpPr>
            <p:cNvPr id="4" name="TextBox 4"/>
            <p:cNvSpPr txBox="1"/>
            <p:nvPr/>
          </p:nvSpPr>
          <p:spPr>
            <a:xfrm>
              <a:off x="6944734" y="2899472"/>
              <a:ext cx="4116163" cy="190885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3702"/>
                </a:lnSpc>
                <a:spcBef>
                  <a:spcPts val="2776"/>
                </a:spcBef>
              </a:pPr>
              <a:r>
                <a:rPr lang="en-US" sz="4400" b="1" spc="-150" err="1">
                  <a:solidFill>
                    <a:srgbClr val="FF0000"/>
                  </a:solidFill>
                  <a:latin typeface="Trebuchet MS"/>
                  <a:ea typeface="+mn-lt"/>
                  <a:cs typeface="+mn-lt"/>
                  <a:sym typeface="HK Grotesk"/>
                </a:rPr>
                <a:t>Coloque</a:t>
              </a:r>
              <a:r>
                <a:rPr lang="en-US" sz="4400" b="1" spc="-150">
                  <a:solidFill>
                    <a:srgbClr val="FF0000"/>
                  </a:solidFill>
                  <a:latin typeface="Trebuchet MS"/>
                  <a:ea typeface="+mn-lt"/>
                  <a:cs typeface="+mn-lt"/>
                  <a:sym typeface="HK Grotesk"/>
                </a:rPr>
                <a:t> </a:t>
              </a:r>
              <a:r>
                <a:rPr lang="en-US" sz="4400" b="1" spc="-150" err="1">
                  <a:solidFill>
                    <a:srgbClr val="FF0000"/>
                  </a:solidFill>
                  <a:latin typeface="Trebuchet MS"/>
                  <a:ea typeface="+mn-lt"/>
                  <a:cs typeface="+mn-lt"/>
                  <a:sym typeface="HK Grotesk"/>
                </a:rPr>
                <a:t>sua</a:t>
              </a:r>
              <a:r>
                <a:rPr lang="en-US" sz="4400" b="1" spc="-150">
                  <a:solidFill>
                    <a:srgbClr val="FF0000"/>
                  </a:solidFill>
                  <a:latin typeface="Trebuchet MS"/>
                  <a:ea typeface="+mn-lt"/>
                  <a:cs typeface="+mn-lt"/>
                  <a:sym typeface="HK Grotesk"/>
                </a:rPr>
                <a:t> </a:t>
              </a:r>
              <a:r>
                <a:rPr lang="en-US" sz="4400" b="1" spc="-150" err="1">
                  <a:solidFill>
                    <a:srgbClr val="FF0000"/>
                  </a:solidFill>
                  <a:latin typeface="Trebuchet MS"/>
                  <a:ea typeface="+mn-lt"/>
                  <a:cs typeface="+mn-lt"/>
                  <a:sym typeface="HK Grotesk"/>
                </a:rPr>
                <a:t>marca</a:t>
              </a:r>
              <a:r>
                <a:rPr lang="en-US" sz="4400" b="1" spc="-150">
                  <a:solidFill>
                    <a:srgbClr val="FF0000"/>
                  </a:solidFill>
                  <a:latin typeface="Trebuchet MS"/>
                  <a:ea typeface="+mn-lt"/>
                  <a:cs typeface="+mn-lt"/>
                  <a:sym typeface="HK Grotesk"/>
                </a:rPr>
                <a:t> </a:t>
              </a:r>
              <a:r>
                <a:rPr lang="en-US" sz="4400" b="1" spc="-150" err="1">
                  <a:solidFill>
                    <a:srgbClr val="FF0000"/>
                  </a:solidFill>
                  <a:latin typeface="Trebuchet MS"/>
                  <a:ea typeface="+mn-lt"/>
                  <a:cs typeface="+mn-lt"/>
                  <a:sym typeface="HK Grotesk"/>
                </a:rPr>
                <a:t>na</a:t>
              </a:r>
              <a:r>
                <a:rPr lang="en-US" sz="4400" b="1" spc="-150">
                  <a:solidFill>
                    <a:srgbClr val="FF0000"/>
                  </a:solidFill>
                  <a:latin typeface="Trebuchet MS"/>
                  <a:ea typeface="+mn-lt"/>
                  <a:cs typeface="+mn-lt"/>
                  <a:sym typeface="HK Grotesk"/>
                </a:rPr>
                <a:t> mesa </a:t>
              </a:r>
              <a:r>
                <a:rPr lang="en-US" sz="4400" b="1" spc="-150" err="1">
                  <a:solidFill>
                    <a:srgbClr val="FF0000"/>
                  </a:solidFill>
                  <a:latin typeface="Trebuchet MS"/>
                  <a:ea typeface="+mn-lt"/>
                  <a:cs typeface="+mn-lt"/>
                  <a:sym typeface="HK Grotesk"/>
                </a:rPr>
                <a:t>onde</a:t>
              </a:r>
              <a:r>
                <a:rPr lang="en-US" sz="4400" b="1" spc="-150">
                  <a:solidFill>
                    <a:srgbClr val="FF0000"/>
                  </a:solidFill>
                  <a:latin typeface="Trebuchet MS"/>
                  <a:ea typeface="+mn-lt"/>
                  <a:cs typeface="+mn-lt"/>
                  <a:sym typeface="HK Grotesk"/>
                </a:rPr>
                <a:t> </a:t>
              </a:r>
              <a:r>
                <a:rPr lang="en-US" sz="4400" b="1" spc="-150" err="1">
                  <a:solidFill>
                    <a:srgbClr val="FF0000"/>
                  </a:solidFill>
                  <a:latin typeface="Trebuchet MS"/>
                  <a:ea typeface="+mn-lt"/>
                  <a:cs typeface="+mn-lt"/>
                  <a:sym typeface="HK Grotesk"/>
                </a:rPr>
                <a:t>negócios</a:t>
              </a:r>
              <a:r>
                <a:rPr lang="en-US" sz="4400" b="1" spc="-150">
                  <a:solidFill>
                    <a:srgbClr val="FF0000"/>
                  </a:solidFill>
                  <a:latin typeface="Trebuchet MS"/>
                  <a:ea typeface="+mn-lt"/>
                  <a:cs typeface="+mn-lt"/>
                  <a:sym typeface="HK Grotesk"/>
                </a:rPr>
                <a:t> </a:t>
              </a:r>
              <a:r>
                <a:rPr lang="en-US" sz="4400" b="1" spc="-150" err="1">
                  <a:solidFill>
                    <a:srgbClr val="FF0000"/>
                  </a:solidFill>
                  <a:latin typeface="Trebuchet MS"/>
                  <a:ea typeface="+mn-lt"/>
                  <a:cs typeface="+mn-lt"/>
                  <a:sym typeface="HK Grotesk"/>
                </a:rPr>
                <a:t>acontecem</a:t>
              </a:r>
              <a:endParaRPr lang="pt-BR" sz="4400" b="1" spc="-150">
                <a:solidFill>
                  <a:srgbClr val="FF0000"/>
                </a:solidFill>
                <a:latin typeface="Trebuchet MS"/>
              </a:endParaRPr>
            </a:p>
          </p:txBody>
        </p:sp>
        <p:cxnSp>
          <p:nvCxnSpPr>
            <p:cNvPr id="3" name="Conector reto 2">
              <a:extLst>
                <a:ext uri="{FF2B5EF4-FFF2-40B4-BE49-F238E27FC236}">
                  <a16:creationId xmlns:a16="http://schemas.microsoft.com/office/drawing/2014/main" id="{551FDDF4-921D-A0C4-E2F5-D1EF31BA2D23}"/>
                </a:ext>
              </a:extLst>
            </p:cNvPr>
            <p:cNvCxnSpPr>
              <a:cxnSpLocks/>
            </p:cNvCxnSpPr>
            <p:nvPr/>
          </p:nvCxnSpPr>
          <p:spPr>
            <a:xfrm>
              <a:off x="2257605" y="3363784"/>
              <a:ext cx="4416072" cy="0"/>
            </a:xfrm>
            <a:prstGeom prst="line">
              <a:avLst/>
            </a:prstGeom>
            <a:ln w="3175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ector reto 11">
              <a:extLst>
                <a:ext uri="{FF2B5EF4-FFF2-40B4-BE49-F238E27FC236}">
                  <a16:creationId xmlns:a16="http://schemas.microsoft.com/office/drawing/2014/main" id="{D70AFF8E-1D19-7F82-CA64-2C4958105015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554459" y="3349407"/>
              <a:ext cx="176727" cy="14377"/>
            </a:xfrm>
            <a:prstGeom prst="line">
              <a:avLst/>
            </a:prstGeom>
            <a:ln w="3175">
              <a:solidFill>
                <a:srgbClr val="E10B17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" name="Imagem 9">
            <a:extLst>
              <a:ext uri="{FF2B5EF4-FFF2-40B4-BE49-F238E27FC236}">
                <a16:creationId xmlns:a16="http://schemas.microsoft.com/office/drawing/2014/main" id="{66A8100B-2C23-4398-4CB2-6CAAD947A4E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42138" y="5823683"/>
            <a:ext cx="4911725" cy="681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7778612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Agrupar 33">
            <a:extLst>
              <a:ext uri="{FF2B5EF4-FFF2-40B4-BE49-F238E27FC236}">
                <a16:creationId xmlns:a16="http://schemas.microsoft.com/office/drawing/2014/main" id="{2EBD56BD-CE5A-6CFA-46C0-53C71FB2105D}"/>
              </a:ext>
            </a:extLst>
          </p:cNvPr>
          <p:cNvGrpSpPr/>
          <p:nvPr/>
        </p:nvGrpSpPr>
        <p:grpSpPr>
          <a:xfrm>
            <a:off x="4655479" y="317055"/>
            <a:ext cx="2362199" cy="1593943"/>
            <a:chOff x="1343711" y="2661671"/>
            <a:chExt cx="2362199" cy="1593943"/>
          </a:xfrm>
        </p:grpSpPr>
        <p:sp>
          <p:nvSpPr>
            <p:cNvPr id="10" name="CaixaDeTexto 9">
              <a:extLst>
                <a:ext uri="{FF2B5EF4-FFF2-40B4-BE49-F238E27FC236}">
                  <a16:creationId xmlns:a16="http://schemas.microsoft.com/office/drawing/2014/main" id="{4D331DC8-E6C5-D4B9-671F-951AFD895284}"/>
                </a:ext>
              </a:extLst>
            </p:cNvPr>
            <p:cNvSpPr txBox="1"/>
            <p:nvPr/>
          </p:nvSpPr>
          <p:spPr>
            <a:xfrm>
              <a:off x="1343713" y="3062209"/>
              <a:ext cx="506046" cy="369332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pt-BR" b="1">
                  <a:solidFill>
                    <a:srgbClr val="FF0000"/>
                  </a:solidFill>
                  <a:latin typeface="TrebuchetMS-Bold"/>
                </a:rPr>
                <a:t>R$</a:t>
              </a:r>
            </a:p>
          </p:txBody>
        </p:sp>
        <p:sp>
          <p:nvSpPr>
            <p:cNvPr id="11" name="CaixaDeTexto 10">
              <a:extLst>
                <a:ext uri="{FF2B5EF4-FFF2-40B4-BE49-F238E27FC236}">
                  <a16:creationId xmlns:a16="http://schemas.microsoft.com/office/drawing/2014/main" id="{4B67FBCD-8401-6A0B-FF4F-20933B464DD5}"/>
                </a:ext>
              </a:extLst>
            </p:cNvPr>
            <p:cNvSpPr txBox="1"/>
            <p:nvPr/>
          </p:nvSpPr>
          <p:spPr>
            <a:xfrm>
              <a:off x="1607481" y="2661671"/>
              <a:ext cx="2039815" cy="830997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pt-BR" sz="4800" b="1">
                  <a:solidFill>
                    <a:srgbClr val="FF0000"/>
                  </a:solidFill>
                  <a:latin typeface="TrebuchetMS-Bold"/>
                </a:rPr>
                <a:t>150</a:t>
              </a:r>
              <a:endParaRPr lang="pt-BR" sz="4800">
                <a:solidFill>
                  <a:srgbClr val="FF0000"/>
                </a:solidFill>
              </a:endParaRPr>
            </a:p>
          </p:txBody>
        </p:sp>
        <p:sp>
          <p:nvSpPr>
            <p:cNvPr id="12" name="CaixaDeTexto 11">
              <a:extLst>
                <a:ext uri="{FF2B5EF4-FFF2-40B4-BE49-F238E27FC236}">
                  <a16:creationId xmlns:a16="http://schemas.microsoft.com/office/drawing/2014/main" id="{5BAF933C-AD38-19CE-7287-114100B8B9E0}"/>
                </a:ext>
              </a:extLst>
            </p:cNvPr>
            <p:cNvSpPr txBox="1"/>
            <p:nvPr/>
          </p:nvSpPr>
          <p:spPr>
            <a:xfrm>
              <a:off x="1343712" y="3316206"/>
              <a:ext cx="2362198" cy="369332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pt-BR" b="1">
                  <a:solidFill>
                    <a:srgbClr val="FF0000"/>
                  </a:solidFill>
                  <a:latin typeface="TrebuchetMS-Bold"/>
                </a:rPr>
                <a:t>em negócios</a:t>
              </a:r>
              <a:endParaRPr lang="pt-BR">
                <a:solidFill>
                  <a:srgbClr val="FF0000"/>
                </a:solidFill>
                <a:latin typeface="TrebuchetMS-Bold"/>
              </a:endParaRPr>
            </a:p>
          </p:txBody>
        </p:sp>
        <p:sp>
          <p:nvSpPr>
            <p:cNvPr id="14" name="CaixaDeTexto 13">
              <a:extLst>
                <a:ext uri="{FF2B5EF4-FFF2-40B4-BE49-F238E27FC236}">
                  <a16:creationId xmlns:a16="http://schemas.microsoft.com/office/drawing/2014/main" id="{06B0D08F-D916-D473-A0D0-34CBA1CDFDE7}"/>
                </a:ext>
              </a:extLst>
            </p:cNvPr>
            <p:cNvSpPr txBox="1"/>
            <p:nvPr/>
          </p:nvSpPr>
          <p:spPr>
            <a:xfrm>
              <a:off x="2633252" y="3062206"/>
              <a:ext cx="672122" cy="369332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pt-BR" b="1">
                  <a:solidFill>
                    <a:srgbClr val="FF0000"/>
                  </a:solidFill>
                  <a:latin typeface="TrebuchetMS-Bold"/>
                </a:rPr>
                <a:t>mi</a:t>
              </a:r>
              <a:endParaRPr lang="pt-BR">
                <a:solidFill>
                  <a:srgbClr val="FF0000"/>
                </a:solidFill>
              </a:endParaRPr>
            </a:p>
          </p:txBody>
        </p:sp>
        <p:sp>
          <p:nvSpPr>
            <p:cNvPr id="15" name="CaixaDeTexto 14">
              <a:extLst>
                <a:ext uri="{FF2B5EF4-FFF2-40B4-BE49-F238E27FC236}">
                  <a16:creationId xmlns:a16="http://schemas.microsoft.com/office/drawing/2014/main" id="{0A460D39-ABA1-8BC7-48F4-4BB1881229AF}"/>
                </a:ext>
              </a:extLst>
            </p:cNvPr>
            <p:cNvSpPr txBox="1"/>
            <p:nvPr/>
          </p:nvSpPr>
          <p:spPr>
            <a:xfrm>
              <a:off x="1343711" y="3609283"/>
              <a:ext cx="2362198" cy="646331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pt-BR" sz="1200">
                  <a:latin typeface="TrebuchetMS-Bold"/>
                </a:rPr>
                <a:t>O volume de oportunidades geradas e projetadas atingiu cifras recordes.</a:t>
              </a:r>
              <a:endParaRPr lang="pt-BR" sz="1200"/>
            </a:p>
          </p:txBody>
        </p:sp>
      </p:grpSp>
      <p:grpSp>
        <p:nvGrpSpPr>
          <p:cNvPr id="33" name="Agrupar 32">
            <a:extLst>
              <a:ext uri="{FF2B5EF4-FFF2-40B4-BE49-F238E27FC236}">
                <a16:creationId xmlns:a16="http://schemas.microsoft.com/office/drawing/2014/main" id="{4CAFB887-E2A8-CD63-57AF-EC55EC5BF11E}"/>
              </a:ext>
            </a:extLst>
          </p:cNvPr>
          <p:cNvGrpSpPr/>
          <p:nvPr/>
        </p:nvGrpSpPr>
        <p:grpSpPr>
          <a:xfrm>
            <a:off x="4518712" y="2026671"/>
            <a:ext cx="3456352" cy="1223662"/>
            <a:chOff x="4215866" y="2651902"/>
            <a:chExt cx="3456352" cy="1223662"/>
          </a:xfrm>
        </p:grpSpPr>
        <p:sp>
          <p:nvSpPr>
            <p:cNvPr id="17" name="CaixaDeTexto 16">
              <a:extLst>
                <a:ext uri="{FF2B5EF4-FFF2-40B4-BE49-F238E27FC236}">
                  <a16:creationId xmlns:a16="http://schemas.microsoft.com/office/drawing/2014/main" id="{BB10ECDB-BA40-C368-2EF9-6392A82FA9F7}"/>
                </a:ext>
              </a:extLst>
            </p:cNvPr>
            <p:cNvSpPr txBox="1"/>
            <p:nvPr/>
          </p:nvSpPr>
          <p:spPr>
            <a:xfrm>
              <a:off x="4215866" y="2651902"/>
              <a:ext cx="2762738" cy="830997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pt-BR" sz="4800" b="1">
                  <a:solidFill>
                    <a:srgbClr val="FF0000"/>
                  </a:solidFill>
                  <a:latin typeface="TrebuchetMS-Bold"/>
                </a:rPr>
                <a:t>120</a:t>
              </a:r>
              <a:endParaRPr lang="pt-BR" b="1">
                <a:solidFill>
                  <a:srgbClr val="FF0000"/>
                </a:solidFill>
                <a:latin typeface="TrebuchetMS-Bold"/>
              </a:endParaRPr>
            </a:p>
          </p:txBody>
        </p:sp>
        <p:sp>
          <p:nvSpPr>
            <p:cNvPr id="18" name="CaixaDeTexto 17">
              <a:extLst>
                <a:ext uri="{FF2B5EF4-FFF2-40B4-BE49-F238E27FC236}">
                  <a16:creationId xmlns:a16="http://schemas.microsoft.com/office/drawing/2014/main" id="{B99742D9-F4A9-959F-2DE2-E1CA071473C5}"/>
                </a:ext>
              </a:extLst>
            </p:cNvPr>
            <p:cNvSpPr txBox="1"/>
            <p:nvPr/>
          </p:nvSpPr>
          <p:spPr>
            <a:xfrm>
              <a:off x="5310020" y="2769129"/>
              <a:ext cx="2362198" cy="369332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pt-BR" b="1">
                  <a:solidFill>
                    <a:srgbClr val="FF0000"/>
                  </a:solidFill>
                  <a:latin typeface="TrebuchetMS-Bold"/>
                </a:rPr>
                <a:t>grandes compradores</a:t>
              </a:r>
              <a:endParaRPr lang="pt-BR"/>
            </a:p>
          </p:txBody>
        </p:sp>
        <p:sp>
          <p:nvSpPr>
            <p:cNvPr id="20" name="CaixaDeTexto 19">
              <a:extLst>
                <a:ext uri="{FF2B5EF4-FFF2-40B4-BE49-F238E27FC236}">
                  <a16:creationId xmlns:a16="http://schemas.microsoft.com/office/drawing/2014/main" id="{DEE8A855-F1A6-28C0-C500-5A8D28934D9E}"/>
                </a:ext>
              </a:extLst>
            </p:cNvPr>
            <p:cNvSpPr txBox="1"/>
            <p:nvPr/>
          </p:nvSpPr>
          <p:spPr>
            <a:xfrm>
              <a:off x="4352636" y="3413899"/>
              <a:ext cx="2704120" cy="461665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pt-BR" sz="1200">
                  <a:latin typeface="TrebuchetMS-Bold"/>
                </a:rPr>
                <a:t>Participação de players estratégicos nacionais e internacionais.</a:t>
              </a:r>
            </a:p>
          </p:txBody>
        </p:sp>
      </p:grpSp>
      <p:grpSp>
        <p:nvGrpSpPr>
          <p:cNvPr id="31" name="Agrupar 30">
            <a:extLst>
              <a:ext uri="{FF2B5EF4-FFF2-40B4-BE49-F238E27FC236}">
                <a16:creationId xmlns:a16="http://schemas.microsoft.com/office/drawing/2014/main" id="{8F3FAA5F-2597-51FC-53EC-749F9120A3C4}"/>
              </a:ext>
            </a:extLst>
          </p:cNvPr>
          <p:cNvGrpSpPr/>
          <p:nvPr/>
        </p:nvGrpSpPr>
        <p:grpSpPr>
          <a:xfrm>
            <a:off x="4655479" y="3413900"/>
            <a:ext cx="2704122" cy="1389737"/>
            <a:chOff x="992018" y="4508055"/>
            <a:chExt cx="2704122" cy="1389737"/>
          </a:xfrm>
        </p:grpSpPr>
        <p:sp>
          <p:nvSpPr>
            <p:cNvPr id="21" name="CaixaDeTexto 20">
              <a:extLst>
                <a:ext uri="{FF2B5EF4-FFF2-40B4-BE49-F238E27FC236}">
                  <a16:creationId xmlns:a16="http://schemas.microsoft.com/office/drawing/2014/main" id="{BFA199C3-1D37-3399-A66D-C4ABADC47260}"/>
                </a:ext>
              </a:extLst>
            </p:cNvPr>
            <p:cNvSpPr txBox="1"/>
            <p:nvPr/>
          </p:nvSpPr>
          <p:spPr>
            <a:xfrm>
              <a:off x="992020" y="4732747"/>
              <a:ext cx="506046" cy="384721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pt-BR" sz="1900" b="1">
                  <a:solidFill>
                    <a:srgbClr val="FF0000"/>
                  </a:solidFill>
                  <a:latin typeface="TrebuchetMS-Bold"/>
                </a:rPr>
                <a:t>+</a:t>
              </a:r>
              <a:endParaRPr lang="pt-BR"/>
            </a:p>
          </p:txBody>
        </p:sp>
        <p:sp>
          <p:nvSpPr>
            <p:cNvPr id="22" name="CaixaDeTexto 21">
              <a:extLst>
                <a:ext uri="{FF2B5EF4-FFF2-40B4-BE49-F238E27FC236}">
                  <a16:creationId xmlns:a16="http://schemas.microsoft.com/office/drawing/2014/main" id="{70402A6C-5DAD-3C79-BAD5-F810784A81B2}"/>
                </a:ext>
              </a:extLst>
            </p:cNvPr>
            <p:cNvSpPr txBox="1"/>
            <p:nvPr/>
          </p:nvSpPr>
          <p:spPr>
            <a:xfrm>
              <a:off x="1158096" y="4508055"/>
              <a:ext cx="2137507" cy="830997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pt-BR" sz="4800" b="1">
                  <a:solidFill>
                    <a:srgbClr val="FF0000"/>
                  </a:solidFill>
                  <a:latin typeface="TrebuchetMS-Bold"/>
                </a:rPr>
                <a:t>3.000</a:t>
              </a:r>
              <a:endParaRPr lang="pt-BR" sz="4800"/>
            </a:p>
          </p:txBody>
        </p:sp>
        <p:sp>
          <p:nvSpPr>
            <p:cNvPr id="23" name="CaixaDeTexto 22">
              <a:extLst>
                <a:ext uri="{FF2B5EF4-FFF2-40B4-BE49-F238E27FC236}">
                  <a16:creationId xmlns:a16="http://schemas.microsoft.com/office/drawing/2014/main" id="{ABBC6DF0-C3AA-90D4-2DF9-EAC1FE822236}"/>
                </a:ext>
              </a:extLst>
            </p:cNvPr>
            <p:cNvSpPr txBox="1"/>
            <p:nvPr/>
          </p:nvSpPr>
          <p:spPr>
            <a:xfrm>
              <a:off x="992020" y="5123512"/>
              <a:ext cx="2704120" cy="369332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pt-BR" b="1">
                  <a:solidFill>
                    <a:srgbClr val="FF0000"/>
                  </a:solidFill>
                  <a:latin typeface="TrebuchetMS-Bold"/>
                </a:rPr>
                <a:t>reuniões estratégicas</a:t>
              </a:r>
              <a:endParaRPr lang="pt-BR"/>
            </a:p>
          </p:txBody>
        </p:sp>
        <p:sp>
          <p:nvSpPr>
            <p:cNvPr id="25" name="CaixaDeTexto 24">
              <a:extLst>
                <a:ext uri="{FF2B5EF4-FFF2-40B4-BE49-F238E27FC236}">
                  <a16:creationId xmlns:a16="http://schemas.microsoft.com/office/drawing/2014/main" id="{ECBE86CC-C046-3D80-1B80-5859F6A23E86}"/>
                </a:ext>
              </a:extLst>
            </p:cNvPr>
            <p:cNvSpPr txBox="1"/>
            <p:nvPr/>
          </p:nvSpPr>
          <p:spPr>
            <a:xfrm>
              <a:off x="992018" y="5436127"/>
              <a:ext cx="2498967" cy="461665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pt-BR" sz="1200">
                  <a:latin typeface="TrebuchetMS-Bold"/>
                </a:rPr>
                <a:t>Networking de alta produtividade em encontros face-a-face.</a:t>
              </a:r>
              <a:endParaRPr lang="pt-BR"/>
            </a:p>
          </p:txBody>
        </p:sp>
      </p:grpSp>
      <p:grpSp>
        <p:nvGrpSpPr>
          <p:cNvPr id="30" name="Agrupar 29">
            <a:extLst>
              <a:ext uri="{FF2B5EF4-FFF2-40B4-BE49-F238E27FC236}">
                <a16:creationId xmlns:a16="http://schemas.microsoft.com/office/drawing/2014/main" id="{B160CCA5-07A6-7691-B8F6-24377147EAE4}"/>
              </a:ext>
            </a:extLst>
          </p:cNvPr>
          <p:cNvGrpSpPr/>
          <p:nvPr/>
        </p:nvGrpSpPr>
        <p:grpSpPr>
          <a:xfrm>
            <a:off x="4655483" y="4986748"/>
            <a:ext cx="2704120" cy="1349711"/>
            <a:chOff x="4108404" y="4693671"/>
            <a:chExt cx="2704120" cy="1349711"/>
          </a:xfrm>
        </p:grpSpPr>
        <p:sp>
          <p:nvSpPr>
            <p:cNvPr id="26" name="CaixaDeTexto 25">
              <a:extLst>
                <a:ext uri="{FF2B5EF4-FFF2-40B4-BE49-F238E27FC236}">
                  <a16:creationId xmlns:a16="http://schemas.microsoft.com/office/drawing/2014/main" id="{7C5D3174-EBFD-7585-1C79-1C06FB1DB4EB}"/>
                </a:ext>
              </a:extLst>
            </p:cNvPr>
            <p:cNvSpPr txBox="1"/>
            <p:nvPr/>
          </p:nvSpPr>
          <p:spPr>
            <a:xfrm>
              <a:off x="4108404" y="4693671"/>
              <a:ext cx="2039815" cy="830997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pt-BR" sz="4800" b="1">
                  <a:solidFill>
                    <a:srgbClr val="FF0000"/>
                  </a:solidFill>
                  <a:latin typeface="TrebuchetMS-Bold"/>
                </a:rPr>
                <a:t>94%</a:t>
              </a:r>
              <a:endParaRPr lang="pt-BR" sz="4800"/>
            </a:p>
          </p:txBody>
        </p:sp>
        <p:sp>
          <p:nvSpPr>
            <p:cNvPr id="28" name="CaixaDeTexto 27">
              <a:extLst>
                <a:ext uri="{FF2B5EF4-FFF2-40B4-BE49-F238E27FC236}">
                  <a16:creationId xmlns:a16="http://schemas.microsoft.com/office/drawing/2014/main" id="{34AE40D9-C042-2D6D-0318-93C86978030A}"/>
                </a:ext>
              </a:extLst>
            </p:cNvPr>
            <p:cNvSpPr txBox="1"/>
            <p:nvPr/>
          </p:nvSpPr>
          <p:spPr>
            <a:xfrm>
              <a:off x="4108404" y="5397051"/>
              <a:ext cx="2704120" cy="646331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pt-BR" sz="1200">
                  <a:latin typeface="TrebuchetMS-Bold"/>
                </a:rPr>
                <a:t>dos compradores participantes manifestaram o desejo de participar das próximas edições da feira.</a:t>
              </a:r>
              <a:endParaRPr lang="pt-BR"/>
            </a:p>
          </p:txBody>
        </p:sp>
      </p:grpSp>
      <p:pic>
        <p:nvPicPr>
          <p:cNvPr id="39" name="Imagem 38" descr="Uma imagem contendo objeto, relógio&#10;&#10;O conteúdo gerado por IA pode estar incorreto.">
            <a:extLst>
              <a:ext uri="{FF2B5EF4-FFF2-40B4-BE49-F238E27FC236}">
                <a16:creationId xmlns:a16="http://schemas.microsoft.com/office/drawing/2014/main" id="{316FA60B-4ADB-4C36-6E09-EFA7A8B585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5049" y="475639"/>
            <a:ext cx="633290" cy="650875"/>
          </a:xfrm>
          <a:prstGeom prst="rect">
            <a:avLst/>
          </a:prstGeom>
        </p:spPr>
      </p:pic>
      <p:pic>
        <p:nvPicPr>
          <p:cNvPr id="42" name="Imagem 41">
            <a:extLst>
              <a:ext uri="{FF2B5EF4-FFF2-40B4-BE49-F238E27FC236}">
                <a16:creationId xmlns:a16="http://schemas.microsoft.com/office/drawing/2014/main" id="{A10063CD-63E0-C696-16A4-8CD039C210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50297" y="2111375"/>
            <a:ext cx="622789" cy="642327"/>
          </a:xfrm>
          <a:prstGeom prst="rect">
            <a:avLst/>
          </a:prstGeom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3F504DCF-1352-8393-0C03-46E7A86659E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24520" y="3425947"/>
            <a:ext cx="864577" cy="826721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4772CE0E-B082-293B-5721-2C288B943C66}"/>
              </a:ext>
            </a:extLst>
          </p:cNvPr>
          <p:cNvSpPr txBox="1"/>
          <p:nvPr/>
        </p:nvSpPr>
        <p:spPr>
          <a:xfrm>
            <a:off x="8633335" y="258440"/>
            <a:ext cx="2743199" cy="67710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t-BR" sz="1900" b="1">
                <a:solidFill>
                  <a:srgbClr val="FF0000"/>
                </a:solidFill>
                <a:latin typeface="Trebuchet MS"/>
              </a:rPr>
              <a:t>Origens dos</a:t>
            </a:r>
            <a:endParaRPr lang="pt-BR"/>
          </a:p>
          <a:p>
            <a:pPr algn="ctr"/>
            <a:r>
              <a:rPr lang="pt-BR" sz="1900" b="1">
                <a:solidFill>
                  <a:srgbClr val="FF0000"/>
                </a:solidFill>
                <a:latin typeface="Trebuchet MS"/>
              </a:rPr>
              <a:t>Compradores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554C7C3E-D119-7679-F6B2-4D3A3C990BD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51860" y="5131492"/>
            <a:ext cx="873125" cy="756708"/>
          </a:xfrm>
          <a:prstGeom prst="rect">
            <a:avLst/>
          </a:prstGeom>
        </p:spPr>
      </p:pic>
      <p:cxnSp>
        <p:nvCxnSpPr>
          <p:cNvPr id="7" name="Conector de Seta Reta 6">
            <a:extLst>
              <a:ext uri="{FF2B5EF4-FFF2-40B4-BE49-F238E27FC236}">
                <a16:creationId xmlns:a16="http://schemas.microsoft.com/office/drawing/2014/main" id="{9CE68D7E-94BB-CDE4-9A61-9EFCD25AED69}"/>
              </a:ext>
            </a:extLst>
          </p:cNvPr>
          <p:cNvCxnSpPr>
            <a:cxnSpLocks/>
          </p:cNvCxnSpPr>
          <p:nvPr/>
        </p:nvCxnSpPr>
        <p:spPr>
          <a:xfrm flipV="1">
            <a:off x="7904270" y="413555"/>
            <a:ext cx="5863" cy="5924060"/>
          </a:xfrm>
          <a:prstGeom prst="straightConnector1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Imagem 7">
            <a:extLst>
              <a:ext uri="{FF2B5EF4-FFF2-40B4-BE49-F238E27FC236}">
                <a16:creationId xmlns:a16="http://schemas.microsoft.com/office/drawing/2014/main" id="{8BD454AC-1332-4CB0-684E-94602915DFB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89461" y="937847"/>
            <a:ext cx="3028461" cy="2921000"/>
          </a:xfrm>
          <a:prstGeom prst="rect">
            <a:avLst/>
          </a:prstGeom>
        </p:spPr>
      </p:pic>
      <p:pic>
        <p:nvPicPr>
          <p:cNvPr id="29" name="Imagem 28">
            <a:extLst>
              <a:ext uri="{FF2B5EF4-FFF2-40B4-BE49-F238E27FC236}">
                <a16:creationId xmlns:a16="http://schemas.microsoft.com/office/drawing/2014/main" id="{65D8D299-4373-AAE1-B72C-52EA813BAA96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5854" r="66717"/>
          <a:stretch>
            <a:fillRect/>
          </a:stretch>
        </p:blipFill>
        <p:spPr>
          <a:xfrm>
            <a:off x="0" y="0"/>
            <a:ext cx="3344121" cy="6858000"/>
          </a:xfrm>
          <a:prstGeom prst="rect">
            <a:avLst/>
          </a:prstGeom>
        </p:spPr>
      </p:pic>
      <p:pic>
        <p:nvPicPr>
          <p:cNvPr id="62" name="Imagem 61">
            <a:extLst>
              <a:ext uri="{FF2B5EF4-FFF2-40B4-BE49-F238E27FC236}">
                <a16:creationId xmlns:a16="http://schemas.microsoft.com/office/drawing/2014/main" id="{0761F904-53CE-A375-DC22-ABF6739406E1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89035" t="-16213" r="6933" b="-865593"/>
          <a:stretch>
            <a:fillRect/>
          </a:stretch>
        </p:blipFill>
        <p:spPr>
          <a:xfrm>
            <a:off x="10260474" y="6299506"/>
            <a:ext cx="491483" cy="270975"/>
          </a:xfrm>
          <a:prstGeom prst="rect">
            <a:avLst/>
          </a:prstGeom>
        </p:spPr>
      </p:pic>
      <p:grpSp>
        <p:nvGrpSpPr>
          <p:cNvPr id="69" name="Agrupar 68">
            <a:extLst>
              <a:ext uri="{FF2B5EF4-FFF2-40B4-BE49-F238E27FC236}">
                <a16:creationId xmlns:a16="http://schemas.microsoft.com/office/drawing/2014/main" id="{D0CDDD33-1558-5BBD-E8AB-96C42B6799F6}"/>
              </a:ext>
            </a:extLst>
          </p:cNvPr>
          <p:cNvGrpSpPr/>
          <p:nvPr/>
        </p:nvGrpSpPr>
        <p:grpSpPr>
          <a:xfrm>
            <a:off x="8791209" y="3857747"/>
            <a:ext cx="2450793" cy="2625234"/>
            <a:chOff x="8840055" y="3916362"/>
            <a:chExt cx="2450793" cy="2625234"/>
          </a:xfrm>
        </p:grpSpPr>
        <p:sp>
          <p:nvSpPr>
            <p:cNvPr id="9" name="CaixaDeTexto 8">
              <a:extLst>
                <a:ext uri="{FF2B5EF4-FFF2-40B4-BE49-F238E27FC236}">
                  <a16:creationId xmlns:a16="http://schemas.microsoft.com/office/drawing/2014/main" id="{D8C8C9D3-494A-C91A-F5B7-64CC7EF37529}"/>
                </a:ext>
              </a:extLst>
            </p:cNvPr>
            <p:cNvSpPr txBox="1"/>
            <p:nvPr/>
          </p:nvSpPr>
          <p:spPr>
            <a:xfrm>
              <a:off x="9238140" y="3996504"/>
              <a:ext cx="1150814" cy="261610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pt-BR" sz="1100">
                  <a:latin typeface="TrebuchetMS-Bold"/>
                </a:rPr>
                <a:t>Europa</a:t>
              </a:r>
            </a:p>
          </p:txBody>
        </p:sp>
        <p:sp>
          <p:nvSpPr>
            <p:cNvPr id="13" name="CaixaDeTexto 12">
              <a:extLst>
                <a:ext uri="{FF2B5EF4-FFF2-40B4-BE49-F238E27FC236}">
                  <a16:creationId xmlns:a16="http://schemas.microsoft.com/office/drawing/2014/main" id="{CD8FC032-80CF-EF42-17A5-75985C585344}"/>
                </a:ext>
              </a:extLst>
            </p:cNvPr>
            <p:cNvSpPr txBox="1"/>
            <p:nvPr/>
          </p:nvSpPr>
          <p:spPr>
            <a:xfrm>
              <a:off x="9238140" y="4445888"/>
              <a:ext cx="1150814" cy="261610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pt-BR" sz="1100">
                  <a:latin typeface="TrebuchetMS-Bold"/>
                </a:rPr>
                <a:t>Ásia</a:t>
              </a:r>
            </a:p>
          </p:txBody>
        </p:sp>
        <p:sp>
          <p:nvSpPr>
            <p:cNvPr id="16" name="CaixaDeTexto 15">
              <a:extLst>
                <a:ext uri="{FF2B5EF4-FFF2-40B4-BE49-F238E27FC236}">
                  <a16:creationId xmlns:a16="http://schemas.microsoft.com/office/drawing/2014/main" id="{C15161FC-4A13-472C-EA6C-05FDE8EBA6A4}"/>
                </a:ext>
              </a:extLst>
            </p:cNvPr>
            <p:cNvSpPr txBox="1"/>
            <p:nvPr/>
          </p:nvSpPr>
          <p:spPr>
            <a:xfrm>
              <a:off x="9238140" y="4895272"/>
              <a:ext cx="1150814" cy="261610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pt-BR" sz="1100">
                  <a:latin typeface="TrebuchetMS-Bold"/>
                </a:rPr>
                <a:t>América do Sul</a:t>
              </a:r>
            </a:p>
          </p:txBody>
        </p:sp>
        <p:sp>
          <p:nvSpPr>
            <p:cNvPr id="19" name="CaixaDeTexto 18">
              <a:extLst>
                <a:ext uri="{FF2B5EF4-FFF2-40B4-BE49-F238E27FC236}">
                  <a16:creationId xmlns:a16="http://schemas.microsoft.com/office/drawing/2014/main" id="{7B0C6A16-BAC6-01F3-4A53-FDE28B3824D1}"/>
                </a:ext>
              </a:extLst>
            </p:cNvPr>
            <p:cNvSpPr txBox="1"/>
            <p:nvPr/>
          </p:nvSpPr>
          <p:spPr>
            <a:xfrm>
              <a:off x="9238140" y="5364195"/>
              <a:ext cx="1150814" cy="261610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pt-BR" sz="1100">
                  <a:latin typeface="TrebuchetMS-Bold"/>
                </a:rPr>
                <a:t>África</a:t>
              </a:r>
            </a:p>
          </p:txBody>
        </p:sp>
        <p:sp>
          <p:nvSpPr>
            <p:cNvPr id="24" name="CaixaDeTexto 23">
              <a:extLst>
                <a:ext uri="{FF2B5EF4-FFF2-40B4-BE49-F238E27FC236}">
                  <a16:creationId xmlns:a16="http://schemas.microsoft.com/office/drawing/2014/main" id="{9EEDF0B9-2EB9-5A09-5118-881F2D52F1A8}"/>
                </a:ext>
              </a:extLst>
            </p:cNvPr>
            <p:cNvSpPr txBox="1"/>
            <p:nvPr/>
          </p:nvSpPr>
          <p:spPr>
            <a:xfrm>
              <a:off x="9238140" y="5764733"/>
              <a:ext cx="1268044" cy="261610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pt-BR" sz="1100">
                  <a:latin typeface="TrebuchetMS-Bold"/>
                </a:rPr>
                <a:t>América do Norte</a:t>
              </a:r>
              <a:endParaRPr lang="pt-BR"/>
            </a:p>
          </p:txBody>
        </p:sp>
        <p:sp>
          <p:nvSpPr>
            <p:cNvPr id="27" name="CaixaDeTexto 26">
              <a:extLst>
                <a:ext uri="{FF2B5EF4-FFF2-40B4-BE49-F238E27FC236}">
                  <a16:creationId xmlns:a16="http://schemas.microsoft.com/office/drawing/2014/main" id="{38703E96-7FF7-3EF1-7BA8-508FA6ABCE94}"/>
                </a:ext>
              </a:extLst>
            </p:cNvPr>
            <p:cNvSpPr txBox="1"/>
            <p:nvPr/>
          </p:nvSpPr>
          <p:spPr>
            <a:xfrm>
              <a:off x="9228371" y="6214117"/>
              <a:ext cx="1268044" cy="261610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pt-BR" sz="1100">
                  <a:latin typeface="TrebuchetMS-Bold"/>
                </a:rPr>
                <a:t>Oriente Médio</a:t>
              </a:r>
              <a:endParaRPr lang="pt-BR"/>
            </a:p>
          </p:txBody>
        </p:sp>
        <p:sp>
          <p:nvSpPr>
            <p:cNvPr id="50" name="CaixaDeTexto 49">
              <a:extLst>
                <a:ext uri="{FF2B5EF4-FFF2-40B4-BE49-F238E27FC236}">
                  <a16:creationId xmlns:a16="http://schemas.microsoft.com/office/drawing/2014/main" id="{11A89C22-22D2-06BE-C823-D6165E554DCA}"/>
                </a:ext>
              </a:extLst>
            </p:cNvPr>
            <p:cNvSpPr txBox="1"/>
            <p:nvPr/>
          </p:nvSpPr>
          <p:spPr>
            <a:xfrm>
              <a:off x="10723062" y="3996504"/>
              <a:ext cx="545122" cy="276999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pt-BR" sz="1200" b="1">
                  <a:solidFill>
                    <a:srgbClr val="FF0000"/>
                  </a:solidFill>
                  <a:latin typeface="TrebuchetMS-Bold"/>
                </a:rPr>
                <a:t>25%</a:t>
              </a:r>
              <a:endParaRPr lang="pt-BR" sz="1200" b="1">
                <a:solidFill>
                  <a:srgbClr val="FF0000"/>
                </a:solidFill>
              </a:endParaRPr>
            </a:p>
          </p:txBody>
        </p:sp>
        <p:sp>
          <p:nvSpPr>
            <p:cNvPr id="52" name="CaixaDeTexto 51">
              <a:extLst>
                <a:ext uri="{FF2B5EF4-FFF2-40B4-BE49-F238E27FC236}">
                  <a16:creationId xmlns:a16="http://schemas.microsoft.com/office/drawing/2014/main" id="{54056857-43DB-E419-A0FD-253B19CAE27C}"/>
                </a:ext>
              </a:extLst>
            </p:cNvPr>
            <p:cNvSpPr txBox="1"/>
            <p:nvPr/>
          </p:nvSpPr>
          <p:spPr>
            <a:xfrm>
              <a:off x="10723062" y="4436119"/>
              <a:ext cx="545122" cy="276999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pt-BR" sz="1200" b="1">
                  <a:solidFill>
                    <a:srgbClr val="FF0000"/>
                  </a:solidFill>
                  <a:latin typeface="TrebuchetMS-Bold"/>
                </a:rPr>
                <a:t>25%</a:t>
              </a:r>
              <a:endParaRPr lang="pt-BR" sz="1200" b="1">
                <a:solidFill>
                  <a:srgbClr val="FF0000"/>
                </a:solidFill>
              </a:endParaRPr>
            </a:p>
          </p:txBody>
        </p:sp>
        <p:sp>
          <p:nvSpPr>
            <p:cNvPr id="53" name="CaixaDeTexto 52">
              <a:extLst>
                <a:ext uri="{FF2B5EF4-FFF2-40B4-BE49-F238E27FC236}">
                  <a16:creationId xmlns:a16="http://schemas.microsoft.com/office/drawing/2014/main" id="{5760072B-D9B4-6B90-B8E8-598487D58008}"/>
                </a:ext>
              </a:extLst>
            </p:cNvPr>
            <p:cNvSpPr txBox="1"/>
            <p:nvPr/>
          </p:nvSpPr>
          <p:spPr>
            <a:xfrm>
              <a:off x="10723061" y="4864792"/>
              <a:ext cx="557627" cy="276999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pt-BR" sz="1200" b="1">
                  <a:solidFill>
                    <a:srgbClr val="FF0000"/>
                  </a:solidFill>
                  <a:latin typeface="TrebuchetMS-Bold"/>
                </a:rPr>
                <a:t>17%</a:t>
              </a:r>
              <a:endParaRPr lang="pt-BR" sz="1200" b="1">
                <a:solidFill>
                  <a:srgbClr val="FF0000"/>
                </a:solidFill>
              </a:endParaRPr>
            </a:p>
          </p:txBody>
        </p:sp>
        <p:sp>
          <p:nvSpPr>
            <p:cNvPr id="54" name="CaixaDeTexto 53">
              <a:extLst>
                <a:ext uri="{FF2B5EF4-FFF2-40B4-BE49-F238E27FC236}">
                  <a16:creationId xmlns:a16="http://schemas.microsoft.com/office/drawing/2014/main" id="{6D2F0EAC-8189-9E14-8BDC-861E6C5C5DD3}"/>
                </a:ext>
              </a:extLst>
            </p:cNvPr>
            <p:cNvSpPr txBox="1"/>
            <p:nvPr/>
          </p:nvSpPr>
          <p:spPr>
            <a:xfrm>
              <a:off x="10723061" y="5354425"/>
              <a:ext cx="567787" cy="276999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pt-BR" sz="1200" b="1">
                  <a:solidFill>
                    <a:srgbClr val="FF0000"/>
                  </a:solidFill>
                  <a:latin typeface="TrebuchetMS-Bold"/>
                </a:rPr>
                <a:t>17%</a:t>
              </a:r>
              <a:endParaRPr lang="pt-BR" sz="1200" b="1">
                <a:solidFill>
                  <a:srgbClr val="FF0000"/>
                </a:solidFill>
              </a:endParaRPr>
            </a:p>
          </p:txBody>
        </p:sp>
        <p:sp>
          <p:nvSpPr>
            <p:cNvPr id="55" name="CaixaDeTexto 54">
              <a:extLst>
                <a:ext uri="{FF2B5EF4-FFF2-40B4-BE49-F238E27FC236}">
                  <a16:creationId xmlns:a16="http://schemas.microsoft.com/office/drawing/2014/main" id="{2791FCEC-7D9A-DF70-D075-D40800DD2F8F}"/>
                </a:ext>
              </a:extLst>
            </p:cNvPr>
            <p:cNvSpPr txBox="1"/>
            <p:nvPr/>
          </p:nvSpPr>
          <p:spPr>
            <a:xfrm>
              <a:off x="10781676" y="5764732"/>
              <a:ext cx="408353" cy="276999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pt-BR" sz="1200" b="1">
                  <a:solidFill>
                    <a:srgbClr val="FF0000"/>
                  </a:solidFill>
                  <a:latin typeface="TrebuchetMS-Bold"/>
                </a:rPr>
                <a:t>8%</a:t>
              </a:r>
              <a:endParaRPr lang="pt-BR" sz="1200" b="1">
                <a:solidFill>
                  <a:srgbClr val="FF0000"/>
                </a:solidFill>
              </a:endParaRPr>
            </a:p>
          </p:txBody>
        </p:sp>
        <p:sp>
          <p:nvSpPr>
            <p:cNvPr id="56" name="CaixaDeTexto 53">
              <a:extLst>
                <a:ext uri="{FF2B5EF4-FFF2-40B4-BE49-F238E27FC236}">
                  <a16:creationId xmlns:a16="http://schemas.microsoft.com/office/drawing/2014/main" id="{6D2F0EAC-8189-9E14-8BDC-861E6C5C5DD3}"/>
                </a:ext>
              </a:extLst>
            </p:cNvPr>
            <p:cNvSpPr txBox="1"/>
            <p:nvPr/>
          </p:nvSpPr>
          <p:spPr>
            <a:xfrm>
              <a:off x="10781676" y="6214118"/>
              <a:ext cx="418122" cy="276999"/>
            </a:xfrm>
            <a:prstGeom prst="rect">
              <a:avLst/>
            </a:prstGeom>
            <a:noFill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pt-BR" sz="1200" b="1">
                  <a:solidFill>
                    <a:srgbClr val="FF0000"/>
                  </a:solidFill>
                  <a:latin typeface="TrebuchetMS-Bold"/>
                </a:rPr>
                <a:t>8%</a:t>
              </a:r>
              <a:endParaRPr lang="pt-BR" sz="1200" b="1">
                <a:solidFill>
                  <a:srgbClr val="FF0000"/>
                </a:solidFill>
              </a:endParaRPr>
            </a:p>
          </p:txBody>
        </p:sp>
        <p:pic>
          <p:nvPicPr>
            <p:cNvPr id="57" name="Imagem 56">
              <a:extLst>
                <a:ext uri="{FF2B5EF4-FFF2-40B4-BE49-F238E27FC236}">
                  <a16:creationId xmlns:a16="http://schemas.microsoft.com/office/drawing/2014/main" id="{646DFBF9-2094-7EA1-EF97-E2575CFCF5B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rcRect l="83589" t="-178834" r="8867" b="-421167"/>
            <a:stretch>
              <a:fillRect/>
            </a:stretch>
          </p:blipFill>
          <p:spPr>
            <a:xfrm>
              <a:off x="9848432" y="4093852"/>
              <a:ext cx="919782" cy="193198"/>
            </a:xfrm>
            <a:prstGeom prst="rect">
              <a:avLst/>
            </a:prstGeom>
          </p:spPr>
        </p:pic>
        <p:pic>
          <p:nvPicPr>
            <p:cNvPr id="58" name="Imagem 57">
              <a:extLst>
                <a:ext uri="{FF2B5EF4-FFF2-40B4-BE49-F238E27FC236}">
                  <a16:creationId xmlns:a16="http://schemas.microsoft.com/office/drawing/2014/main" id="{09D968EC-DB9F-BAB6-4415-02D3C7D4B35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rcRect l="83641" t="-225297" r="7018" b="-856861"/>
            <a:stretch>
              <a:fillRect/>
            </a:stretch>
          </p:blipFill>
          <p:spPr>
            <a:xfrm>
              <a:off x="9643278" y="4548062"/>
              <a:ext cx="1138949" cy="326271"/>
            </a:xfrm>
            <a:prstGeom prst="rect">
              <a:avLst/>
            </a:prstGeom>
          </p:spPr>
        </p:pic>
        <p:pic>
          <p:nvPicPr>
            <p:cNvPr id="59" name="Imagem 58">
              <a:extLst>
                <a:ext uri="{FF2B5EF4-FFF2-40B4-BE49-F238E27FC236}">
                  <a16:creationId xmlns:a16="http://schemas.microsoft.com/office/drawing/2014/main" id="{81FEA18C-8E06-A66C-5042-28046A546FD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rcRect l="89242" t="-75655" r="6864" b="-939727"/>
            <a:stretch>
              <a:fillRect/>
            </a:stretch>
          </p:blipFill>
          <p:spPr>
            <a:xfrm>
              <a:off x="10306083" y="5024120"/>
              <a:ext cx="474882" cy="307841"/>
            </a:xfrm>
            <a:prstGeom prst="rect">
              <a:avLst/>
            </a:prstGeom>
          </p:spPr>
        </p:pic>
        <p:pic>
          <p:nvPicPr>
            <p:cNvPr id="60" name="Imagem 59">
              <a:extLst>
                <a:ext uri="{FF2B5EF4-FFF2-40B4-BE49-F238E27FC236}">
                  <a16:creationId xmlns:a16="http://schemas.microsoft.com/office/drawing/2014/main" id="{7F29E97A-AE63-B9EE-271C-291CF4C1884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rcRect l="84013" t="-63767" r="8106" b="-737638"/>
            <a:stretch>
              <a:fillRect/>
            </a:stretch>
          </p:blipFill>
          <p:spPr>
            <a:xfrm>
              <a:off x="9805861" y="5478393"/>
              <a:ext cx="960918" cy="248784"/>
            </a:xfrm>
            <a:prstGeom prst="rect">
              <a:avLst/>
            </a:prstGeom>
          </p:spPr>
        </p:pic>
        <p:pic>
          <p:nvPicPr>
            <p:cNvPr id="61" name="Imagem 60">
              <a:extLst>
                <a:ext uri="{FF2B5EF4-FFF2-40B4-BE49-F238E27FC236}">
                  <a16:creationId xmlns:a16="http://schemas.microsoft.com/office/drawing/2014/main" id="{712A1305-168D-A287-D406-1962A9D827A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rcRect l="89011" t="-5410" r="8605" b="-900000"/>
            <a:stretch>
              <a:fillRect/>
            </a:stretch>
          </p:blipFill>
          <p:spPr>
            <a:xfrm>
              <a:off x="10500112" y="5891996"/>
              <a:ext cx="290649" cy="277490"/>
            </a:xfrm>
            <a:prstGeom prst="rect">
              <a:avLst/>
            </a:prstGeom>
          </p:spPr>
        </p:pic>
        <p:pic>
          <p:nvPicPr>
            <p:cNvPr id="63" name="Imagem 62">
              <a:extLst>
                <a:ext uri="{FF2B5EF4-FFF2-40B4-BE49-F238E27FC236}">
                  <a16:creationId xmlns:a16="http://schemas.microsoft.com/office/drawing/2014/main" id="{FEABD38C-94B4-C325-9B8E-68029E4B5AD4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8840056" y="3916362"/>
              <a:ext cx="392968" cy="402737"/>
            </a:xfrm>
            <a:prstGeom prst="rect">
              <a:avLst/>
            </a:prstGeom>
          </p:spPr>
        </p:pic>
        <p:pic>
          <p:nvPicPr>
            <p:cNvPr id="64" name="Imagem 63">
              <a:extLst>
                <a:ext uri="{FF2B5EF4-FFF2-40B4-BE49-F238E27FC236}">
                  <a16:creationId xmlns:a16="http://schemas.microsoft.com/office/drawing/2014/main" id="{9E8B9567-BA0D-2EA6-020E-FF3A5D751F1B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8840055" y="4380399"/>
              <a:ext cx="392968" cy="392968"/>
            </a:xfrm>
            <a:prstGeom prst="rect">
              <a:avLst/>
            </a:prstGeom>
          </p:spPr>
        </p:pic>
        <p:pic>
          <p:nvPicPr>
            <p:cNvPr id="65" name="Imagem 64">
              <a:extLst>
                <a:ext uri="{FF2B5EF4-FFF2-40B4-BE49-F238E27FC236}">
                  <a16:creationId xmlns:a16="http://schemas.microsoft.com/office/drawing/2014/main" id="{79C183F0-7022-9C70-8FFC-97DFDDE5E2F6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8840055" y="4839553"/>
              <a:ext cx="392968" cy="392968"/>
            </a:xfrm>
            <a:prstGeom prst="rect">
              <a:avLst/>
            </a:prstGeom>
          </p:spPr>
        </p:pic>
        <p:pic>
          <p:nvPicPr>
            <p:cNvPr id="66" name="Imagem 65">
              <a:extLst>
                <a:ext uri="{FF2B5EF4-FFF2-40B4-BE49-F238E27FC236}">
                  <a16:creationId xmlns:a16="http://schemas.microsoft.com/office/drawing/2014/main" id="{C6DD19A0-5A93-451E-9E3C-E5D1D0CAECBB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8840055" y="5279168"/>
              <a:ext cx="392968" cy="392968"/>
            </a:xfrm>
            <a:prstGeom prst="rect">
              <a:avLst/>
            </a:prstGeom>
          </p:spPr>
        </p:pic>
        <p:pic>
          <p:nvPicPr>
            <p:cNvPr id="67" name="Imagem 66">
              <a:extLst>
                <a:ext uri="{FF2B5EF4-FFF2-40B4-BE49-F238E27FC236}">
                  <a16:creationId xmlns:a16="http://schemas.microsoft.com/office/drawing/2014/main" id="{F2F207DD-EE2D-95EF-B68B-FECDC335FD02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8840055" y="5718782"/>
              <a:ext cx="392968" cy="392968"/>
            </a:xfrm>
            <a:prstGeom prst="rect">
              <a:avLst/>
            </a:prstGeom>
          </p:spPr>
        </p:pic>
        <p:pic>
          <p:nvPicPr>
            <p:cNvPr id="68" name="Imagem 67">
              <a:extLst>
                <a:ext uri="{FF2B5EF4-FFF2-40B4-BE49-F238E27FC236}">
                  <a16:creationId xmlns:a16="http://schemas.microsoft.com/office/drawing/2014/main" id="{96385E49-EB8D-228F-B9B8-65EDFF4E4750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8840055" y="6148628"/>
              <a:ext cx="392968" cy="392968"/>
            </a:xfrm>
            <a:prstGeom prst="rect">
              <a:avLst/>
            </a:prstGeom>
          </p:spPr>
        </p:pic>
      </p:grpSp>
      <p:pic>
        <p:nvPicPr>
          <p:cNvPr id="77" name="Imagem 76">
            <a:extLst>
              <a:ext uri="{FF2B5EF4-FFF2-40B4-BE49-F238E27FC236}">
                <a16:creationId xmlns:a16="http://schemas.microsoft.com/office/drawing/2014/main" id="{E59C63AA-8577-F440-D4E8-F05F1585C15F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89011" t="-5410" r="8605" b="-900000"/>
          <a:stretch>
            <a:fillRect/>
          </a:stretch>
        </p:blipFill>
        <p:spPr>
          <a:xfrm>
            <a:off x="10111297" y="5833381"/>
            <a:ext cx="290649" cy="277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0353370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18D94D-6A47-1923-4207-E852922387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0F3971D5-188C-74A3-919D-0E21E88D58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FFD4D962-A6FF-38F8-1D8F-DE34C092B8F2}"/>
              </a:ext>
            </a:extLst>
          </p:cNvPr>
          <p:cNvSpPr txBox="1"/>
          <p:nvPr/>
        </p:nvSpPr>
        <p:spPr>
          <a:xfrm>
            <a:off x="787422" y="485342"/>
            <a:ext cx="6304258" cy="58477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pt-BR" sz="3200" b="1" dirty="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Patrocínio Rodada de Negócios</a:t>
            </a:r>
            <a:endParaRPr lang="pt-BR" sz="3200" dirty="0">
              <a:solidFill>
                <a:schemeClr val="bg1"/>
              </a:solidFill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AC2EC227-2A50-826F-2884-936019B33CF9}"/>
              </a:ext>
            </a:extLst>
          </p:cNvPr>
          <p:cNvSpPr txBox="1"/>
          <p:nvPr/>
        </p:nvSpPr>
        <p:spPr>
          <a:xfrm>
            <a:off x="1602157" y="3177781"/>
            <a:ext cx="1532545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1200" b="1" dirty="0">
                <a:solidFill>
                  <a:schemeClr val="bg1"/>
                </a:solidFill>
                <a:latin typeface="Trebuchet MS"/>
              </a:rPr>
              <a:t>Benefícios:</a:t>
            </a:r>
            <a:endParaRPr lang="pt-BR" sz="1200" dirty="0">
              <a:solidFill>
                <a:schemeClr val="bg1"/>
              </a:solidFill>
              <a:latin typeface="Trebuchet MS"/>
            </a:endParaRP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E109A62D-E52C-FB54-1AE6-48F97AAF4B6D}"/>
              </a:ext>
            </a:extLst>
          </p:cNvPr>
          <p:cNvSpPr txBox="1"/>
          <p:nvPr/>
        </p:nvSpPr>
        <p:spPr>
          <a:xfrm>
            <a:off x="1437681" y="1815080"/>
            <a:ext cx="3830829" cy="92589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342900" indent="-171450">
              <a:lnSpc>
                <a:spcPts val="1300"/>
              </a:lnSpc>
              <a:buFont typeface="Arial" panose="020B0604020202020204" pitchFamily="34" charset="0"/>
              <a:buChar char="•"/>
            </a:pPr>
            <a:r>
              <a:rPr lang="pt-BR" sz="1200" dirty="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Coloque sua marca junto aos principais compradores nacionais e internacionais da Anuga Brazil! Ponto forte do evento, a Rodada de Negócios é destaque em todas as plataformas e ativações. 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47248FFB-B48A-3AB2-026B-C5AEDD9F80D8}"/>
              </a:ext>
            </a:extLst>
          </p:cNvPr>
          <p:cNvSpPr txBox="1"/>
          <p:nvPr/>
        </p:nvSpPr>
        <p:spPr>
          <a:xfrm>
            <a:off x="1603883" y="3448393"/>
            <a:ext cx="3664627" cy="92333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171450" indent="-171450">
              <a:buFont typeface="Arial"/>
              <a:buChar char="•"/>
            </a:pPr>
            <a:r>
              <a:rPr lang="pt-BR" sz="900" dirty="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Logo na credencial de comprador</a:t>
            </a:r>
          </a:p>
          <a:p>
            <a:pPr marL="171450" indent="-171450">
              <a:buFont typeface="Arial"/>
              <a:buChar char="•"/>
            </a:pPr>
            <a:r>
              <a:rPr lang="pt-BR" sz="900" dirty="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Logo em todas as comunicações digitais e impressas da Rodada de Negócios</a:t>
            </a:r>
          </a:p>
          <a:p>
            <a:pPr marL="171450" indent="-171450">
              <a:buFont typeface="Arial"/>
              <a:buChar char="•"/>
            </a:pPr>
            <a:r>
              <a:rPr lang="pt-BR" sz="900" dirty="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Prioridade em agenda de Reuniões de Negócios</a:t>
            </a:r>
          </a:p>
          <a:p>
            <a:pPr marL="171450" indent="-171450">
              <a:buFont typeface="Arial"/>
              <a:buChar char="•"/>
            </a:pPr>
            <a:r>
              <a:rPr lang="pt-BR" sz="900" dirty="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Logo na Planta - Ativação digital (e-mail) direta com compradores</a:t>
            </a:r>
            <a:endParaRPr lang="pt-BR" sz="900" dirty="0">
              <a:solidFill>
                <a:schemeClr val="bg1"/>
              </a:solidFill>
              <a:latin typeface="Trebuchet MS"/>
            </a:endParaRP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D15DAB6A-7B8E-8B91-8915-CA4A4410A3A9}"/>
              </a:ext>
            </a:extLst>
          </p:cNvPr>
          <p:cNvSpPr txBox="1"/>
          <p:nvPr/>
        </p:nvSpPr>
        <p:spPr>
          <a:xfrm>
            <a:off x="10452282" y="6474179"/>
            <a:ext cx="1895702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10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Checar disponibilidade </a:t>
            </a:r>
            <a:endParaRPr lang="pt-BR" sz="2000">
              <a:solidFill>
                <a:schemeClr val="bg1"/>
              </a:solidFill>
              <a:latin typeface="Trebuchet MS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1BDE9B19-01E1-23E6-8912-C8FC9C34CBD1}"/>
              </a:ext>
            </a:extLst>
          </p:cNvPr>
          <p:cNvSpPr txBox="1"/>
          <p:nvPr/>
        </p:nvSpPr>
        <p:spPr>
          <a:xfrm>
            <a:off x="1590295" y="1370793"/>
            <a:ext cx="3280833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b="1">
                <a:solidFill>
                  <a:srgbClr val="DF1F26"/>
                </a:solidFill>
                <a:latin typeface="Trebuchet MS"/>
                <a:ea typeface="+mn-lt"/>
                <a:cs typeface="+mn-lt"/>
              </a:rPr>
              <a:t>Por que investir?</a:t>
            </a:r>
            <a:endParaRPr lang="pt-BR" b="1">
              <a:solidFill>
                <a:srgbClr val="DF1F26"/>
              </a:solidFill>
              <a:latin typeface="Trebuchet MS"/>
            </a:endParaRPr>
          </a:p>
        </p:txBody>
      </p:sp>
      <p:pic>
        <p:nvPicPr>
          <p:cNvPr id="11" name="Gráfico 5" descr="Ícone&#10;&#10;O conteúdo gerado por IA pode estar incorreto.">
            <a:extLst>
              <a:ext uri="{FF2B5EF4-FFF2-40B4-BE49-F238E27FC236}">
                <a16:creationId xmlns:a16="http://schemas.microsoft.com/office/drawing/2014/main" id="{D7015BD1-D1C6-ED5B-1906-9393D42F44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267" y="1456855"/>
            <a:ext cx="767861" cy="748339"/>
          </a:xfrm>
          <a:prstGeom prst="rect">
            <a:avLst/>
          </a:prstGeom>
        </p:spPr>
      </p:pic>
      <p:grpSp>
        <p:nvGrpSpPr>
          <p:cNvPr id="27" name="Agrupar 26">
            <a:extLst>
              <a:ext uri="{FF2B5EF4-FFF2-40B4-BE49-F238E27FC236}">
                <a16:creationId xmlns:a16="http://schemas.microsoft.com/office/drawing/2014/main" id="{C96E35F2-D3F7-646C-70F2-FBDF5A6A6AEF}"/>
              </a:ext>
            </a:extLst>
          </p:cNvPr>
          <p:cNvGrpSpPr/>
          <p:nvPr/>
        </p:nvGrpSpPr>
        <p:grpSpPr>
          <a:xfrm>
            <a:off x="1426736" y="5270400"/>
            <a:ext cx="3498573" cy="1258850"/>
            <a:chOff x="715183" y="5503468"/>
            <a:chExt cx="3498573" cy="1258850"/>
          </a:xfrm>
        </p:grpSpPr>
        <p:pic>
          <p:nvPicPr>
            <p:cNvPr id="24" name="Imagem 23">
              <a:extLst>
                <a:ext uri="{FF2B5EF4-FFF2-40B4-BE49-F238E27FC236}">
                  <a16:creationId xmlns:a16="http://schemas.microsoft.com/office/drawing/2014/main" id="{C9F5E1EE-3DBE-3529-13D1-4F93F9A90FD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t="3896" r="53229" b="-29012"/>
            <a:stretch>
              <a:fillRect/>
            </a:stretch>
          </p:blipFill>
          <p:spPr>
            <a:xfrm>
              <a:off x="722431" y="6098353"/>
              <a:ext cx="2196945" cy="663965"/>
            </a:xfrm>
            <a:prstGeom prst="rect">
              <a:avLst/>
            </a:prstGeom>
          </p:spPr>
        </p:pic>
        <p:sp>
          <p:nvSpPr>
            <p:cNvPr id="25" name="CaixaDeTexto 24">
              <a:extLst>
                <a:ext uri="{FF2B5EF4-FFF2-40B4-BE49-F238E27FC236}">
                  <a16:creationId xmlns:a16="http://schemas.microsoft.com/office/drawing/2014/main" id="{2685A8F5-FA53-8B2B-7D88-05593D69371F}"/>
                </a:ext>
              </a:extLst>
            </p:cNvPr>
            <p:cNvSpPr txBox="1"/>
            <p:nvPr/>
          </p:nvSpPr>
          <p:spPr>
            <a:xfrm>
              <a:off x="715183" y="5503468"/>
              <a:ext cx="3498573" cy="923330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r>
                <a:rPr lang="pt-BR" sz="1800" b="0" i="0" u="none" strike="noStrike" baseline="0" dirty="0">
                  <a:solidFill>
                    <a:schemeClr val="bg1"/>
                  </a:solidFill>
                  <a:latin typeface="Trebuchet MS"/>
                </a:rPr>
                <a:t>Cotas: </a:t>
              </a:r>
              <a:r>
                <a:rPr lang="pt-BR" dirty="0">
                  <a:solidFill>
                    <a:schemeClr val="bg1"/>
                  </a:solidFill>
                  <a:latin typeface="Trebuchet MS"/>
                </a:rPr>
                <a:t>Exclusiva </a:t>
              </a:r>
            </a:p>
            <a:p>
              <a:r>
                <a:rPr lang="pt-BR" b="1" dirty="0">
                  <a:solidFill>
                    <a:schemeClr val="bg1"/>
                  </a:solidFill>
                  <a:latin typeface="Trebuchet MS"/>
                </a:rPr>
                <a:t>Investimento:</a:t>
              </a:r>
              <a:endParaRPr lang="pt-BR" dirty="0">
                <a:solidFill>
                  <a:schemeClr val="bg1"/>
                </a:solidFill>
                <a:latin typeface="Trebuchet MS"/>
              </a:endParaRPr>
            </a:p>
            <a:p>
              <a:endParaRPr lang="pt-BR" dirty="0">
                <a:solidFill>
                  <a:schemeClr val="bg1"/>
                </a:solidFill>
                <a:latin typeface="Trebuchet MS"/>
              </a:endParaRPr>
            </a:p>
          </p:txBody>
        </p:sp>
        <p:sp>
          <p:nvSpPr>
            <p:cNvPr id="26" name="CaixaDeTexto 25">
              <a:extLst>
                <a:ext uri="{FF2B5EF4-FFF2-40B4-BE49-F238E27FC236}">
                  <a16:creationId xmlns:a16="http://schemas.microsoft.com/office/drawing/2014/main" id="{30C78ACB-DB6C-C07A-F172-0DA6351AB013}"/>
                </a:ext>
              </a:extLst>
            </p:cNvPr>
            <p:cNvSpPr txBox="1"/>
            <p:nvPr/>
          </p:nvSpPr>
          <p:spPr>
            <a:xfrm>
              <a:off x="890604" y="6130564"/>
              <a:ext cx="2106243" cy="400110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pt-BR" sz="2000" b="1" dirty="0">
                  <a:solidFill>
                    <a:schemeClr val="bg1"/>
                  </a:solidFill>
                  <a:latin typeface="Trebuchet MS"/>
                  <a:ea typeface="+mn-lt"/>
                  <a:cs typeface="+mn-lt"/>
                </a:rPr>
                <a:t>R$ 120.000,00 </a:t>
              </a:r>
              <a:endParaRPr lang="pt-BR" sz="2000" dirty="0">
                <a:solidFill>
                  <a:schemeClr val="bg1"/>
                </a:solidFill>
                <a:latin typeface="Trebuchet MS"/>
                <a:ea typeface="+mn-lt"/>
                <a:cs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3152568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Imagem 55">
            <a:extLst>
              <a:ext uri="{FF2B5EF4-FFF2-40B4-BE49-F238E27FC236}">
                <a16:creationId xmlns:a16="http://schemas.microsoft.com/office/drawing/2014/main" id="{8B9C4E6D-D880-2046-A66D-FC02AFDBA3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403" y="4978400"/>
            <a:ext cx="2271940" cy="1487715"/>
          </a:xfrm>
          <a:prstGeom prst="rect">
            <a:avLst/>
          </a:prstGeom>
        </p:spPr>
      </p:pic>
      <p:sp>
        <p:nvSpPr>
          <p:cNvPr id="34" name="CaixaDeTexto 33">
            <a:extLst>
              <a:ext uri="{FF2B5EF4-FFF2-40B4-BE49-F238E27FC236}">
                <a16:creationId xmlns:a16="http://schemas.microsoft.com/office/drawing/2014/main" id="{C4852F43-5C26-9ECC-2E01-2D414FB5DC95}"/>
              </a:ext>
            </a:extLst>
          </p:cNvPr>
          <p:cNvSpPr txBox="1"/>
          <p:nvPr/>
        </p:nvSpPr>
        <p:spPr>
          <a:xfrm>
            <a:off x="795680" y="5285375"/>
            <a:ext cx="2380343" cy="83099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pt-BR" sz="12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A contratação de</a:t>
            </a:r>
          </a:p>
          <a:p>
            <a:r>
              <a:rPr lang="pt-BR" sz="12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promotores(as) é</a:t>
            </a:r>
          </a:p>
          <a:p>
            <a:r>
              <a:rPr lang="pt-BR" sz="12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de responsabilidade</a:t>
            </a:r>
          </a:p>
          <a:p>
            <a:r>
              <a:rPr lang="pt-BR" sz="12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do patrocinador. 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CFC8EE42-EE14-9C12-7A13-0D1966F685C1}"/>
              </a:ext>
            </a:extLst>
          </p:cNvPr>
          <p:cNvSpPr txBox="1"/>
          <p:nvPr/>
        </p:nvSpPr>
        <p:spPr>
          <a:xfrm>
            <a:off x="7662947" y="414973"/>
            <a:ext cx="3666516" cy="58477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pt-BR" sz="3200" b="1" dirty="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Sampling: Rodada</a:t>
            </a:r>
            <a:endParaRPr lang="pt-BR" sz="3200" dirty="0">
              <a:solidFill>
                <a:schemeClr val="bg1"/>
              </a:solidFill>
            </a:endParaRP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A3395FBE-FCBC-2F69-CD1E-A59EE2801DDB}"/>
              </a:ext>
            </a:extLst>
          </p:cNvPr>
          <p:cNvSpPr/>
          <p:nvPr/>
        </p:nvSpPr>
        <p:spPr>
          <a:xfrm flipH="1">
            <a:off x="7647409" y="509209"/>
            <a:ext cx="28121" cy="382512"/>
          </a:xfrm>
          <a:prstGeom prst="rect">
            <a:avLst/>
          </a:prstGeom>
          <a:solidFill>
            <a:srgbClr val="E10B1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000000"/>
              </a:solidFill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08044F00-F966-120B-6A85-F935C72366E8}"/>
              </a:ext>
            </a:extLst>
          </p:cNvPr>
          <p:cNvSpPr txBox="1"/>
          <p:nvPr/>
        </p:nvSpPr>
        <p:spPr>
          <a:xfrm>
            <a:off x="8461891" y="4199390"/>
            <a:ext cx="1532545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1200" b="1">
                <a:solidFill>
                  <a:schemeClr val="bg1"/>
                </a:solidFill>
                <a:latin typeface="Trebuchet MS"/>
              </a:rPr>
              <a:t>Especificações:</a:t>
            </a:r>
            <a:endParaRPr lang="pt-BR" sz="1200">
              <a:solidFill>
                <a:schemeClr val="bg1"/>
              </a:solidFill>
              <a:latin typeface="Trebuchet MS"/>
            </a:endParaRP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382AED4F-70CC-F6B6-9337-101F4D81B208}"/>
              </a:ext>
            </a:extLst>
          </p:cNvPr>
          <p:cNvSpPr txBox="1"/>
          <p:nvPr/>
        </p:nvSpPr>
        <p:spPr>
          <a:xfrm>
            <a:off x="8292886" y="1633355"/>
            <a:ext cx="3036967" cy="225959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342900" indent="-171450">
              <a:lnSpc>
                <a:spcPts val="1300"/>
              </a:lnSpc>
              <a:buFont typeface="Arial" panose="020B0604020202020204" pitchFamily="34" charset="0"/>
              <a:buChar char="•"/>
            </a:pPr>
            <a:r>
              <a:rPr lang="pt-BR" sz="1200" b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Impacto direto</a:t>
            </a:r>
            <a:br>
              <a:rPr lang="pt-BR" sz="1200">
                <a:solidFill>
                  <a:schemeClr val="bg1"/>
                </a:solidFill>
                <a:latin typeface="Trebuchet MS"/>
                <a:ea typeface="+mn-lt"/>
                <a:cs typeface="+mn-lt"/>
              </a:rPr>
            </a:br>
            <a:r>
              <a:rPr lang="pt-BR" sz="12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Coloque seu produto nas mãos dos compradores certos, nacionais e internacionais;</a:t>
            </a:r>
          </a:p>
          <a:p>
            <a:pPr marL="342900" indent="-171450">
              <a:lnSpc>
                <a:spcPts val="1300"/>
              </a:lnSpc>
              <a:buFont typeface="Arial" panose="020B0604020202020204" pitchFamily="34" charset="0"/>
              <a:buChar char="•"/>
            </a:pPr>
            <a:endParaRPr lang="pt-BR" sz="1200" b="1">
              <a:solidFill>
                <a:schemeClr val="bg1"/>
              </a:solidFill>
              <a:latin typeface="Trebuchet MS"/>
              <a:ea typeface="+mn-lt"/>
              <a:cs typeface="+mn-lt"/>
            </a:endParaRPr>
          </a:p>
          <a:p>
            <a:pPr marL="342900" indent="-171450">
              <a:lnSpc>
                <a:spcPts val="1300"/>
              </a:lnSpc>
              <a:buFont typeface="Arial" panose="020B0604020202020204" pitchFamily="34" charset="0"/>
              <a:buChar char="•"/>
            </a:pPr>
            <a:r>
              <a:rPr lang="pt-BR" sz="1200" b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Momento quente</a:t>
            </a:r>
            <a:br>
              <a:rPr lang="pt-BR" sz="1200">
                <a:solidFill>
                  <a:schemeClr val="bg1"/>
                </a:solidFill>
                <a:latin typeface="Trebuchet MS"/>
                <a:ea typeface="+mn-lt"/>
                <a:cs typeface="+mn-lt"/>
              </a:rPr>
            </a:br>
            <a:r>
              <a:rPr lang="pt-BR" sz="12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Ação durante os intervalos das 2.654 reuniões, quando os negócios estão sendo decididos;</a:t>
            </a:r>
          </a:p>
          <a:p>
            <a:pPr marL="342900" indent="-171450">
              <a:lnSpc>
                <a:spcPts val="1300"/>
              </a:lnSpc>
              <a:buFont typeface="Arial" panose="020B0604020202020204" pitchFamily="34" charset="0"/>
              <a:buChar char="•"/>
            </a:pPr>
            <a:endParaRPr lang="pt-BR" sz="1200">
              <a:solidFill>
                <a:schemeClr val="bg1"/>
              </a:solidFill>
              <a:latin typeface="Trebuchet MS"/>
              <a:ea typeface="+mn-lt"/>
              <a:cs typeface="+mn-lt"/>
            </a:endParaRPr>
          </a:p>
          <a:p>
            <a:pPr marL="342900" indent="-171450">
              <a:lnSpc>
                <a:spcPts val="1300"/>
              </a:lnSpc>
              <a:buFont typeface="Arial" panose="020B0604020202020204" pitchFamily="34" charset="0"/>
              <a:buChar char="•"/>
            </a:pPr>
            <a:r>
              <a:rPr lang="pt-BR" sz="1200" b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Memória que gera negócio</a:t>
            </a:r>
            <a:br>
              <a:rPr lang="pt-BR" sz="1200">
                <a:solidFill>
                  <a:schemeClr val="bg1"/>
                </a:solidFill>
                <a:latin typeface="Trebuchet MS"/>
                <a:ea typeface="+mn-lt"/>
                <a:cs typeface="+mn-lt"/>
              </a:rPr>
            </a:br>
            <a:r>
              <a:rPr lang="pt-BR" sz="12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Seja lembrado por quem movimenta R$ 89 milhões em negócios.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F73855CE-2C37-10F1-AB56-D132C2232E2E}"/>
              </a:ext>
            </a:extLst>
          </p:cNvPr>
          <p:cNvSpPr txBox="1"/>
          <p:nvPr/>
        </p:nvSpPr>
        <p:spPr>
          <a:xfrm>
            <a:off x="8463618" y="4470002"/>
            <a:ext cx="3181862" cy="64633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171450" indent="-171450">
              <a:buFont typeface="Arial"/>
              <a:buChar char="•"/>
            </a:pPr>
            <a:r>
              <a:rPr lang="en-US" sz="9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Brinde, flyer e promotor(a) </a:t>
            </a:r>
            <a:r>
              <a:rPr lang="en-US" sz="900" err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por</a:t>
            </a:r>
            <a:r>
              <a:rPr lang="en-US" sz="9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 </a:t>
            </a:r>
            <a:r>
              <a:rPr lang="en-US" sz="900" err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conta</a:t>
            </a:r>
            <a:r>
              <a:rPr lang="en-US" sz="9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 do </a:t>
            </a:r>
            <a:r>
              <a:rPr lang="en-US" sz="900" err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patrocinador</a:t>
            </a:r>
            <a:r>
              <a:rPr lang="en-US" sz="9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 </a:t>
            </a:r>
            <a:endParaRPr lang="en-US">
              <a:solidFill>
                <a:schemeClr val="bg1"/>
              </a:solidFill>
              <a:latin typeface="Trebuchet MS"/>
            </a:endParaRPr>
          </a:p>
          <a:p>
            <a:pPr marL="171450" indent="-171450">
              <a:buFont typeface="Arial"/>
              <a:buChar char="•"/>
            </a:pPr>
            <a:r>
              <a:rPr lang="en-US" sz="900" err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Conteúdo</a:t>
            </a:r>
            <a:r>
              <a:rPr lang="en-US" sz="9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 </a:t>
            </a:r>
            <a:r>
              <a:rPr lang="en-US" sz="900" err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sujeito</a:t>
            </a:r>
            <a:r>
              <a:rPr lang="en-US" sz="9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 à </a:t>
            </a:r>
            <a:r>
              <a:rPr lang="en-US" sz="900" err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aprovação</a:t>
            </a:r>
            <a:r>
              <a:rPr lang="en-US" sz="9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 da </a:t>
            </a:r>
            <a:r>
              <a:rPr lang="en-US" sz="900" err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organização</a:t>
            </a:r>
            <a:r>
              <a:rPr lang="en-US" sz="9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. </a:t>
            </a:r>
            <a:endParaRPr lang="en-US">
              <a:solidFill>
                <a:schemeClr val="bg1"/>
              </a:solidFill>
              <a:latin typeface="Trebuchet MS"/>
            </a:endParaRPr>
          </a:p>
          <a:p>
            <a:pPr marL="171450" indent="-171450">
              <a:buFont typeface="Arial"/>
              <a:buChar char="•"/>
            </a:pPr>
            <a:r>
              <a:rPr lang="en-US" sz="9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Investimento </a:t>
            </a:r>
            <a:r>
              <a:rPr lang="en-US" sz="900" err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por</a:t>
            </a:r>
            <a:r>
              <a:rPr lang="en-US" sz="9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 </a:t>
            </a:r>
            <a:r>
              <a:rPr lang="en-US" sz="900" err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dia</a:t>
            </a:r>
            <a:r>
              <a:rPr lang="en-US" sz="9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 de </a:t>
            </a:r>
            <a:r>
              <a:rPr lang="en-US" sz="900" err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ativação</a:t>
            </a:r>
            <a:endParaRPr lang="pt-BR">
              <a:solidFill>
                <a:schemeClr val="bg1"/>
              </a:solidFill>
              <a:latin typeface="Trebuchet MS"/>
            </a:endParaRPr>
          </a:p>
          <a:p>
            <a:endParaRPr lang="pt-BR" sz="900">
              <a:solidFill>
                <a:schemeClr val="bg1"/>
              </a:solidFill>
              <a:latin typeface="Trebuchet MS"/>
            </a:endParaRP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D6A0AAAB-B955-0D5A-3CE7-8E1E501B19BA}"/>
              </a:ext>
            </a:extLst>
          </p:cNvPr>
          <p:cNvSpPr txBox="1"/>
          <p:nvPr/>
        </p:nvSpPr>
        <p:spPr>
          <a:xfrm>
            <a:off x="10452282" y="6474179"/>
            <a:ext cx="1895702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10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Checar disponibilidade </a:t>
            </a:r>
            <a:endParaRPr lang="pt-BR" sz="2000">
              <a:solidFill>
                <a:schemeClr val="bg1"/>
              </a:solidFill>
              <a:latin typeface="Trebuchet MS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76E5FF20-5A9A-DAA1-202C-C6D0FD2842DC}"/>
              </a:ext>
            </a:extLst>
          </p:cNvPr>
          <p:cNvSpPr txBox="1"/>
          <p:nvPr/>
        </p:nvSpPr>
        <p:spPr>
          <a:xfrm>
            <a:off x="8445499" y="1189068"/>
            <a:ext cx="3280833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b="1">
                <a:solidFill>
                  <a:srgbClr val="DF1F26"/>
                </a:solidFill>
                <a:latin typeface="Trebuchet MS"/>
                <a:ea typeface="+mn-lt"/>
                <a:cs typeface="+mn-lt"/>
              </a:rPr>
              <a:t>Por que investir?</a:t>
            </a:r>
            <a:endParaRPr lang="pt-BR" b="1">
              <a:solidFill>
                <a:srgbClr val="DF1F26"/>
              </a:solidFill>
              <a:latin typeface="Trebuchet MS"/>
            </a:endParaRPr>
          </a:p>
        </p:txBody>
      </p:sp>
      <p:pic>
        <p:nvPicPr>
          <p:cNvPr id="11" name="Gráfico 5" descr="Ícone&#10;&#10;O conteúdo gerado por IA pode estar incorreto.">
            <a:extLst>
              <a:ext uri="{FF2B5EF4-FFF2-40B4-BE49-F238E27FC236}">
                <a16:creationId xmlns:a16="http://schemas.microsoft.com/office/drawing/2014/main" id="{8C357854-A019-151B-2401-48C2F00F7F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16471" y="1275130"/>
            <a:ext cx="767861" cy="748339"/>
          </a:xfrm>
          <a:prstGeom prst="rect">
            <a:avLst/>
          </a:prstGeom>
        </p:spPr>
      </p:pic>
      <p:grpSp>
        <p:nvGrpSpPr>
          <p:cNvPr id="27" name="Agrupar 26">
            <a:extLst>
              <a:ext uri="{FF2B5EF4-FFF2-40B4-BE49-F238E27FC236}">
                <a16:creationId xmlns:a16="http://schemas.microsoft.com/office/drawing/2014/main" id="{F8CFC833-B694-B9B8-8475-08F2577B62EF}"/>
              </a:ext>
            </a:extLst>
          </p:cNvPr>
          <p:cNvGrpSpPr/>
          <p:nvPr/>
        </p:nvGrpSpPr>
        <p:grpSpPr>
          <a:xfrm>
            <a:off x="8281941" y="5285475"/>
            <a:ext cx="3498573" cy="1258850"/>
            <a:chOff x="715183" y="5503468"/>
            <a:chExt cx="3498573" cy="1258850"/>
          </a:xfrm>
        </p:grpSpPr>
        <p:pic>
          <p:nvPicPr>
            <p:cNvPr id="24" name="Imagem 23">
              <a:extLst>
                <a:ext uri="{FF2B5EF4-FFF2-40B4-BE49-F238E27FC236}">
                  <a16:creationId xmlns:a16="http://schemas.microsoft.com/office/drawing/2014/main" id="{35427BB7-DDFD-6DBA-55B7-4EDF740E988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t="3896" r="53229" b="-29012"/>
            <a:stretch>
              <a:fillRect/>
            </a:stretch>
          </p:blipFill>
          <p:spPr>
            <a:xfrm>
              <a:off x="722432" y="6098353"/>
              <a:ext cx="1945966" cy="663965"/>
            </a:xfrm>
            <a:prstGeom prst="rect">
              <a:avLst/>
            </a:prstGeom>
          </p:spPr>
        </p:pic>
        <p:sp>
          <p:nvSpPr>
            <p:cNvPr id="25" name="CaixaDeTexto 24">
              <a:extLst>
                <a:ext uri="{FF2B5EF4-FFF2-40B4-BE49-F238E27FC236}">
                  <a16:creationId xmlns:a16="http://schemas.microsoft.com/office/drawing/2014/main" id="{9D33233D-A66E-4A86-1195-5E82F3750A75}"/>
                </a:ext>
              </a:extLst>
            </p:cNvPr>
            <p:cNvSpPr txBox="1"/>
            <p:nvPr/>
          </p:nvSpPr>
          <p:spPr>
            <a:xfrm>
              <a:off x="715183" y="5503468"/>
              <a:ext cx="3498573" cy="923330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r>
                <a:rPr lang="pt-BR" sz="1800" b="0" i="0" u="none" strike="noStrike" baseline="0">
                  <a:solidFill>
                    <a:schemeClr val="bg1"/>
                  </a:solidFill>
                  <a:latin typeface="Trebuchet MS"/>
                </a:rPr>
                <a:t>Cotas: </a:t>
              </a:r>
              <a:r>
                <a:rPr lang="pt-BR">
                  <a:solidFill>
                    <a:schemeClr val="bg1"/>
                  </a:solidFill>
                  <a:latin typeface="Trebuchet MS"/>
                </a:rPr>
                <a:t>Exclusiva por segmento</a:t>
              </a:r>
            </a:p>
            <a:p>
              <a:r>
                <a:rPr lang="pt-BR" b="1">
                  <a:solidFill>
                    <a:schemeClr val="bg1"/>
                  </a:solidFill>
                  <a:latin typeface="Trebuchet MS"/>
                </a:rPr>
                <a:t>Investimento:</a:t>
              </a:r>
              <a:endParaRPr lang="pt-BR">
                <a:solidFill>
                  <a:schemeClr val="bg1"/>
                </a:solidFill>
                <a:latin typeface="Trebuchet MS"/>
              </a:endParaRPr>
            </a:p>
            <a:p>
              <a:endParaRPr lang="pt-BR">
                <a:solidFill>
                  <a:schemeClr val="bg1"/>
                </a:solidFill>
                <a:latin typeface="Trebuchet MS"/>
              </a:endParaRPr>
            </a:p>
          </p:txBody>
        </p:sp>
        <p:sp>
          <p:nvSpPr>
            <p:cNvPr id="26" name="CaixaDeTexto 25">
              <a:extLst>
                <a:ext uri="{FF2B5EF4-FFF2-40B4-BE49-F238E27FC236}">
                  <a16:creationId xmlns:a16="http://schemas.microsoft.com/office/drawing/2014/main" id="{9378888D-1FDE-259C-7224-58D9408A1F4F}"/>
                </a:ext>
              </a:extLst>
            </p:cNvPr>
            <p:cNvSpPr txBox="1"/>
            <p:nvPr/>
          </p:nvSpPr>
          <p:spPr>
            <a:xfrm>
              <a:off x="890604" y="6130564"/>
              <a:ext cx="1851455" cy="400110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pt-BR" sz="2000" b="1">
                  <a:solidFill>
                    <a:schemeClr val="bg1"/>
                  </a:solidFill>
                  <a:latin typeface="Trebuchet MS"/>
                  <a:ea typeface="+mn-lt"/>
                  <a:cs typeface="+mn-lt"/>
                </a:rPr>
                <a:t>R$ 25.000,00 </a:t>
              </a:r>
              <a:endParaRPr lang="pt-BR" sz="2000">
                <a:solidFill>
                  <a:schemeClr val="bg1"/>
                </a:solidFill>
                <a:latin typeface="Trebuchet MS"/>
                <a:ea typeface="+mn-lt"/>
                <a:cs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1750755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E976AF5-B0C9-FC42-6D32-7780D5656B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213989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aixaDeTexto 14">
            <a:extLst>
              <a:ext uri="{FF2B5EF4-FFF2-40B4-BE49-F238E27FC236}">
                <a16:creationId xmlns:a16="http://schemas.microsoft.com/office/drawing/2014/main" id="{C4794C65-98AF-911B-8079-C5EF69E929D1}"/>
              </a:ext>
            </a:extLst>
          </p:cNvPr>
          <p:cNvSpPr txBox="1"/>
          <p:nvPr/>
        </p:nvSpPr>
        <p:spPr>
          <a:xfrm>
            <a:off x="8461891" y="4023543"/>
            <a:ext cx="1532545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1200" b="1">
                <a:solidFill>
                  <a:schemeClr val="bg1"/>
                </a:solidFill>
                <a:latin typeface="Trebuchet MS"/>
              </a:rPr>
              <a:t>Especificações:</a:t>
            </a:r>
            <a:endParaRPr lang="pt-BR" sz="1200">
              <a:solidFill>
                <a:schemeClr val="bg1"/>
              </a:solidFill>
              <a:latin typeface="Trebuchet MS"/>
            </a:endParaRP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EFCE0EF9-9E54-F66B-0A32-47EB10ACE2C2}"/>
              </a:ext>
            </a:extLst>
          </p:cNvPr>
          <p:cNvSpPr txBox="1"/>
          <p:nvPr/>
        </p:nvSpPr>
        <p:spPr>
          <a:xfrm>
            <a:off x="8283117" y="1550848"/>
            <a:ext cx="3688177" cy="225959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342900" indent="-171450">
              <a:lnSpc>
                <a:spcPts val="1300"/>
              </a:lnSpc>
              <a:buFont typeface="Arial" panose="020B0604020202020204" pitchFamily="34" charset="0"/>
              <a:buChar char="•"/>
            </a:pPr>
            <a:r>
              <a:rPr lang="pt-BR" sz="1200" b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Prove seu valor direto ao decisor</a:t>
            </a:r>
            <a:br>
              <a:rPr lang="pt-BR" sz="1200" b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</a:br>
            <a:r>
              <a:rPr lang="pt-BR" sz="12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Coloque seu produto no paladar de quem realmente fecha negócios nacionais e internacionais;</a:t>
            </a:r>
          </a:p>
          <a:p>
            <a:pPr marL="342900" indent="-171450">
              <a:lnSpc>
                <a:spcPts val="1300"/>
              </a:lnSpc>
              <a:buFont typeface="Arial" panose="020B0604020202020204" pitchFamily="34" charset="0"/>
              <a:buChar char="•"/>
            </a:pPr>
            <a:endParaRPr lang="pt-BR" sz="1200" b="1">
              <a:solidFill>
                <a:schemeClr val="bg1"/>
              </a:solidFill>
              <a:latin typeface="Trebuchet MS"/>
              <a:ea typeface="+mn-lt"/>
              <a:cs typeface="+mn-lt"/>
            </a:endParaRPr>
          </a:p>
          <a:p>
            <a:pPr marL="342900" indent="-171450">
              <a:lnSpc>
                <a:spcPts val="1300"/>
              </a:lnSpc>
              <a:buFont typeface="Arial" panose="020B0604020202020204" pitchFamily="34" charset="0"/>
              <a:buChar char="•"/>
            </a:pPr>
            <a:r>
              <a:rPr lang="pt-BR" sz="1200" b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Momento certo, público certo</a:t>
            </a:r>
            <a:br>
              <a:rPr lang="pt-BR" sz="1200" b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</a:br>
            <a:r>
              <a:rPr lang="pt-BR" sz="12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Ação feita nos intervalos das + de 3000 reuniões, com atenção máxima e networking ativo;</a:t>
            </a:r>
          </a:p>
          <a:p>
            <a:pPr marL="342900" indent="-171450">
              <a:lnSpc>
                <a:spcPts val="1300"/>
              </a:lnSpc>
              <a:buFont typeface="Arial" panose="020B0604020202020204" pitchFamily="34" charset="0"/>
              <a:buChar char="•"/>
            </a:pPr>
            <a:endParaRPr lang="pt-BR" sz="1200" b="1">
              <a:solidFill>
                <a:schemeClr val="bg1"/>
              </a:solidFill>
              <a:latin typeface="Trebuchet MS"/>
              <a:ea typeface="+mn-lt"/>
              <a:cs typeface="+mn-lt"/>
            </a:endParaRPr>
          </a:p>
          <a:p>
            <a:pPr marL="342900" indent="-171450">
              <a:lnSpc>
                <a:spcPts val="1300"/>
              </a:lnSpc>
              <a:buFont typeface="Arial" panose="020B0604020202020204" pitchFamily="34" charset="0"/>
              <a:buChar char="•"/>
            </a:pPr>
            <a:r>
              <a:rPr lang="pt-BR" sz="1200" b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Memória que gera negócio</a:t>
            </a:r>
            <a:br>
              <a:rPr lang="pt-BR" sz="1200" b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</a:br>
            <a:r>
              <a:rPr lang="pt-BR" sz="12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Sua marca gravada na mente de quem movimenta milhões em negócios. </a:t>
            </a:r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185425EE-E89C-7FB6-68D7-F47D850A5F61}"/>
              </a:ext>
            </a:extLst>
          </p:cNvPr>
          <p:cNvSpPr txBox="1"/>
          <p:nvPr/>
        </p:nvSpPr>
        <p:spPr>
          <a:xfrm>
            <a:off x="8473387" y="4264848"/>
            <a:ext cx="3351368" cy="64633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171450" indent="-171450">
              <a:buFont typeface="Arial"/>
              <a:buChar char="•"/>
            </a:pPr>
            <a:r>
              <a:rPr lang="pt-BR" sz="9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Produção sob responsabilidade do patrocinador;</a:t>
            </a:r>
          </a:p>
          <a:p>
            <a:pPr marL="171450" indent="-171450">
              <a:buFont typeface="Arial"/>
              <a:buChar char="•"/>
            </a:pPr>
            <a:r>
              <a:rPr lang="pt-BR" sz="9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A checar em conjunto a disponibilização da degustação;</a:t>
            </a:r>
          </a:p>
          <a:p>
            <a:pPr marL="171450" indent="-171450">
              <a:buFont typeface="Arial"/>
              <a:buChar char="•"/>
            </a:pPr>
            <a:r>
              <a:rPr lang="pt-BR" sz="9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A checar em conjunto o quantitativo necessário;</a:t>
            </a:r>
          </a:p>
          <a:p>
            <a:pPr marL="171450" indent="-171450">
              <a:buFont typeface="Arial"/>
              <a:buChar char="•"/>
            </a:pPr>
            <a:r>
              <a:rPr lang="pt-BR" sz="9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Expositor fornece os produtos para catering.</a:t>
            </a:r>
            <a:endParaRPr lang="pt-BR" sz="900">
              <a:solidFill>
                <a:schemeClr val="bg1"/>
              </a:solidFill>
              <a:latin typeface="Trebuchet MS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FD5C00B8-0EEE-E583-BE4A-9E1798051875}"/>
              </a:ext>
            </a:extLst>
          </p:cNvPr>
          <p:cNvSpPr txBox="1"/>
          <p:nvPr/>
        </p:nvSpPr>
        <p:spPr>
          <a:xfrm>
            <a:off x="7672716" y="414973"/>
            <a:ext cx="4115900" cy="58477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pt-BR" sz="3200" b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Degustação: Rodada</a:t>
            </a:r>
            <a:endParaRPr lang="pt-BR" sz="3200">
              <a:solidFill>
                <a:schemeClr val="bg1"/>
              </a:solidFill>
            </a:endParaRP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8909F3A5-4A5A-8B1B-9E90-A043884EEEA3}"/>
              </a:ext>
            </a:extLst>
          </p:cNvPr>
          <p:cNvSpPr/>
          <p:nvPr/>
        </p:nvSpPr>
        <p:spPr>
          <a:xfrm flipH="1">
            <a:off x="7647409" y="509209"/>
            <a:ext cx="28121" cy="382512"/>
          </a:xfrm>
          <a:prstGeom prst="rect">
            <a:avLst/>
          </a:prstGeom>
          <a:solidFill>
            <a:srgbClr val="E10B1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000000"/>
              </a:solidFill>
            </a:endParaRP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8390BE7A-F1B5-2B2E-D573-09AD718AE58F}"/>
              </a:ext>
            </a:extLst>
          </p:cNvPr>
          <p:cNvSpPr txBox="1"/>
          <p:nvPr/>
        </p:nvSpPr>
        <p:spPr>
          <a:xfrm>
            <a:off x="8445499" y="1189068"/>
            <a:ext cx="3280833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b="1">
                <a:solidFill>
                  <a:srgbClr val="DF1F26"/>
                </a:solidFill>
                <a:latin typeface="Trebuchet MS"/>
                <a:ea typeface="+mn-lt"/>
                <a:cs typeface="+mn-lt"/>
              </a:rPr>
              <a:t>Por que investir?</a:t>
            </a:r>
            <a:endParaRPr lang="pt-BR" b="1">
              <a:solidFill>
                <a:srgbClr val="DF1F26"/>
              </a:solidFill>
              <a:latin typeface="Trebuchet MS"/>
            </a:endParaRPr>
          </a:p>
        </p:txBody>
      </p:sp>
      <p:pic>
        <p:nvPicPr>
          <p:cNvPr id="16" name="Gráfico 5" descr="Ícone&#10;&#10;O conteúdo gerado por IA pode estar incorreto.">
            <a:extLst>
              <a:ext uri="{FF2B5EF4-FFF2-40B4-BE49-F238E27FC236}">
                <a16:creationId xmlns:a16="http://schemas.microsoft.com/office/drawing/2014/main" id="{0108A6EA-2C1A-99B6-6D17-68DBCF313D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16471" y="1275130"/>
            <a:ext cx="767861" cy="748339"/>
          </a:xfrm>
          <a:prstGeom prst="rect">
            <a:avLst/>
          </a:prstGeom>
        </p:spPr>
      </p:pic>
      <p:grpSp>
        <p:nvGrpSpPr>
          <p:cNvPr id="30" name="Agrupar 29">
            <a:extLst>
              <a:ext uri="{FF2B5EF4-FFF2-40B4-BE49-F238E27FC236}">
                <a16:creationId xmlns:a16="http://schemas.microsoft.com/office/drawing/2014/main" id="{3CC0A5C8-318A-01D6-345E-FDF9EBEE54F7}"/>
              </a:ext>
            </a:extLst>
          </p:cNvPr>
          <p:cNvGrpSpPr/>
          <p:nvPr/>
        </p:nvGrpSpPr>
        <p:grpSpPr>
          <a:xfrm>
            <a:off x="8289190" y="5285475"/>
            <a:ext cx="3535922" cy="1258850"/>
            <a:chOff x="722432" y="5503468"/>
            <a:chExt cx="3535922" cy="1258850"/>
          </a:xfrm>
        </p:grpSpPr>
        <p:pic>
          <p:nvPicPr>
            <p:cNvPr id="26" name="Imagem 25">
              <a:extLst>
                <a:ext uri="{FF2B5EF4-FFF2-40B4-BE49-F238E27FC236}">
                  <a16:creationId xmlns:a16="http://schemas.microsoft.com/office/drawing/2014/main" id="{6E3073E9-10D6-CD7C-8B4A-ADCDC70A14D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t="3896" r="53229" b="-29012"/>
            <a:stretch>
              <a:fillRect/>
            </a:stretch>
          </p:blipFill>
          <p:spPr>
            <a:xfrm>
              <a:off x="722432" y="6098353"/>
              <a:ext cx="1945966" cy="663965"/>
            </a:xfrm>
            <a:prstGeom prst="rect">
              <a:avLst/>
            </a:prstGeom>
          </p:spPr>
        </p:pic>
        <p:sp>
          <p:nvSpPr>
            <p:cNvPr id="27" name="CaixaDeTexto 26">
              <a:extLst>
                <a:ext uri="{FF2B5EF4-FFF2-40B4-BE49-F238E27FC236}">
                  <a16:creationId xmlns:a16="http://schemas.microsoft.com/office/drawing/2014/main" id="{13365399-1215-1834-1030-6A7745B7A9C6}"/>
                </a:ext>
              </a:extLst>
            </p:cNvPr>
            <p:cNvSpPr txBox="1"/>
            <p:nvPr/>
          </p:nvSpPr>
          <p:spPr>
            <a:xfrm>
              <a:off x="735996" y="5503468"/>
              <a:ext cx="3522358" cy="646331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r>
                <a:rPr lang="pt-BR" sz="1800" b="0" i="0" u="none" strike="noStrike" baseline="0">
                  <a:solidFill>
                    <a:schemeClr val="bg1"/>
                  </a:solidFill>
                  <a:latin typeface="Trebuchet MS"/>
                </a:rPr>
                <a:t>Cotas: </a:t>
              </a:r>
              <a:r>
                <a:rPr lang="pt-BR">
                  <a:solidFill>
                    <a:schemeClr val="bg1"/>
                  </a:solidFill>
                  <a:latin typeface="Trebuchet MS"/>
                </a:rPr>
                <a:t>Exclusiva por segmento</a:t>
              </a:r>
              <a:endParaRPr lang="pt-BR" sz="1800" b="0" i="0" u="none" strike="noStrike" baseline="0">
                <a:solidFill>
                  <a:schemeClr val="bg1"/>
                </a:solidFill>
                <a:latin typeface="Trebuchet MS"/>
              </a:endParaRPr>
            </a:p>
            <a:p>
              <a:r>
                <a:rPr lang="pt-BR" sz="1800" b="1" i="0" u="none" strike="noStrike" baseline="0">
                  <a:solidFill>
                    <a:schemeClr val="bg1"/>
                  </a:solidFill>
                  <a:latin typeface="Trebuchet MS"/>
                </a:rPr>
                <a:t>Investimento:</a:t>
              </a:r>
              <a:endParaRPr lang="pt-BR" b="1">
                <a:solidFill>
                  <a:schemeClr val="bg1"/>
                </a:solidFill>
                <a:latin typeface="Trebuchet MS"/>
              </a:endParaRPr>
            </a:p>
          </p:txBody>
        </p:sp>
        <p:sp>
          <p:nvSpPr>
            <p:cNvPr id="28" name="CaixaDeTexto 27">
              <a:extLst>
                <a:ext uri="{FF2B5EF4-FFF2-40B4-BE49-F238E27FC236}">
                  <a16:creationId xmlns:a16="http://schemas.microsoft.com/office/drawing/2014/main" id="{54249CE6-9965-9D31-5F64-87D2A4E2B847}"/>
                </a:ext>
              </a:extLst>
            </p:cNvPr>
            <p:cNvSpPr txBox="1"/>
            <p:nvPr/>
          </p:nvSpPr>
          <p:spPr>
            <a:xfrm>
              <a:off x="890604" y="6130564"/>
              <a:ext cx="1851455" cy="400110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pt-BR" sz="2000" b="1">
                  <a:solidFill>
                    <a:schemeClr val="bg1"/>
                  </a:solidFill>
                  <a:latin typeface="Trebuchet MS"/>
                  <a:ea typeface="+mn-lt"/>
                  <a:cs typeface="+mn-lt"/>
                </a:rPr>
                <a:t>R$ 25.000,00 </a:t>
              </a:r>
              <a:endParaRPr lang="pt-BR" sz="2000">
                <a:solidFill>
                  <a:schemeClr val="bg1"/>
                </a:solidFill>
                <a:latin typeface="Trebuchet MS"/>
                <a:ea typeface="+mn-lt"/>
                <a:cs typeface="+mn-lt"/>
              </a:endParaRPr>
            </a:p>
          </p:txBody>
        </p:sp>
      </p:grp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DCE161F1-4CF7-E117-DE41-BE2E5768D7F6}"/>
              </a:ext>
            </a:extLst>
          </p:cNvPr>
          <p:cNvSpPr txBox="1"/>
          <p:nvPr/>
        </p:nvSpPr>
        <p:spPr>
          <a:xfrm>
            <a:off x="10496456" y="6540440"/>
            <a:ext cx="1707963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10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Checar disponibilidade </a:t>
            </a:r>
            <a:endParaRPr lang="pt-BR" sz="2000">
              <a:solidFill>
                <a:schemeClr val="bg1"/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3739279847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32886998-9546-D161-2195-F6E7A51CED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0749740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m 16">
            <a:extLst>
              <a:ext uri="{FF2B5EF4-FFF2-40B4-BE49-F238E27FC236}">
                <a16:creationId xmlns:a16="http://schemas.microsoft.com/office/drawing/2014/main" id="{55E560F2-5EDB-7971-AB3C-F247A9D194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6718" y="4530479"/>
            <a:ext cx="5549412" cy="1763347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844029" y="1993365"/>
            <a:ext cx="4297757" cy="4185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02"/>
              </a:lnSpc>
              <a:spcBef>
                <a:spcPts val="2776"/>
              </a:spcBef>
            </a:pPr>
            <a:r>
              <a:rPr lang="en-US" sz="1600">
                <a:solidFill>
                  <a:srgbClr val="FFFFFF"/>
                </a:solidFill>
                <a:latin typeface="HK Grotesk"/>
                <a:ea typeface="HK Grotesk"/>
                <a:cs typeface="HK Grotesk"/>
                <a:sym typeface="HK Grotesk"/>
              </a:rPr>
              <a:t>ONDE </a:t>
            </a:r>
            <a:r>
              <a:rPr lang="en-US" sz="1600">
                <a:solidFill>
                  <a:srgbClr val="FFFFFF"/>
                </a:solidFill>
                <a:latin typeface="Trebuchet MS"/>
                <a:ea typeface="HK Grotesk"/>
                <a:cs typeface="HK Grotesk"/>
                <a:sym typeface="HK Grotesk"/>
              </a:rPr>
              <a:t>DECISORES</a:t>
            </a:r>
            <a:r>
              <a:rPr lang="en-US" sz="1600">
                <a:solidFill>
                  <a:srgbClr val="FFFFFF"/>
                </a:solidFill>
                <a:latin typeface="HK Grotesk"/>
                <a:ea typeface="HK Grotesk"/>
                <a:cs typeface="HK Grotesk"/>
                <a:sym typeface="HK Grotesk"/>
              </a:rPr>
              <a:t> SE ENCONTRAM</a:t>
            </a:r>
            <a:endParaRPr lang="en-US" sz="1600">
              <a:solidFill>
                <a:srgbClr val="FFFFFF"/>
              </a:solidFill>
              <a:latin typeface="HK Grotesk"/>
              <a:ea typeface="HK Grotesk"/>
              <a:cs typeface="HK Grotesk"/>
            </a:endParaRPr>
          </a:p>
        </p:txBody>
      </p:sp>
      <p:grpSp>
        <p:nvGrpSpPr>
          <p:cNvPr id="5" name="Group 5"/>
          <p:cNvGrpSpPr/>
          <p:nvPr/>
        </p:nvGrpSpPr>
        <p:grpSpPr>
          <a:xfrm>
            <a:off x="-162046" y="243068"/>
            <a:ext cx="1843368" cy="6172199"/>
            <a:chOff x="0" y="2744055"/>
            <a:chExt cx="3686736" cy="12344399"/>
          </a:xfrm>
        </p:grpSpPr>
        <p:sp>
          <p:nvSpPr>
            <p:cNvPr id="6" name="Freeform 6"/>
            <p:cNvSpPr/>
            <p:nvPr/>
          </p:nvSpPr>
          <p:spPr>
            <a:xfrm>
              <a:off x="0" y="11418527"/>
              <a:ext cx="3686736" cy="3669927"/>
            </a:xfrm>
            <a:custGeom>
              <a:avLst/>
              <a:gdLst/>
              <a:ahLst/>
              <a:cxnLst/>
              <a:rect l="l" t="t" r="r" b="b"/>
              <a:pathLst>
                <a:path w="3686736" h="3669927">
                  <a:moveTo>
                    <a:pt x="0" y="0"/>
                  </a:moveTo>
                  <a:lnTo>
                    <a:pt x="3686736" y="0"/>
                  </a:lnTo>
                  <a:lnTo>
                    <a:pt x="3686736" y="3669928"/>
                  </a:lnTo>
                  <a:lnTo>
                    <a:pt x="0" y="36699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alphaModFix amt="18000"/>
              </a:blip>
              <a:stretch>
                <a:fillRect t="-367175" r="-272036"/>
              </a:stretch>
            </a:blipFill>
          </p:spPr>
          <p:txBody>
            <a:bodyPr/>
            <a:lstStyle/>
            <a:p>
              <a:endParaRPr lang="pt-BR" sz="1200"/>
            </a:p>
          </p:txBody>
        </p:sp>
        <p:sp>
          <p:nvSpPr>
            <p:cNvPr id="7" name="Freeform 7"/>
            <p:cNvSpPr/>
            <p:nvPr/>
          </p:nvSpPr>
          <p:spPr>
            <a:xfrm>
              <a:off x="0" y="8765157"/>
              <a:ext cx="3686736" cy="3669927"/>
            </a:xfrm>
            <a:custGeom>
              <a:avLst/>
              <a:gdLst/>
              <a:ahLst/>
              <a:cxnLst/>
              <a:rect l="l" t="t" r="r" b="b"/>
              <a:pathLst>
                <a:path w="3686736" h="3669927">
                  <a:moveTo>
                    <a:pt x="0" y="0"/>
                  </a:moveTo>
                  <a:lnTo>
                    <a:pt x="3686736" y="0"/>
                  </a:lnTo>
                  <a:lnTo>
                    <a:pt x="3686736" y="3669928"/>
                  </a:lnTo>
                  <a:lnTo>
                    <a:pt x="0" y="36699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alphaModFix amt="18000"/>
              </a:blip>
              <a:stretch>
                <a:fillRect t="-367175" r="-272036"/>
              </a:stretch>
            </a:blipFill>
          </p:spPr>
          <p:txBody>
            <a:bodyPr/>
            <a:lstStyle/>
            <a:p>
              <a:endParaRPr lang="pt-BR" sz="1200"/>
            </a:p>
          </p:txBody>
        </p:sp>
        <p:sp>
          <p:nvSpPr>
            <p:cNvPr id="8" name="Freeform 8"/>
            <p:cNvSpPr/>
            <p:nvPr/>
          </p:nvSpPr>
          <p:spPr>
            <a:xfrm>
              <a:off x="0" y="5822436"/>
              <a:ext cx="3686736" cy="3669927"/>
            </a:xfrm>
            <a:custGeom>
              <a:avLst/>
              <a:gdLst/>
              <a:ahLst/>
              <a:cxnLst/>
              <a:rect l="l" t="t" r="r" b="b"/>
              <a:pathLst>
                <a:path w="3686736" h="3669927">
                  <a:moveTo>
                    <a:pt x="0" y="0"/>
                  </a:moveTo>
                  <a:lnTo>
                    <a:pt x="3686736" y="0"/>
                  </a:lnTo>
                  <a:lnTo>
                    <a:pt x="3686736" y="3669927"/>
                  </a:lnTo>
                  <a:lnTo>
                    <a:pt x="0" y="36699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alphaModFix amt="18000"/>
              </a:blip>
              <a:stretch>
                <a:fillRect t="-367175" r="-272036"/>
              </a:stretch>
            </a:blipFill>
          </p:spPr>
          <p:txBody>
            <a:bodyPr/>
            <a:lstStyle/>
            <a:p>
              <a:endParaRPr lang="pt-BR" sz="1200"/>
            </a:p>
          </p:txBody>
        </p:sp>
        <p:sp>
          <p:nvSpPr>
            <p:cNvPr id="9" name="Freeform 9"/>
            <p:cNvSpPr/>
            <p:nvPr/>
          </p:nvSpPr>
          <p:spPr>
            <a:xfrm>
              <a:off x="0" y="2744055"/>
              <a:ext cx="3686736" cy="3669927"/>
            </a:xfrm>
            <a:custGeom>
              <a:avLst/>
              <a:gdLst/>
              <a:ahLst/>
              <a:cxnLst/>
              <a:rect l="l" t="t" r="r" b="b"/>
              <a:pathLst>
                <a:path w="3686736" h="3669927">
                  <a:moveTo>
                    <a:pt x="0" y="0"/>
                  </a:moveTo>
                  <a:lnTo>
                    <a:pt x="3686736" y="0"/>
                  </a:lnTo>
                  <a:lnTo>
                    <a:pt x="3686736" y="3669927"/>
                  </a:lnTo>
                  <a:lnTo>
                    <a:pt x="0" y="36699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alphaModFix amt="18000"/>
              </a:blip>
              <a:stretch>
                <a:fillRect t="-367175" r="-272036"/>
              </a:stretch>
            </a:blipFill>
          </p:spPr>
          <p:txBody>
            <a:bodyPr/>
            <a:lstStyle/>
            <a:p>
              <a:endParaRPr lang="pt-BR" sz="1200"/>
            </a:p>
          </p:txBody>
        </p:sp>
      </p:grpSp>
      <p:pic>
        <p:nvPicPr>
          <p:cNvPr id="10" name="Imagem 9">
            <a:extLst>
              <a:ext uri="{FF2B5EF4-FFF2-40B4-BE49-F238E27FC236}">
                <a16:creationId xmlns:a16="http://schemas.microsoft.com/office/drawing/2014/main" id="{92D05DBA-0D9F-B556-C56A-55A6813AC0E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44628" y="436011"/>
            <a:ext cx="3296557" cy="1564367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7354EB8D-266B-5360-85BE-4032A914BE09}"/>
              </a:ext>
            </a:extLst>
          </p:cNvPr>
          <p:cNvSpPr txBox="1"/>
          <p:nvPr/>
        </p:nvSpPr>
        <p:spPr>
          <a:xfrm>
            <a:off x="6276243" y="2569704"/>
            <a:ext cx="5299504" cy="16619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BR" sz="12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Um ambiente de relacionamento premium, desenhado exclusivamente para conectar os maiores players do setor. O Prime Club é o ponto de encontro de quem detém o poder de decisão no mercado de Alimentos e Bebidas.</a:t>
            </a:r>
          </a:p>
          <a:p>
            <a:pPr algn="l"/>
            <a:endParaRPr lang="pt-BR" sz="1200">
              <a:solidFill>
                <a:schemeClr val="bg1"/>
              </a:solidFill>
              <a:latin typeface="Trebuchet MS"/>
              <a:ea typeface="+mn-lt"/>
              <a:cs typeface="+mn-lt"/>
            </a:endParaRPr>
          </a:p>
          <a:p>
            <a:pPr algn="l"/>
            <a:r>
              <a:rPr lang="pt-BR" sz="1400" b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Reunimos +600 líderes selecionados que</a:t>
            </a:r>
          </a:p>
          <a:p>
            <a:pPr algn="l"/>
            <a:r>
              <a:rPr lang="pt-BR" sz="1400" b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representam a força do setor de Alimentos</a:t>
            </a:r>
          </a:p>
          <a:p>
            <a:pPr algn="l"/>
            <a:r>
              <a:rPr lang="pt-BR" sz="1400" b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e Bebidas no Brasil. 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9A671AD1-7205-F996-E784-B9F4584A5801}"/>
              </a:ext>
            </a:extLst>
          </p:cNvPr>
          <p:cNvSpPr txBox="1"/>
          <p:nvPr/>
        </p:nvSpPr>
        <p:spPr>
          <a:xfrm>
            <a:off x="7580073" y="4644631"/>
            <a:ext cx="1697892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pt-BR" sz="4800" b="1">
                <a:latin typeface="Trebuchet MS"/>
              </a:rPr>
              <a:t>+65%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17B4FAD5-B0B7-C8C9-C787-0CF55D65FA06}"/>
              </a:ext>
            </a:extLst>
          </p:cNvPr>
          <p:cNvSpPr txBox="1"/>
          <p:nvPr/>
        </p:nvSpPr>
        <p:spPr>
          <a:xfrm>
            <a:off x="7648457" y="5260093"/>
            <a:ext cx="1688122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2000">
                <a:latin typeface="Trebuchet MS"/>
              </a:rPr>
              <a:t>em cargos</a:t>
            </a:r>
            <a:endParaRPr lang="pt-BR" sz="2000"/>
          </a:p>
          <a:p>
            <a:r>
              <a:rPr lang="pt-BR" sz="2000">
                <a:latin typeface="Trebuchet MS"/>
              </a:rPr>
              <a:t>de liderança</a:t>
            </a:r>
            <a:endParaRPr lang="pt-BR" sz="2000"/>
          </a:p>
        </p:txBody>
      </p:sp>
      <p:pic>
        <p:nvPicPr>
          <p:cNvPr id="15" name="Imagem 14">
            <a:extLst>
              <a:ext uri="{FF2B5EF4-FFF2-40B4-BE49-F238E27FC236}">
                <a16:creationId xmlns:a16="http://schemas.microsoft.com/office/drawing/2014/main" id="{C0D74F4A-7F3C-EEE4-1DA4-E02CEC51EBB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42087" y="5007340"/>
            <a:ext cx="749056" cy="653319"/>
          </a:xfrm>
          <a:prstGeom prst="rect">
            <a:avLst/>
          </a:prstGeom>
        </p:spPr>
      </p:pic>
      <p:sp>
        <p:nvSpPr>
          <p:cNvPr id="16" name="CaixaDeTexto 15">
            <a:extLst>
              <a:ext uri="{FF2B5EF4-FFF2-40B4-BE49-F238E27FC236}">
                <a16:creationId xmlns:a16="http://schemas.microsoft.com/office/drawing/2014/main" id="{847C50D9-C3EF-BCFA-ACFA-40A27AF28EAE}"/>
              </a:ext>
            </a:extLst>
          </p:cNvPr>
          <p:cNvSpPr txBox="1"/>
          <p:nvPr/>
        </p:nvSpPr>
        <p:spPr>
          <a:xfrm>
            <a:off x="9465960" y="4760589"/>
            <a:ext cx="2254737" cy="116955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1000">
                <a:latin typeface="Trebuchet MS"/>
                <a:ea typeface="+mn-lt"/>
                <a:cs typeface="+mn-lt"/>
              </a:rPr>
              <a:t>20,5% Indústria de A&amp;B </a:t>
            </a:r>
            <a:endParaRPr lang="pt-BR" sz="1000">
              <a:latin typeface="Trebuchet MS"/>
            </a:endParaRPr>
          </a:p>
          <a:p>
            <a:r>
              <a:rPr lang="pt-BR" sz="1000">
                <a:latin typeface="Trebuchet MS"/>
                <a:ea typeface="+mn-lt"/>
                <a:cs typeface="+mn-lt"/>
              </a:rPr>
              <a:t>17,5% Entidades de Classe </a:t>
            </a:r>
            <a:endParaRPr lang="pt-BR" sz="1000">
              <a:latin typeface="Trebuchet MS"/>
            </a:endParaRPr>
          </a:p>
          <a:p>
            <a:r>
              <a:rPr lang="pt-BR" sz="1000">
                <a:latin typeface="Trebuchet MS"/>
                <a:ea typeface="+mn-lt"/>
                <a:cs typeface="+mn-lt"/>
              </a:rPr>
              <a:t>9,9% Supermercados </a:t>
            </a:r>
            <a:endParaRPr lang="pt-BR" sz="1000">
              <a:latin typeface="Trebuchet MS"/>
            </a:endParaRPr>
          </a:p>
          <a:p>
            <a:r>
              <a:rPr lang="pt-BR" sz="1000">
                <a:latin typeface="Trebuchet MS"/>
                <a:ea typeface="+mn-lt"/>
                <a:cs typeface="+mn-lt"/>
              </a:rPr>
              <a:t>9,1% Food Service </a:t>
            </a:r>
            <a:endParaRPr lang="pt-BR" sz="1000">
              <a:latin typeface="Trebuchet MS"/>
            </a:endParaRPr>
          </a:p>
          <a:p>
            <a:r>
              <a:rPr lang="pt-BR" sz="1000">
                <a:latin typeface="Trebuchet MS"/>
                <a:ea typeface="+mn-lt"/>
                <a:cs typeface="+mn-lt"/>
              </a:rPr>
              <a:t>8,4% Distribuidores e Atacadistas </a:t>
            </a:r>
            <a:endParaRPr lang="pt-BR" sz="1000">
              <a:latin typeface="Trebuchet MS"/>
            </a:endParaRPr>
          </a:p>
          <a:p>
            <a:r>
              <a:rPr lang="pt-BR" sz="1000">
                <a:latin typeface="Trebuchet MS"/>
                <a:ea typeface="+mn-lt"/>
                <a:cs typeface="+mn-lt"/>
              </a:rPr>
              <a:t>6,8% Importadores </a:t>
            </a:r>
            <a:endParaRPr lang="pt-BR" sz="1000">
              <a:latin typeface="Trebuchet MS"/>
            </a:endParaRPr>
          </a:p>
          <a:p>
            <a:r>
              <a:rPr lang="pt-BR" sz="1000">
                <a:latin typeface="Trebuchet MS"/>
                <a:ea typeface="+mn-lt"/>
                <a:cs typeface="+mn-lt"/>
              </a:rPr>
              <a:t>27,8 Outros</a:t>
            </a:r>
            <a:endParaRPr lang="pt-BR" sz="1000">
              <a:latin typeface="Trebuchet MS"/>
            </a:endParaRPr>
          </a:p>
        </p:txBody>
      </p:sp>
      <p:cxnSp>
        <p:nvCxnSpPr>
          <p:cNvPr id="19" name="Conector de Seta Reta 18">
            <a:extLst>
              <a:ext uri="{FF2B5EF4-FFF2-40B4-BE49-F238E27FC236}">
                <a16:creationId xmlns:a16="http://schemas.microsoft.com/office/drawing/2014/main" id="{4B0BE553-59D0-AB2F-D718-A1811FBC2655}"/>
              </a:ext>
            </a:extLst>
          </p:cNvPr>
          <p:cNvCxnSpPr/>
          <p:nvPr/>
        </p:nvCxnSpPr>
        <p:spPr>
          <a:xfrm>
            <a:off x="7510839" y="4819628"/>
            <a:ext cx="5862" cy="1021861"/>
          </a:xfrm>
          <a:prstGeom prst="straightConnector1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ector de Seta Reta 19">
            <a:extLst>
              <a:ext uri="{FF2B5EF4-FFF2-40B4-BE49-F238E27FC236}">
                <a16:creationId xmlns:a16="http://schemas.microsoft.com/office/drawing/2014/main" id="{94A0B1CE-2859-5074-1DB6-28D203C65DF2}"/>
              </a:ext>
            </a:extLst>
          </p:cNvPr>
          <p:cNvCxnSpPr>
            <a:cxnSpLocks/>
          </p:cNvCxnSpPr>
          <p:nvPr/>
        </p:nvCxnSpPr>
        <p:spPr>
          <a:xfrm>
            <a:off x="9366993" y="4819628"/>
            <a:ext cx="5862" cy="1021861"/>
          </a:xfrm>
          <a:prstGeom prst="straightConnector1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72348988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BB4AADB-31CE-1284-3A83-2DE1871ACD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aixaDeTexto 14">
            <a:extLst>
              <a:ext uri="{FF2B5EF4-FFF2-40B4-BE49-F238E27FC236}">
                <a16:creationId xmlns:a16="http://schemas.microsoft.com/office/drawing/2014/main" id="{4485525F-39D1-B9FD-149C-4A478C15EF30}"/>
              </a:ext>
            </a:extLst>
          </p:cNvPr>
          <p:cNvSpPr txBox="1"/>
          <p:nvPr/>
        </p:nvSpPr>
        <p:spPr>
          <a:xfrm>
            <a:off x="8471660" y="3849647"/>
            <a:ext cx="1532545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1200" b="1">
                <a:solidFill>
                  <a:schemeClr val="bg1"/>
                </a:solidFill>
                <a:latin typeface="Trebuchet MS"/>
              </a:rPr>
              <a:t>Especificações:</a:t>
            </a:r>
            <a:endParaRPr lang="pt-BR" sz="1200">
              <a:solidFill>
                <a:schemeClr val="bg1"/>
              </a:solidFill>
              <a:latin typeface="Trebuchet MS"/>
            </a:endParaRP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FC62AC56-A562-7F8A-E35F-062C4A01528E}"/>
              </a:ext>
            </a:extLst>
          </p:cNvPr>
          <p:cNvSpPr txBox="1"/>
          <p:nvPr/>
        </p:nvSpPr>
        <p:spPr>
          <a:xfrm>
            <a:off x="8283116" y="1539851"/>
            <a:ext cx="3287639" cy="211241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342900" indent="-171450">
              <a:lnSpc>
                <a:spcPts val="1300"/>
              </a:lnSpc>
              <a:buFont typeface="Arial" panose="020B0604020202020204" pitchFamily="34" charset="0"/>
              <a:buChar char="•"/>
            </a:pPr>
            <a:r>
              <a:rPr lang="pt-BR" sz="1200" b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Público premium</a:t>
            </a:r>
            <a:br>
              <a:rPr lang="pt-BR" sz="1200" b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</a:br>
            <a:r>
              <a:rPr lang="pt-BR" sz="12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Diretores e decisores das maiores redes do país. Quem prova, compra;</a:t>
            </a:r>
          </a:p>
          <a:p>
            <a:pPr marL="342900" indent="-171450">
              <a:lnSpc>
                <a:spcPts val="1300"/>
              </a:lnSpc>
              <a:buFont typeface="Arial" panose="020B0604020202020204" pitchFamily="34" charset="0"/>
              <a:buChar char="•"/>
            </a:pPr>
            <a:endParaRPr lang="pt-BR" sz="1200" b="1">
              <a:solidFill>
                <a:schemeClr val="bg1"/>
              </a:solidFill>
              <a:latin typeface="Trebuchet MS"/>
              <a:ea typeface="+mn-lt"/>
              <a:cs typeface="+mn-lt"/>
            </a:endParaRPr>
          </a:p>
          <a:p>
            <a:pPr marL="342900" indent="-171450">
              <a:lnSpc>
                <a:spcPts val="1300"/>
              </a:lnSpc>
              <a:buFont typeface="Arial" panose="020B0604020202020204" pitchFamily="34" charset="0"/>
              <a:buChar char="•"/>
            </a:pPr>
            <a:r>
              <a:rPr lang="pt-BR" sz="1200" b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Visibilidade garantida</a:t>
            </a:r>
            <a:br>
              <a:rPr lang="pt-BR" sz="1200" b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</a:br>
            <a:r>
              <a:rPr lang="pt-BR" sz="12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Seu produto em evidência máxima no espaço mais exclusivo da feira;</a:t>
            </a:r>
          </a:p>
          <a:p>
            <a:pPr marL="342900" indent="-171450">
              <a:lnSpc>
                <a:spcPts val="1300"/>
              </a:lnSpc>
              <a:buFont typeface="Arial" panose="020B0604020202020204" pitchFamily="34" charset="0"/>
              <a:buChar char="•"/>
            </a:pPr>
            <a:endParaRPr lang="pt-BR" sz="1200" b="1">
              <a:solidFill>
                <a:schemeClr val="bg1"/>
              </a:solidFill>
              <a:latin typeface="Trebuchet MS"/>
              <a:ea typeface="+mn-lt"/>
              <a:cs typeface="+mn-lt"/>
            </a:endParaRPr>
          </a:p>
          <a:p>
            <a:pPr marL="342900" indent="-171450">
              <a:lnSpc>
                <a:spcPts val="1300"/>
              </a:lnSpc>
              <a:buFont typeface="Arial" panose="020B0604020202020204" pitchFamily="34" charset="0"/>
              <a:buChar char="•"/>
            </a:pPr>
            <a:r>
              <a:rPr lang="pt-BR" sz="1200" b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Exclusividade total</a:t>
            </a:r>
            <a:br>
              <a:rPr lang="pt-BR" sz="1200" b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</a:br>
            <a:r>
              <a:rPr lang="pt-BR" sz="12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Só uma marca por segmento;</a:t>
            </a:r>
          </a:p>
          <a:p>
            <a:pPr marL="342900" indent="-171450">
              <a:lnSpc>
                <a:spcPts val="1300"/>
              </a:lnSpc>
              <a:buFont typeface="Arial" panose="020B0604020202020204" pitchFamily="34" charset="0"/>
              <a:buChar char="•"/>
            </a:pPr>
            <a:endParaRPr lang="pt-BR" sz="1200" b="1">
              <a:solidFill>
                <a:schemeClr val="bg1"/>
              </a:solidFill>
              <a:latin typeface="Trebuchet MS"/>
              <a:ea typeface="+mn-lt"/>
              <a:cs typeface="+mn-lt"/>
            </a:endParaRPr>
          </a:p>
          <a:p>
            <a:pPr marL="342900" indent="-171450">
              <a:lnSpc>
                <a:spcPts val="1300"/>
              </a:lnSpc>
              <a:buFont typeface="Arial" panose="020B0604020202020204" pitchFamily="34" charset="0"/>
              <a:buChar char="•"/>
            </a:pPr>
            <a:r>
              <a:rPr lang="pt-BR" sz="12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Divulgação nas redes sociais do evento.</a:t>
            </a:r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912F36EE-B26E-2118-92FD-9CFF3DE1CEC5}"/>
              </a:ext>
            </a:extLst>
          </p:cNvPr>
          <p:cNvSpPr txBox="1"/>
          <p:nvPr/>
        </p:nvSpPr>
        <p:spPr>
          <a:xfrm>
            <a:off x="8473387" y="4120259"/>
            <a:ext cx="3425536" cy="106182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171450" indent="-171450">
              <a:buFont typeface="Arial"/>
              <a:buChar char="•"/>
            </a:pPr>
            <a:r>
              <a:rPr lang="pt-BR" sz="9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Produção sob responsabilidade do patrocinador;</a:t>
            </a:r>
          </a:p>
          <a:p>
            <a:pPr marL="171450" indent="-171450">
              <a:buFont typeface="Arial"/>
              <a:buChar char="•"/>
            </a:pPr>
            <a:r>
              <a:rPr lang="pt-BR" sz="9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Disponibilização da degustação a ser alinhada em conjunto;</a:t>
            </a:r>
          </a:p>
          <a:p>
            <a:pPr marL="171450" indent="-171450">
              <a:buFont typeface="Arial"/>
              <a:buChar char="•"/>
            </a:pPr>
            <a:r>
              <a:rPr lang="pt-BR" sz="9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Quantitativo necessário a ser definido junto à organização;</a:t>
            </a:r>
          </a:p>
          <a:p>
            <a:pPr marL="171450" indent="-171450">
              <a:buFont typeface="Arial"/>
              <a:buChar char="•"/>
            </a:pPr>
            <a:r>
              <a:rPr lang="pt-BR" sz="9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Expositor fornece produtos para degustação durante os 3 dias de evento;</a:t>
            </a:r>
          </a:p>
          <a:p>
            <a:pPr marL="171450" indent="-171450">
              <a:buFont typeface="Arial"/>
              <a:buChar char="•"/>
            </a:pPr>
            <a:r>
              <a:rPr lang="pt-BR" sz="9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Balcão adesivado da marca.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82A04C92-ED08-B2AD-851F-10CA37F375A5}"/>
              </a:ext>
            </a:extLst>
          </p:cNvPr>
          <p:cNvSpPr txBox="1"/>
          <p:nvPr/>
        </p:nvSpPr>
        <p:spPr>
          <a:xfrm>
            <a:off x="7672716" y="414973"/>
            <a:ext cx="4115900" cy="58477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pt-BR" sz="3200" b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Degustação: Prime</a:t>
            </a:r>
            <a:endParaRPr lang="pt-BR" sz="3200">
              <a:solidFill>
                <a:schemeClr val="bg1"/>
              </a:solidFill>
            </a:endParaRP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8545CDFF-1735-FABB-7DF5-CCD21B7A0254}"/>
              </a:ext>
            </a:extLst>
          </p:cNvPr>
          <p:cNvSpPr/>
          <p:nvPr/>
        </p:nvSpPr>
        <p:spPr>
          <a:xfrm flipH="1">
            <a:off x="7647409" y="509209"/>
            <a:ext cx="28121" cy="382512"/>
          </a:xfrm>
          <a:prstGeom prst="rect">
            <a:avLst/>
          </a:prstGeom>
          <a:solidFill>
            <a:srgbClr val="E10B1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000000"/>
              </a:solidFill>
            </a:endParaRP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6FDF475B-7650-0187-0664-7A7C0FC08419}"/>
              </a:ext>
            </a:extLst>
          </p:cNvPr>
          <p:cNvSpPr txBox="1"/>
          <p:nvPr/>
        </p:nvSpPr>
        <p:spPr>
          <a:xfrm>
            <a:off x="8445499" y="1189068"/>
            <a:ext cx="3280833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b="1">
                <a:solidFill>
                  <a:srgbClr val="DF1F26"/>
                </a:solidFill>
                <a:latin typeface="Trebuchet MS"/>
                <a:ea typeface="+mn-lt"/>
                <a:cs typeface="+mn-lt"/>
              </a:rPr>
              <a:t>Por que investir?</a:t>
            </a:r>
            <a:endParaRPr lang="pt-BR" b="1">
              <a:solidFill>
                <a:srgbClr val="DF1F26"/>
              </a:solidFill>
              <a:latin typeface="Trebuchet MS"/>
            </a:endParaRPr>
          </a:p>
        </p:txBody>
      </p:sp>
      <p:pic>
        <p:nvPicPr>
          <p:cNvPr id="16" name="Gráfico 5" descr="Ícone&#10;&#10;O conteúdo gerado por IA pode estar incorreto.">
            <a:extLst>
              <a:ext uri="{FF2B5EF4-FFF2-40B4-BE49-F238E27FC236}">
                <a16:creationId xmlns:a16="http://schemas.microsoft.com/office/drawing/2014/main" id="{B0A1B58F-7A58-6534-9B5D-4BE42D2993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16471" y="1275130"/>
            <a:ext cx="767861" cy="748339"/>
          </a:xfrm>
          <a:prstGeom prst="rect">
            <a:avLst/>
          </a:prstGeom>
        </p:spPr>
      </p:pic>
      <p:grpSp>
        <p:nvGrpSpPr>
          <p:cNvPr id="30" name="Agrupar 29">
            <a:extLst>
              <a:ext uri="{FF2B5EF4-FFF2-40B4-BE49-F238E27FC236}">
                <a16:creationId xmlns:a16="http://schemas.microsoft.com/office/drawing/2014/main" id="{D0B5A83D-CE2D-C37B-2874-AC360EA41D8B}"/>
              </a:ext>
            </a:extLst>
          </p:cNvPr>
          <p:cNvGrpSpPr/>
          <p:nvPr/>
        </p:nvGrpSpPr>
        <p:grpSpPr>
          <a:xfrm>
            <a:off x="8269623" y="5285475"/>
            <a:ext cx="3522360" cy="1258850"/>
            <a:chOff x="702865" y="5503468"/>
            <a:chExt cx="3522360" cy="1258850"/>
          </a:xfrm>
        </p:grpSpPr>
        <p:pic>
          <p:nvPicPr>
            <p:cNvPr id="26" name="Imagem 25">
              <a:extLst>
                <a:ext uri="{FF2B5EF4-FFF2-40B4-BE49-F238E27FC236}">
                  <a16:creationId xmlns:a16="http://schemas.microsoft.com/office/drawing/2014/main" id="{E21B398E-A5C1-A6DA-53F8-40B59DFEB6D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t="3896" r="53229" b="-29012"/>
            <a:stretch>
              <a:fillRect/>
            </a:stretch>
          </p:blipFill>
          <p:spPr>
            <a:xfrm>
              <a:off x="722432" y="6098353"/>
              <a:ext cx="1945966" cy="663965"/>
            </a:xfrm>
            <a:prstGeom prst="rect">
              <a:avLst/>
            </a:prstGeom>
          </p:spPr>
        </p:pic>
        <p:sp>
          <p:nvSpPr>
            <p:cNvPr id="27" name="CaixaDeTexto 26">
              <a:extLst>
                <a:ext uri="{FF2B5EF4-FFF2-40B4-BE49-F238E27FC236}">
                  <a16:creationId xmlns:a16="http://schemas.microsoft.com/office/drawing/2014/main" id="{B9677F68-78BA-1CA6-9C40-0CF50C866DBA}"/>
                </a:ext>
              </a:extLst>
            </p:cNvPr>
            <p:cNvSpPr txBox="1"/>
            <p:nvPr/>
          </p:nvSpPr>
          <p:spPr>
            <a:xfrm>
              <a:off x="702865" y="5503468"/>
              <a:ext cx="3522360" cy="646331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r>
                <a:rPr lang="pt-BR" sz="1800" b="0" i="0" u="none" strike="noStrike" baseline="0">
                  <a:solidFill>
                    <a:schemeClr val="bg1"/>
                  </a:solidFill>
                  <a:latin typeface="Trebuchet MS"/>
                </a:rPr>
                <a:t>Cotas: </a:t>
              </a:r>
              <a:r>
                <a:rPr lang="pt-BR">
                  <a:solidFill>
                    <a:schemeClr val="bg1"/>
                  </a:solidFill>
                  <a:latin typeface="Trebuchet MS"/>
                </a:rPr>
                <a:t>Exclusiva por segmento</a:t>
              </a:r>
              <a:endParaRPr lang="pt-BR"/>
            </a:p>
            <a:p>
              <a:r>
                <a:rPr lang="pt-BR" b="1">
                  <a:solidFill>
                    <a:schemeClr val="bg1"/>
                  </a:solidFill>
                  <a:latin typeface="Trebuchet MS"/>
                </a:rPr>
                <a:t>Investimento</a:t>
              </a:r>
              <a:r>
                <a:rPr lang="pt-BR" sz="1800" b="1" i="0" u="none" strike="noStrike" baseline="0">
                  <a:solidFill>
                    <a:schemeClr val="bg1"/>
                  </a:solidFill>
                  <a:latin typeface="Trebuchet MS"/>
                </a:rPr>
                <a:t>:</a:t>
              </a:r>
              <a:endParaRPr lang="pt-BR">
                <a:solidFill>
                  <a:schemeClr val="bg1"/>
                </a:solidFill>
              </a:endParaRPr>
            </a:p>
          </p:txBody>
        </p:sp>
        <p:sp>
          <p:nvSpPr>
            <p:cNvPr id="28" name="CaixaDeTexto 27">
              <a:extLst>
                <a:ext uri="{FF2B5EF4-FFF2-40B4-BE49-F238E27FC236}">
                  <a16:creationId xmlns:a16="http://schemas.microsoft.com/office/drawing/2014/main" id="{87FFE013-F200-D091-E347-98141A9F789E}"/>
                </a:ext>
              </a:extLst>
            </p:cNvPr>
            <p:cNvSpPr txBox="1"/>
            <p:nvPr/>
          </p:nvSpPr>
          <p:spPr>
            <a:xfrm>
              <a:off x="890604" y="6130564"/>
              <a:ext cx="1851455" cy="400110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pt-BR" sz="2000" b="1">
                  <a:solidFill>
                    <a:schemeClr val="bg1"/>
                  </a:solidFill>
                  <a:latin typeface="Trebuchet MS"/>
                  <a:ea typeface="+mn-lt"/>
                  <a:cs typeface="+mn-lt"/>
                </a:rPr>
                <a:t>R$ 28.000,00 </a:t>
              </a:r>
              <a:endParaRPr lang="pt-BR" sz="2000">
                <a:solidFill>
                  <a:schemeClr val="bg1"/>
                </a:solidFill>
                <a:latin typeface="Trebuchet MS"/>
                <a:ea typeface="+mn-lt"/>
                <a:cs typeface="+mn-lt"/>
              </a:endParaRPr>
            </a:p>
          </p:txBody>
        </p:sp>
      </p:grp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8D2422E3-62EF-C69C-E811-E0E6D456E383}"/>
              </a:ext>
            </a:extLst>
          </p:cNvPr>
          <p:cNvSpPr txBox="1"/>
          <p:nvPr/>
        </p:nvSpPr>
        <p:spPr>
          <a:xfrm>
            <a:off x="10419152" y="6430005"/>
            <a:ext cx="1774223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10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Checar disponibilidade </a:t>
            </a:r>
            <a:endParaRPr lang="pt-BR" sz="2000">
              <a:solidFill>
                <a:schemeClr val="bg1"/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3281589050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C8E11998-5CFA-C949-38A1-AA2BC0BAD0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5072" y="0"/>
            <a:ext cx="12120864" cy="6858000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5386C0D4-4154-06B2-4E3D-DFAC173A34B5}"/>
              </a:ext>
            </a:extLst>
          </p:cNvPr>
          <p:cNvSpPr txBox="1"/>
          <p:nvPr/>
        </p:nvSpPr>
        <p:spPr>
          <a:xfrm>
            <a:off x="7551616" y="1625410"/>
            <a:ext cx="3923812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200" b="1">
                <a:solidFill>
                  <a:schemeClr val="bg1"/>
                </a:solidFill>
                <a:latin typeface="Trebuchet MS"/>
                <a:cs typeface="Segoe UI"/>
              </a:rPr>
              <a:t>O </a:t>
            </a:r>
            <a:r>
              <a:rPr lang="en-US" sz="1200" b="1" err="1">
                <a:solidFill>
                  <a:schemeClr val="bg1"/>
                </a:solidFill>
                <a:latin typeface="Trebuchet MS"/>
                <a:cs typeface="Segoe UI"/>
              </a:rPr>
              <a:t>espaço</a:t>
            </a:r>
            <a:r>
              <a:rPr lang="en-US" sz="1200" b="1">
                <a:solidFill>
                  <a:schemeClr val="bg1"/>
                </a:solidFill>
                <a:latin typeface="Trebuchet MS"/>
                <a:cs typeface="Segoe UI"/>
              </a:rPr>
              <a:t> </a:t>
            </a:r>
            <a:r>
              <a:rPr lang="en-US" sz="1200" b="1" err="1">
                <a:solidFill>
                  <a:schemeClr val="bg1"/>
                </a:solidFill>
                <a:latin typeface="Trebuchet MS"/>
                <a:cs typeface="Segoe UI"/>
              </a:rPr>
              <a:t>mais</a:t>
            </a:r>
            <a:r>
              <a:rPr lang="en-US" sz="1200" b="1">
                <a:solidFill>
                  <a:schemeClr val="bg1"/>
                </a:solidFill>
                <a:latin typeface="Trebuchet MS"/>
                <a:cs typeface="Segoe UI"/>
              </a:rPr>
              <a:t> </a:t>
            </a:r>
            <a:r>
              <a:rPr lang="en-US" sz="1200" b="1" err="1">
                <a:solidFill>
                  <a:schemeClr val="bg1"/>
                </a:solidFill>
                <a:latin typeface="Trebuchet MS"/>
                <a:cs typeface="Segoe UI"/>
              </a:rPr>
              <a:t>disputado</a:t>
            </a:r>
            <a:r>
              <a:rPr lang="en-US" sz="1200" b="1">
                <a:solidFill>
                  <a:schemeClr val="bg1"/>
                </a:solidFill>
                <a:latin typeface="Trebuchet MS"/>
                <a:cs typeface="Segoe UI"/>
              </a:rPr>
              <a:t> da Anuga Select Brazil, agora com a </a:t>
            </a:r>
            <a:r>
              <a:rPr lang="en-US" sz="1200" b="1" err="1">
                <a:solidFill>
                  <a:schemeClr val="bg1"/>
                </a:solidFill>
                <a:latin typeface="Trebuchet MS"/>
                <a:cs typeface="Segoe UI"/>
              </a:rPr>
              <a:t>sua</a:t>
            </a:r>
            <a:r>
              <a:rPr lang="en-US" sz="1200" b="1">
                <a:solidFill>
                  <a:schemeClr val="bg1"/>
                </a:solidFill>
                <a:latin typeface="Trebuchet MS"/>
                <a:cs typeface="Segoe UI"/>
              </a:rPr>
              <a:t> </a:t>
            </a:r>
            <a:r>
              <a:rPr lang="en-US" sz="1200" b="1" err="1">
                <a:solidFill>
                  <a:schemeClr val="bg1"/>
                </a:solidFill>
                <a:latin typeface="Trebuchet MS"/>
                <a:cs typeface="Segoe UI"/>
              </a:rPr>
              <a:t>marca</a:t>
            </a:r>
            <a:r>
              <a:rPr lang="en-US" sz="1200" b="1">
                <a:solidFill>
                  <a:schemeClr val="bg1"/>
                </a:solidFill>
                <a:latin typeface="Trebuchet MS"/>
                <a:cs typeface="Segoe UI"/>
              </a:rPr>
              <a:t>.</a:t>
            </a: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612E7B4A-C35F-431B-D0FD-1CD65E2C00CF}"/>
              </a:ext>
            </a:extLst>
          </p:cNvPr>
          <p:cNvSpPr txBox="1"/>
          <p:nvPr/>
        </p:nvSpPr>
        <p:spPr>
          <a:xfrm>
            <a:off x="7857857" y="2781600"/>
            <a:ext cx="3841749" cy="230832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12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Logo na credencial </a:t>
            </a:r>
            <a:r>
              <a:rPr lang="pt-BR" sz="1200" b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Prime Club</a:t>
            </a:r>
            <a:r>
              <a:rPr lang="pt-BR" sz="12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;</a:t>
            </a:r>
            <a:endParaRPr lang="pt-BR">
              <a:solidFill>
                <a:schemeClr val="bg1"/>
              </a:solidFill>
            </a:endParaRPr>
          </a:p>
          <a:p>
            <a:endParaRPr lang="pt-BR" sz="1200">
              <a:solidFill>
                <a:schemeClr val="bg1"/>
              </a:solidFill>
              <a:latin typeface="Trebuchet MS"/>
              <a:ea typeface="+mn-lt"/>
              <a:cs typeface="+mn-lt"/>
            </a:endParaRPr>
          </a:p>
          <a:p>
            <a:r>
              <a:rPr lang="pt-BR" sz="12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Logo no espaço físico </a:t>
            </a:r>
            <a:r>
              <a:rPr lang="pt-BR" sz="1200" b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Prime Club</a:t>
            </a:r>
            <a:r>
              <a:rPr lang="pt-BR" sz="12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;</a:t>
            </a:r>
            <a:endParaRPr lang="pt-BR">
              <a:solidFill>
                <a:schemeClr val="bg1"/>
              </a:solidFill>
            </a:endParaRPr>
          </a:p>
          <a:p>
            <a:endParaRPr lang="pt-BR" sz="1200">
              <a:solidFill>
                <a:schemeClr val="bg1"/>
              </a:solidFill>
              <a:latin typeface="Trebuchet MS"/>
            </a:endParaRPr>
          </a:p>
          <a:p>
            <a:r>
              <a:rPr lang="pt-BR" sz="12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Divulgação nas redes sociais do evento;</a:t>
            </a:r>
            <a:endParaRPr lang="pt-BR">
              <a:solidFill>
                <a:schemeClr val="bg1"/>
              </a:solidFill>
            </a:endParaRPr>
          </a:p>
          <a:p>
            <a:endParaRPr lang="pt-BR" sz="1200">
              <a:solidFill>
                <a:schemeClr val="bg1"/>
              </a:solidFill>
              <a:latin typeface="Trebuchet MS"/>
            </a:endParaRPr>
          </a:p>
          <a:p>
            <a:r>
              <a:rPr lang="pt-BR" sz="12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Convite enviado ao público em</a:t>
            </a:r>
            <a:endParaRPr lang="pt-BR">
              <a:solidFill>
                <a:schemeClr val="bg1"/>
              </a:solidFill>
              <a:latin typeface="Aptos" panose="02110004020202020204"/>
              <a:ea typeface="+mn-lt"/>
              <a:cs typeface="+mn-lt"/>
            </a:endParaRPr>
          </a:p>
          <a:p>
            <a:r>
              <a:rPr lang="pt-BR" sz="12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nome do evento + sua marca;</a:t>
            </a:r>
            <a:endParaRPr lang="pt-BR">
              <a:solidFill>
                <a:schemeClr val="bg1"/>
              </a:solidFill>
            </a:endParaRPr>
          </a:p>
          <a:p>
            <a:endParaRPr lang="pt-BR" sz="1200">
              <a:solidFill>
                <a:schemeClr val="bg1"/>
              </a:solidFill>
              <a:latin typeface="Trebuchet MS"/>
            </a:endParaRPr>
          </a:p>
          <a:p>
            <a:r>
              <a:rPr lang="pt-BR" sz="12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Exposição no APP oficial da feira;</a:t>
            </a:r>
            <a:endParaRPr lang="pt-BR">
              <a:solidFill>
                <a:schemeClr val="bg1"/>
              </a:solidFill>
            </a:endParaRPr>
          </a:p>
          <a:p>
            <a:endParaRPr lang="pt-BR" sz="1200">
              <a:solidFill>
                <a:schemeClr val="bg1"/>
              </a:solidFill>
              <a:latin typeface="Trebuchet MS"/>
            </a:endParaRPr>
          </a:p>
          <a:p>
            <a:r>
              <a:rPr lang="pt-BR" sz="1200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Cobertura profissional de foto e vídeo.</a:t>
            </a:r>
            <a:endParaRPr lang="pt-BR">
              <a:solidFill>
                <a:schemeClr val="bg1"/>
              </a:solidFill>
            </a:endParaRPr>
          </a:p>
        </p:txBody>
      </p:sp>
      <p:pic>
        <p:nvPicPr>
          <p:cNvPr id="24" name="Imagem 23" descr="Ícone&#10;&#10;O conteúdo gerado por IA pode estar incorreto.">
            <a:extLst>
              <a:ext uri="{FF2B5EF4-FFF2-40B4-BE49-F238E27FC236}">
                <a16:creationId xmlns:a16="http://schemas.microsoft.com/office/drawing/2014/main" id="{082CFB7C-6E1F-9F41-822D-89848F9A01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43167" y="2814560"/>
            <a:ext cx="210458" cy="210458"/>
          </a:xfrm>
          <a:prstGeom prst="rect">
            <a:avLst/>
          </a:prstGeom>
        </p:spPr>
      </p:pic>
      <p:pic>
        <p:nvPicPr>
          <p:cNvPr id="26" name="Imagem 25" descr="Ícone&#10;&#10;O conteúdo gerado por IA pode estar incorreto.">
            <a:extLst>
              <a:ext uri="{FF2B5EF4-FFF2-40B4-BE49-F238E27FC236}">
                <a16:creationId xmlns:a16="http://schemas.microsoft.com/office/drawing/2014/main" id="{2F79991B-0208-EE80-066F-0F09AABD0D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43166" y="3184673"/>
            <a:ext cx="210458" cy="210458"/>
          </a:xfrm>
          <a:prstGeom prst="rect">
            <a:avLst/>
          </a:prstGeom>
        </p:spPr>
      </p:pic>
      <p:pic>
        <p:nvPicPr>
          <p:cNvPr id="28" name="Imagem 27" descr="Ícone&#10;&#10;O conteúdo gerado por IA pode estar incorreto.">
            <a:extLst>
              <a:ext uri="{FF2B5EF4-FFF2-40B4-BE49-F238E27FC236}">
                <a16:creationId xmlns:a16="http://schemas.microsoft.com/office/drawing/2014/main" id="{3569EF5C-52BC-22FE-8A72-BC73FFD5DB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50422" y="3547529"/>
            <a:ext cx="210458" cy="210458"/>
          </a:xfrm>
          <a:prstGeom prst="rect">
            <a:avLst/>
          </a:prstGeom>
        </p:spPr>
      </p:pic>
      <p:pic>
        <p:nvPicPr>
          <p:cNvPr id="30" name="Imagem 29" descr="Ícone&#10;&#10;O conteúdo gerado por IA pode estar incorreto.">
            <a:extLst>
              <a:ext uri="{FF2B5EF4-FFF2-40B4-BE49-F238E27FC236}">
                <a16:creationId xmlns:a16="http://schemas.microsoft.com/office/drawing/2014/main" id="{2EF1A199-D9F1-DDB6-63C4-AB2B28EA91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50421" y="3917642"/>
            <a:ext cx="210458" cy="210458"/>
          </a:xfrm>
          <a:prstGeom prst="rect">
            <a:avLst/>
          </a:prstGeom>
        </p:spPr>
      </p:pic>
      <p:pic>
        <p:nvPicPr>
          <p:cNvPr id="32" name="Imagem 31" descr="Ícone&#10;&#10;O conteúdo gerado por IA pode estar incorreto.">
            <a:extLst>
              <a:ext uri="{FF2B5EF4-FFF2-40B4-BE49-F238E27FC236}">
                <a16:creationId xmlns:a16="http://schemas.microsoft.com/office/drawing/2014/main" id="{42BAA7D3-A4A3-36F9-1AD0-8611874ED6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43163" y="4440155"/>
            <a:ext cx="210458" cy="210458"/>
          </a:xfrm>
          <a:prstGeom prst="rect">
            <a:avLst/>
          </a:prstGeom>
        </p:spPr>
      </p:pic>
      <p:pic>
        <p:nvPicPr>
          <p:cNvPr id="35" name="Imagem 34" descr="Ícone&#10;&#10;O conteúdo gerado por IA pode estar incorreto.">
            <a:extLst>
              <a:ext uri="{FF2B5EF4-FFF2-40B4-BE49-F238E27FC236}">
                <a16:creationId xmlns:a16="http://schemas.microsoft.com/office/drawing/2014/main" id="{09F6CE43-54A8-B275-B2B1-B8D7EE8139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50419" y="4810269"/>
            <a:ext cx="210458" cy="210458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13FFEC38-F298-6108-794E-821F452C457F}"/>
              </a:ext>
            </a:extLst>
          </p:cNvPr>
          <p:cNvSpPr txBox="1"/>
          <p:nvPr/>
        </p:nvSpPr>
        <p:spPr>
          <a:xfrm>
            <a:off x="7551616" y="2099954"/>
            <a:ext cx="4119196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200" err="1">
                <a:solidFill>
                  <a:schemeClr val="bg1"/>
                </a:solidFill>
                <a:latin typeface="Trebuchet MS"/>
                <a:cs typeface="Segoe UI"/>
              </a:rPr>
              <a:t>Experiência</a:t>
            </a:r>
            <a:r>
              <a:rPr lang="en-US" sz="1200">
                <a:solidFill>
                  <a:schemeClr val="bg1"/>
                </a:solidFill>
                <a:latin typeface="Trebuchet MS"/>
                <a:cs typeface="Segoe UI"/>
              </a:rPr>
              <a:t> </a:t>
            </a:r>
            <a:r>
              <a:rPr lang="en-US" sz="1200" err="1">
                <a:solidFill>
                  <a:schemeClr val="bg1"/>
                </a:solidFill>
                <a:latin typeface="Trebuchet MS"/>
                <a:cs typeface="Segoe UI"/>
              </a:rPr>
              <a:t>exclusiva</a:t>
            </a:r>
            <a:r>
              <a:rPr lang="en-US" sz="1200">
                <a:solidFill>
                  <a:schemeClr val="bg1"/>
                </a:solidFill>
                <a:latin typeface="Trebuchet MS"/>
                <a:cs typeface="Segoe UI"/>
              </a:rPr>
              <a:t>, </a:t>
            </a:r>
            <a:r>
              <a:rPr lang="en-US" sz="1200" err="1">
                <a:solidFill>
                  <a:schemeClr val="bg1"/>
                </a:solidFill>
                <a:latin typeface="Trebuchet MS"/>
                <a:cs typeface="Segoe UI"/>
              </a:rPr>
              <a:t>destaque</a:t>
            </a:r>
            <a:r>
              <a:rPr lang="en-US" sz="1200">
                <a:solidFill>
                  <a:schemeClr val="bg1"/>
                </a:solidFill>
                <a:latin typeface="Trebuchet MS"/>
                <a:cs typeface="Segoe UI"/>
              </a:rPr>
              <a:t> para </a:t>
            </a:r>
            <a:r>
              <a:rPr lang="en-US" sz="1200" err="1">
                <a:solidFill>
                  <a:schemeClr val="bg1"/>
                </a:solidFill>
                <a:latin typeface="Trebuchet MS"/>
                <a:cs typeface="Segoe UI"/>
              </a:rPr>
              <a:t>público</a:t>
            </a:r>
            <a:r>
              <a:rPr lang="en-US" sz="1200">
                <a:solidFill>
                  <a:schemeClr val="bg1"/>
                </a:solidFill>
                <a:latin typeface="Trebuchet MS"/>
                <a:cs typeface="Segoe UI"/>
              </a:rPr>
              <a:t> </a:t>
            </a:r>
            <a:r>
              <a:rPr lang="en-US" sz="1200" err="1">
                <a:solidFill>
                  <a:schemeClr val="bg1"/>
                </a:solidFill>
                <a:latin typeface="Trebuchet MS"/>
                <a:cs typeface="Segoe UI"/>
              </a:rPr>
              <a:t>seleto</a:t>
            </a:r>
            <a:r>
              <a:rPr lang="en-US" sz="1200">
                <a:solidFill>
                  <a:schemeClr val="bg1"/>
                </a:solidFill>
                <a:latin typeface="Trebuchet MS"/>
                <a:cs typeface="Segoe UI"/>
              </a:rPr>
              <a:t> e </a:t>
            </a:r>
            <a:r>
              <a:rPr lang="en-US" sz="1200" err="1">
                <a:solidFill>
                  <a:schemeClr val="bg1"/>
                </a:solidFill>
                <a:latin typeface="Trebuchet MS"/>
                <a:cs typeface="Segoe UI"/>
              </a:rPr>
              <a:t>qualificado</a:t>
            </a:r>
            <a:r>
              <a:rPr lang="en-US" sz="1200">
                <a:solidFill>
                  <a:schemeClr val="bg1"/>
                </a:solidFill>
                <a:latin typeface="Trebuchet MS"/>
                <a:cs typeface="Segoe UI"/>
              </a:rPr>
              <a:t>, </a:t>
            </a:r>
            <a:r>
              <a:rPr lang="en-US" sz="1200" err="1">
                <a:solidFill>
                  <a:schemeClr val="bg1"/>
                </a:solidFill>
                <a:latin typeface="Trebuchet MS"/>
                <a:cs typeface="Segoe UI"/>
              </a:rPr>
              <a:t>memórias</a:t>
            </a:r>
            <a:r>
              <a:rPr lang="en-US" sz="1200">
                <a:solidFill>
                  <a:schemeClr val="bg1"/>
                </a:solidFill>
                <a:latin typeface="Trebuchet MS"/>
                <a:cs typeface="Segoe UI"/>
              </a:rPr>
              <a:t> </a:t>
            </a:r>
            <a:r>
              <a:rPr lang="en-US" sz="1200" err="1">
                <a:solidFill>
                  <a:schemeClr val="bg1"/>
                </a:solidFill>
                <a:latin typeface="Trebuchet MS"/>
                <a:cs typeface="Segoe UI"/>
              </a:rPr>
              <a:t>inesquecíveis</a:t>
            </a:r>
            <a:r>
              <a:rPr lang="en-US" sz="1200">
                <a:solidFill>
                  <a:schemeClr val="bg1"/>
                </a:solidFill>
                <a:latin typeface="Trebuchet MS"/>
                <a:cs typeface="Segoe UI"/>
              </a:rPr>
              <a:t>. </a:t>
            </a:r>
            <a:r>
              <a:rPr lang="en-US" sz="1200" err="1">
                <a:solidFill>
                  <a:schemeClr val="bg1"/>
                </a:solidFill>
                <a:latin typeface="Trebuchet MS"/>
                <a:cs typeface="Segoe UI"/>
              </a:rPr>
              <a:t>Atrele</a:t>
            </a:r>
            <a:r>
              <a:rPr lang="en-US" sz="1200">
                <a:solidFill>
                  <a:schemeClr val="bg1"/>
                </a:solidFill>
                <a:latin typeface="Trebuchet MS"/>
                <a:cs typeface="Segoe UI"/>
              </a:rPr>
              <a:t> </a:t>
            </a:r>
            <a:r>
              <a:rPr lang="en-US" sz="1200" err="1">
                <a:solidFill>
                  <a:schemeClr val="bg1"/>
                </a:solidFill>
                <a:latin typeface="Trebuchet MS"/>
                <a:cs typeface="Segoe UI"/>
              </a:rPr>
              <a:t>sua</a:t>
            </a:r>
            <a:r>
              <a:rPr lang="en-US" sz="1200">
                <a:solidFill>
                  <a:schemeClr val="bg1"/>
                </a:solidFill>
                <a:latin typeface="Trebuchet MS"/>
                <a:cs typeface="Segoe UI"/>
              </a:rPr>
              <a:t> </a:t>
            </a:r>
            <a:r>
              <a:rPr lang="en-US" sz="1200" err="1">
                <a:solidFill>
                  <a:schemeClr val="bg1"/>
                </a:solidFill>
                <a:latin typeface="Trebuchet MS"/>
                <a:cs typeface="Segoe UI"/>
              </a:rPr>
              <a:t>marca</a:t>
            </a:r>
            <a:r>
              <a:rPr lang="en-US" sz="1200">
                <a:solidFill>
                  <a:schemeClr val="bg1"/>
                </a:solidFill>
                <a:latin typeface="Trebuchet MS"/>
                <a:cs typeface="Segoe UI"/>
              </a:rPr>
              <a:t> </a:t>
            </a:r>
            <a:r>
              <a:rPr lang="en-US" sz="1200" err="1">
                <a:solidFill>
                  <a:schemeClr val="bg1"/>
                </a:solidFill>
                <a:latin typeface="Trebuchet MS"/>
                <a:cs typeface="Segoe UI"/>
              </a:rPr>
              <a:t>ao</a:t>
            </a:r>
            <a:r>
              <a:rPr lang="en-US" sz="1200">
                <a:solidFill>
                  <a:schemeClr val="bg1"/>
                </a:solidFill>
                <a:latin typeface="Trebuchet MS"/>
                <a:cs typeface="Segoe UI"/>
              </a:rPr>
              <a:t> </a:t>
            </a:r>
            <a:r>
              <a:rPr lang="en-US" sz="1200" err="1">
                <a:solidFill>
                  <a:schemeClr val="bg1"/>
                </a:solidFill>
                <a:latin typeface="Trebuchet MS"/>
                <a:cs typeface="Segoe UI"/>
              </a:rPr>
              <a:t>espaço</a:t>
            </a:r>
            <a:r>
              <a:rPr lang="en-US" sz="1200">
                <a:solidFill>
                  <a:schemeClr val="bg1"/>
                </a:solidFill>
                <a:latin typeface="Trebuchet MS"/>
                <a:cs typeface="Segoe UI"/>
              </a:rPr>
              <a:t> </a:t>
            </a:r>
            <a:r>
              <a:rPr lang="en-US" sz="1200" err="1">
                <a:solidFill>
                  <a:schemeClr val="bg1"/>
                </a:solidFill>
                <a:latin typeface="Trebuchet MS"/>
                <a:cs typeface="Segoe UI"/>
              </a:rPr>
              <a:t>mais</a:t>
            </a:r>
            <a:r>
              <a:rPr lang="en-US" sz="1200">
                <a:solidFill>
                  <a:schemeClr val="bg1"/>
                </a:solidFill>
                <a:latin typeface="Trebuchet MS"/>
                <a:cs typeface="Segoe UI"/>
              </a:rPr>
              <a:t> </a:t>
            </a:r>
            <a:r>
              <a:rPr lang="en-US" sz="1200" err="1">
                <a:solidFill>
                  <a:schemeClr val="bg1"/>
                </a:solidFill>
                <a:latin typeface="Trebuchet MS"/>
                <a:cs typeface="Segoe UI"/>
              </a:rPr>
              <a:t>desejado</a:t>
            </a:r>
            <a:r>
              <a:rPr lang="en-US" sz="1200">
                <a:solidFill>
                  <a:schemeClr val="bg1"/>
                </a:solidFill>
                <a:latin typeface="Trebuchet MS"/>
                <a:cs typeface="Segoe UI"/>
              </a:rPr>
              <a:t> da Anuga Select Brazil. </a:t>
            </a:r>
            <a:endParaRPr lang="pt-BR" sz="1200">
              <a:solidFill>
                <a:schemeClr val="bg1"/>
              </a:solidFill>
              <a:latin typeface="Trebuchet MS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E4975CF3-108A-C3F5-7CC5-5BBBA20FEE2C}"/>
              </a:ext>
            </a:extLst>
          </p:cNvPr>
          <p:cNvSpPr txBox="1"/>
          <p:nvPr/>
        </p:nvSpPr>
        <p:spPr>
          <a:xfrm>
            <a:off x="7672716" y="414973"/>
            <a:ext cx="4115900" cy="107721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pt-BR" sz="3200" b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Patrocínio:</a:t>
            </a:r>
            <a:endParaRPr lang="pt-BR" sz="3200">
              <a:solidFill>
                <a:schemeClr val="bg1"/>
              </a:solidFill>
              <a:latin typeface="Aptos" panose="02110004020202020204"/>
              <a:ea typeface="+mn-lt"/>
              <a:cs typeface="+mn-lt"/>
            </a:endParaRPr>
          </a:p>
          <a:p>
            <a:r>
              <a:rPr lang="pt-BR" sz="3200" b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Prime Club</a:t>
            </a:r>
            <a:endParaRPr lang="pt-BR" sz="3200">
              <a:solidFill>
                <a:schemeClr val="bg1"/>
              </a:solidFill>
            </a:endParaRP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852FBC85-06C6-D257-6FB9-802A71D04CBF}"/>
              </a:ext>
            </a:extLst>
          </p:cNvPr>
          <p:cNvSpPr/>
          <p:nvPr/>
        </p:nvSpPr>
        <p:spPr>
          <a:xfrm flipH="1">
            <a:off x="7647409" y="509209"/>
            <a:ext cx="28121" cy="382512"/>
          </a:xfrm>
          <a:prstGeom prst="rect">
            <a:avLst/>
          </a:prstGeom>
          <a:solidFill>
            <a:srgbClr val="E10B1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000000"/>
              </a:solidFill>
            </a:endParaRPr>
          </a:p>
        </p:txBody>
      </p:sp>
      <p:pic>
        <p:nvPicPr>
          <p:cNvPr id="29" name="Imagem 28">
            <a:extLst>
              <a:ext uri="{FF2B5EF4-FFF2-40B4-BE49-F238E27FC236}">
                <a16:creationId xmlns:a16="http://schemas.microsoft.com/office/drawing/2014/main" id="{0F4F117B-0F1A-5579-D66E-5EE9CB3B139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12206" r="47075" b="-27273"/>
          <a:stretch>
            <a:fillRect/>
          </a:stretch>
        </p:blipFill>
        <p:spPr>
          <a:xfrm>
            <a:off x="7683498" y="5926407"/>
            <a:ext cx="2202022" cy="610635"/>
          </a:xfrm>
          <a:prstGeom prst="rect">
            <a:avLst/>
          </a:prstGeom>
        </p:spPr>
      </p:pic>
      <p:sp>
        <p:nvSpPr>
          <p:cNvPr id="31" name="CaixaDeTexto 30">
            <a:extLst>
              <a:ext uri="{FF2B5EF4-FFF2-40B4-BE49-F238E27FC236}">
                <a16:creationId xmlns:a16="http://schemas.microsoft.com/office/drawing/2014/main" id="{64B20782-DE2C-0074-10F6-ABD65FA54248}"/>
              </a:ext>
            </a:extLst>
          </p:cNvPr>
          <p:cNvSpPr txBox="1"/>
          <p:nvPr/>
        </p:nvSpPr>
        <p:spPr>
          <a:xfrm>
            <a:off x="7851670" y="5285475"/>
            <a:ext cx="3356707" cy="64633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pt-BR" sz="1800" b="0" i="0" u="none" strike="noStrike" baseline="0">
                <a:solidFill>
                  <a:schemeClr val="bg1"/>
                </a:solidFill>
                <a:latin typeface="Trebuchet MS"/>
              </a:rPr>
              <a:t>Cotas: </a:t>
            </a:r>
            <a:r>
              <a:rPr lang="pt-BR">
                <a:solidFill>
                  <a:schemeClr val="bg1"/>
                </a:solidFill>
                <a:latin typeface="Trebuchet MS"/>
              </a:rPr>
              <a:t>Única e exclusiva</a:t>
            </a:r>
            <a:endParaRPr lang="pt-BR" sz="1800" b="0" i="0" u="none" strike="noStrike" baseline="0">
              <a:solidFill>
                <a:schemeClr val="bg1"/>
              </a:solidFill>
              <a:latin typeface="Trebuchet MS"/>
            </a:endParaRPr>
          </a:p>
          <a:p>
            <a:r>
              <a:rPr lang="pt-BR" sz="1800" b="1" i="0" u="none" strike="noStrike" baseline="0">
                <a:solidFill>
                  <a:schemeClr val="bg1"/>
                </a:solidFill>
                <a:latin typeface="Trebuchet MS"/>
              </a:rPr>
              <a:t>Investimento:</a:t>
            </a:r>
            <a:endParaRPr lang="pt-BR" b="1">
              <a:solidFill>
                <a:schemeClr val="bg1"/>
              </a:solidFill>
              <a:latin typeface="Trebuchet MS"/>
            </a:endParaRPr>
          </a:p>
        </p:txBody>
      </p: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C4E5D499-A996-1A33-A4FC-7EEB243FF66B}"/>
              </a:ext>
            </a:extLst>
          </p:cNvPr>
          <p:cNvSpPr txBox="1"/>
          <p:nvPr/>
        </p:nvSpPr>
        <p:spPr>
          <a:xfrm>
            <a:off x="7851670" y="5951647"/>
            <a:ext cx="1988224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2000" b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R$ 120.000,00 </a:t>
            </a:r>
            <a:endParaRPr lang="pt-BR" sz="2000">
              <a:solidFill>
                <a:schemeClr val="bg1"/>
              </a:solidFill>
              <a:latin typeface="Trebuchet MS"/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9901932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629FBD05-3CCD-C404-C294-7D0444C17B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1286170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 descr="Forma, Retângulo&#10;&#10;O conteúdo gerado por IA pode estar incorreto.">
            <a:extLst>
              <a:ext uri="{FF2B5EF4-FFF2-40B4-BE49-F238E27FC236}">
                <a16:creationId xmlns:a16="http://schemas.microsoft.com/office/drawing/2014/main" id="{198570A8-CB49-F250-1D4D-CD713109516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7014" r="47120" b="-30137"/>
          <a:stretch>
            <a:fillRect/>
          </a:stretch>
        </p:blipFill>
        <p:spPr>
          <a:xfrm>
            <a:off x="5036337" y="5364484"/>
            <a:ext cx="2002668" cy="653386"/>
          </a:xfrm>
          <a:prstGeom prst="rect">
            <a:avLst/>
          </a:prstGeom>
        </p:spPr>
      </p:pic>
      <p:pic>
        <p:nvPicPr>
          <p:cNvPr id="54" name="Imagem 53">
            <a:extLst>
              <a:ext uri="{FF2B5EF4-FFF2-40B4-BE49-F238E27FC236}">
                <a16:creationId xmlns:a16="http://schemas.microsoft.com/office/drawing/2014/main" id="{A4442B63-D02F-E029-54FC-66D2BE290F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95458" y="-3360057"/>
            <a:ext cx="10256042" cy="6858000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07141CF2-E36B-3B1D-BDEE-3119D3801CCD}"/>
              </a:ext>
            </a:extLst>
          </p:cNvPr>
          <p:cNvSpPr txBox="1"/>
          <p:nvPr/>
        </p:nvSpPr>
        <p:spPr>
          <a:xfrm>
            <a:off x="1172936" y="4075326"/>
            <a:ext cx="2670173" cy="95410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pt-BR" sz="1400" b="1">
                <a:latin typeface="Trebuchet MS" panose="020B0603020202020204" pitchFamily="34" charset="0"/>
              </a:rPr>
              <a:t>Banner aéreo </a:t>
            </a:r>
            <a:r>
              <a:rPr lang="pt-BR" sz="1000" b="1">
                <a:solidFill>
                  <a:srgbClr val="FF0000"/>
                </a:solidFill>
                <a:latin typeface="Trebuchet MS" panose="020B0603020202020204" pitchFamily="34" charset="0"/>
              </a:rPr>
              <a:t>(12m²)</a:t>
            </a:r>
          </a:p>
          <a:p>
            <a:pPr marL="285750" indent="-285750">
              <a:buFont typeface="Arial"/>
              <a:buChar char="•"/>
            </a:pPr>
            <a:r>
              <a:rPr lang="pt-BR" sz="1400" b="1">
                <a:latin typeface="Trebuchet MS" panose="020B0603020202020204" pitchFamily="34" charset="0"/>
              </a:rPr>
              <a:t>Logo na Planta</a:t>
            </a:r>
          </a:p>
          <a:p>
            <a:pPr marL="285750" indent="-285750">
              <a:buFont typeface="Arial"/>
              <a:buChar char="•"/>
            </a:pPr>
            <a:r>
              <a:rPr lang="pt-BR" sz="1400" b="1">
                <a:latin typeface="Trebuchet MS" panose="020B0603020202020204" pitchFamily="34" charset="0"/>
              </a:rPr>
              <a:t>Totem de chão dupla face </a:t>
            </a:r>
          </a:p>
          <a:p>
            <a:pPr marL="285750" indent="-285750">
              <a:buFont typeface="Arial"/>
              <a:buChar char="•"/>
            </a:pPr>
            <a:r>
              <a:rPr lang="pt-BR" sz="1400" b="1">
                <a:latin typeface="Trebuchet MS" panose="020B0603020202020204" pitchFamily="34" charset="0"/>
              </a:rPr>
              <a:t>Adesivo de chão </a:t>
            </a:r>
            <a:r>
              <a:rPr lang="pt-BR" sz="1000" b="1">
                <a:solidFill>
                  <a:srgbClr val="FF0000"/>
                </a:solidFill>
                <a:latin typeface="Trebuchet MS" panose="020B0603020202020204" pitchFamily="34" charset="0"/>
              </a:rPr>
              <a:t>(1x1m)</a:t>
            </a:r>
          </a:p>
        </p:txBody>
      </p:sp>
      <p:grpSp>
        <p:nvGrpSpPr>
          <p:cNvPr id="2" name="Agrupar 1">
            <a:extLst>
              <a:ext uri="{FF2B5EF4-FFF2-40B4-BE49-F238E27FC236}">
                <a16:creationId xmlns:a16="http://schemas.microsoft.com/office/drawing/2014/main" id="{E2B7C552-0A7E-66A0-4989-FA5298C10749}"/>
              </a:ext>
            </a:extLst>
          </p:cNvPr>
          <p:cNvGrpSpPr/>
          <p:nvPr/>
        </p:nvGrpSpPr>
        <p:grpSpPr>
          <a:xfrm>
            <a:off x="607561" y="655714"/>
            <a:ext cx="9971193" cy="2228695"/>
            <a:chOff x="49094" y="646335"/>
            <a:chExt cx="9971193" cy="2228695"/>
          </a:xfrm>
        </p:grpSpPr>
        <p:sp>
          <p:nvSpPr>
            <p:cNvPr id="10" name="CaixaDeTexto 9">
              <a:extLst>
                <a:ext uri="{FF2B5EF4-FFF2-40B4-BE49-F238E27FC236}">
                  <a16:creationId xmlns:a16="http://schemas.microsoft.com/office/drawing/2014/main" id="{89E62F7B-D361-C262-ACB9-9FA3911FE4D1}"/>
                </a:ext>
              </a:extLst>
            </p:cNvPr>
            <p:cNvSpPr txBox="1"/>
            <p:nvPr/>
          </p:nvSpPr>
          <p:spPr>
            <a:xfrm>
              <a:off x="72288" y="646335"/>
              <a:ext cx="4949371" cy="1107996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pt-BR" sz="6600" b="1" spc="-300">
                  <a:solidFill>
                    <a:srgbClr val="FF0000"/>
                  </a:solidFill>
                  <a:latin typeface="Trebuchet MS"/>
                  <a:cs typeface="Arial"/>
                </a:rPr>
                <a:t>Pacotes</a:t>
              </a:r>
            </a:p>
          </p:txBody>
        </p:sp>
        <p:sp>
          <p:nvSpPr>
            <p:cNvPr id="13" name="CaixaDeTexto 12">
              <a:extLst>
                <a:ext uri="{FF2B5EF4-FFF2-40B4-BE49-F238E27FC236}">
                  <a16:creationId xmlns:a16="http://schemas.microsoft.com/office/drawing/2014/main" id="{B54D6922-E77A-2114-980A-115058D55E10}"/>
                </a:ext>
              </a:extLst>
            </p:cNvPr>
            <p:cNvSpPr txBox="1"/>
            <p:nvPr/>
          </p:nvSpPr>
          <p:spPr>
            <a:xfrm>
              <a:off x="49094" y="1380651"/>
              <a:ext cx="1042790" cy="1107996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pt-BR" sz="6600" b="1">
                  <a:solidFill>
                    <a:schemeClr val="tx1">
                      <a:lumMod val="95000"/>
                      <a:lumOff val="5000"/>
                    </a:schemeClr>
                  </a:solidFill>
                  <a:latin typeface="Trebuchet MS"/>
                  <a:cs typeface="Arial"/>
                </a:rPr>
                <a:t>&amp;</a:t>
              </a:r>
              <a:endParaRPr lang="pt-BR" sz="6600" b="1">
                <a:solidFill>
                  <a:schemeClr val="tx1">
                    <a:lumMod val="95000"/>
                    <a:lumOff val="5000"/>
                  </a:schemeClr>
                </a:solidFill>
                <a:latin typeface="Trebuchet MS"/>
              </a:endParaRPr>
            </a:p>
          </p:txBody>
        </p:sp>
        <p:sp>
          <p:nvSpPr>
            <p:cNvPr id="15" name="CaixaDeTexto 14">
              <a:extLst>
                <a:ext uri="{FF2B5EF4-FFF2-40B4-BE49-F238E27FC236}">
                  <a16:creationId xmlns:a16="http://schemas.microsoft.com/office/drawing/2014/main" id="{9015CB4F-6752-B42D-ABAA-547A4546DA0E}"/>
                </a:ext>
              </a:extLst>
            </p:cNvPr>
            <p:cNvSpPr txBox="1"/>
            <p:nvPr/>
          </p:nvSpPr>
          <p:spPr>
            <a:xfrm>
              <a:off x="718292" y="1385268"/>
              <a:ext cx="9301995" cy="1107996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pt-BR"/>
              </a:defPPr>
              <a:lvl1pPr>
                <a:defRPr sz="7500" b="1">
                  <a:solidFill>
                    <a:srgbClr val="FF0000"/>
                  </a:solidFill>
                  <a:latin typeface="Trebuchet MS"/>
                  <a:cs typeface="Arial"/>
                </a:defRPr>
              </a:lvl1pPr>
            </a:lstStyle>
            <a:p>
              <a:r>
                <a:rPr lang="pt-BR" sz="6600" spc="-300"/>
                <a:t>Oportunidades</a:t>
              </a:r>
            </a:p>
          </p:txBody>
        </p:sp>
        <p:sp>
          <p:nvSpPr>
            <p:cNvPr id="21" name="CaixaDeTexto 20">
              <a:extLst>
                <a:ext uri="{FF2B5EF4-FFF2-40B4-BE49-F238E27FC236}">
                  <a16:creationId xmlns:a16="http://schemas.microsoft.com/office/drawing/2014/main" id="{13D902CD-5C61-FF4B-D463-08C3B964746E}"/>
                </a:ext>
              </a:extLst>
            </p:cNvPr>
            <p:cNvSpPr txBox="1"/>
            <p:nvPr/>
          </p:nvSpPr>
          <p:spPr>
            <a:xfrm>
              <a:off x="1514776" y="1767034"/>
              <a:ext cx="3916289" cy="1107996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l"/>
              <a:endParaRPr lang="pt-BR" sz="6600" b="1" spc="-300">
                <a:solidFill>
                  <a:srgbClr val="FF0000"/>
                </a:solidFill>
                <a:latin typeface="Trebuchet MS"/>
                <a:cs typeface="Arial"/>
              </a:endParaRPr>
            </a:p>
          </p:txBody>
        </p:sp>
      </p:grpSp>
      <p:sp>
        <p:nvSpPr>
          <p:cNvPr id="23" name="Retângulo 22">
            <a:extLst>
              <a:ext uri="{FF2B5EF4-FFF2-40B4-BE49-F238E27FC236}">
                <a16:creationId xmlns:a16="http://schemas.microsoft.com/office/drawing/2014/main" id="{A0D97F11-8418-7A92-DC29-0AAA1AACA751}"/>
              </a:ext>
            </a:extLst>
          </p:cNvPr>
          <p:cNvSpPr/>
          <p:nvPr/>
        </p:nvSpPr>
        <p:spPr>
          <a:xfrm>
            <a:off x="791689" y="3119252"/>
            <a:ext cx="10608623" cy="762000"/>
          </a:xfrm>
          <a:prstGeom prst="rect">
            <a:avLst/>
          </a:prstGeom>
          <a:solidFill>
            <a:srgbClr val="E10B1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6568A329-D029-C73F-5F88-A75E9BA6EC7C}"/>
              </a:ext>
            </a:extLst>
          </p:cNvPr>
          <p:cNvSpPr txBox="1"/>
          <p:nvPr/>
        </p:nvSpPr>
        <p:spPr>
          <a:xfrm>
            <a:off x="1498999" y="3201309"/>
            <a:ext cx="1836057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3200" b="1">
                <a:solidFill>
                  <a:schemeClr val="bg1"/>
                </a:solidFill>
                <a:latin typeface="Trebuchet MS"/>
                <a:cs typeface="Arial"/>
              </a:rPr>
              <a:t>Pacote A</a:t>
            </a:r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B4EFFE5E-1482-48EE-EFD1-EE26D433F374}"/>
              </a:ext>
            </a:extLst>
          </p:cNvPr>
          <p:cNvSpPr txBox="1"/>
          <p:nvPr/>
        </p:nvSpPr>
        <p:spPr>
          <a:xfrm>
            <a:off x="5117995" y="3194051"/>
            <a:ext cx="1894114" cy="5920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3200" b="1">
                <a:solidFill>
                  <a:schemeClr val="bg1"/>
                </a:solidFill>
                <a:latin typeface="Trebuchet MS"/>
                <a:cs typeface="Arial"/>
              </a:rPr>
              <a:t>Pacote B</a:t>
            </a:r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4CC72420-8A61-E28A-C933-42A937F07A48}"/>
              </a:ext>
            </a:extLst>
          </p:cNvPr>
          <p:cNvSpPr txBox="1"/>
          <p:nvPr/>
        </p:nvSpPr>
        <p:spPr>
          <a:xfrm>
            <a:off x="8876590" y="3201307"/>
            <a:ext cx="1894114" cy="5920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3200" b="1">
                <a:solidFill>
                  <a:schemeClr val="bg1"/>
                </a:solidFill>
                <a:latin typeface="Trebuchet MS"/>
                <a:cs typeface="Arial"/>
              </a:rPr>
              <a:t>Pacote C</a:t>
            </a:r>
          </a:p>
        </p:txBody>
      </p:sp>
      <p:cxnSp>
        <p:nvCxnSpPr>
          <p:cNvPr id="28" name="Conector de Seta Reta 27">
            <a:extLst>
              <a:ext uri="{FF2B5EF4-FFF2-40B4-BE49-F238E27FC236}">
                <a16:creationId xmlns:a16="http://schemas.microsoft.com/office/drawing/2014/main" id="{B419EFC8-A44E-66EC-20FA-4696B8CC89DC}"/>
              </a:ext>
            </a:extLst>
          </p:cNvPr>
          <p:cNvCxnSpPr>
            <a:cxnSpLocks/>
          </p:cNvCxnSpPr>
          <p:nvPr/>
        </p:nvCxnSpPr>
        <p:spPr>
          <a:xfrm>
            <a:off x="4225636" y="3885869"/>
            <a:ext cx="0" cy="1999941"/>
          </a:xfrm>
          <a:prstGeom prst="straightConnector1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CaixaDeTexto 30">
            <a:extLst>
              <a:ext uri="{FF2B5EF4-FFF2-40B4-BE49-F238E27FC236}">
                <a16:creationId xmlns:a16="http://schemas.microsoft.com/office/drawing/2014/main" id="{881416F2-5728-7699-DBF2-3D25B6470FAA}"/>
              </a:ext>
            </a:extLst>
          </p:cNvPr>
          <p:cNvSpPr txBox="1"/>
          <p:nvPr/>
        </p:nvSpPr>
        <p:spPr>
          <a:xfrm>
            <a:off x="4830536" y="4075326"/>
            <a:ext cx="2798161" cy="73866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pt-BR" sz="1400" b="1">
                <a:latin typeface="Trebuchet MS" panose="020B0603020202020204" pitchFamily="34" charset="0"/>
              </a:rPr>
              <a:t>Banner aéreo </a:t>
            </a:r>
            <a:r>
              <a:rPr lang="pt-BR" sz="1000" b="1">
                <a:solidFill>
                  <a:srgbClr val="FF0000"/>
                </a:solidFill>
                <a:latin typeface="Trebuchet MS" panose="020B0603020202020204" pitchFamily="34" charset="0"/>
              </a:rPr>
              <a:t>(12m²)</a:t>
            </a:r>
          </a:p>
          <a:p>
            <a:pPr marL="285750" indent="-285750">
              <a:buFont typeface="Arial"/>
              <a:buChar char="•"/>
            </a:pPr>
            <a:r>
              <a:rPr lang="pt-BR" sz="1400" b="1">
                <a:latin typeface="Trebuchet MS" panose="020B0603020202020204" pitchFamily="34" charset="0"/>
              </a:rPr>
              <a:t>Logo na Planta</a:t>
            </a:r>
          </a:p>
          <a:p>
            <a:pPr marL="285750" indent="-285750">
              <a:buFont typeface="Arial"/>
              <a:buChar char="•"/>
            </a:pPr>
            <a:r>
              <a:rPr lang="pt-BR" sz="1400" b="1">
                <a:latin typeface="Trebuchet MS" panose="020B0603020202020204" pitchFamily="34" charset="0"/>
              </a:rPr>
              <a:t>Totem de chão dupla face </a:t>
            </a:r>
          </a:p>
        </p:txBody>
      </p: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9C32ABC3-1C94-A3E2-7B24-43FCC4FEE084}"/>
              </a:ext>
            </a:extLst>
          </p:cNvPr>
          <p:cNvSpPr txBox="1"/>
          <p:nvPr/>
        </p:nvSpPr>
        <p:spPr>
          <a:xfrm>
            <a:off x="8600588" y="4075326"/>
            <a:ext cx="2077356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pt-BR" sz="1400" b="1">
                <a:latin typeface="Trebuchet MS" panose="020B0603020202020204" pitchFamily="34" charset="0"/>
              </a:rPr>
              <a:t>Banner aéreo </a:t>
            </a:r>
            <a:r>
              <a:rPr lang="pt-BR" sz="1000" b="1">
                <a:solidFill>
                  <a:srgbClr val="FF0000"/>
                </a:solidFill>
                <a:latin typeface="Trebuchet MS" panose="020B0603020202020204" pitchFamily="34" charset="0"/>
              </a:rPr>
              <a:t>(12m²)</a:t>
            </a:r>
          </a:p>
          <a:p>
            <a:pPr marL="285750" indent="-285750">
              <a:buFont typeface="Arial"/>
              <a:buChar char="•"/>
            </a:pPr>
            <a:r>
              <a:rPr lang="pt-BR" sz="1400" b="1">
                <a:latin typeface="Trebuchet MS" panose="020B0603020202020204" pitchFamily="34" charset="0"/>
              </a:rPr>
              <a:t>Logo na Planta</a:t>
            </a:r>
          </a:p>
        </p:txBody>
      </p:sp>
      <p:sp>
        <p:nvSpPr>
          <p:cNvPr id="42" name="CaixaDeTexto 41">
            <a:extLst>
              <a:ext uri="{FF2B5EF4-FFF2-40B4-BE49-F238E27FC236}">
                <a16:creationId xmlns:a16="http://schemas.microsoft.com/office/drawing/2014/main" id="{6CD194E9-4EA8-0C20-F250-928FD1EFCF97}"/>
              </a:ext>
            </a:extLst>
          </p:cNvPr>
          <p:cNvSpPr txBox="1"/>
          <p:nvPr/>
        </p:nvSpPr>
        <p:spPr>
          <a:xfrm>
            <a:off x="1280537" y="5107153"/>
            <a:ext cx="1705429" cy="30777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pt-BR" sz="1400" b="1" i="0" u="none" strike="noStrike" baseline="0">
                <a:solidFill>
                  <a:srgbClr val="FF0000"/>
                </a:solidFill>
                <a:latin typeface="Trebuchet MS"/>
              </a:rPr>
              <a:t>Investimento</a:t>
            </a:r>
            <a:endParaRPr lang="pt-BR" sz="1400">
              <a:solidFill>
                <a:srgbClr val="FF0000"/>
              </a:solidFill>
              <a:cs typeface="Arial"/>
            </a:endParaRPr>
          </a:p>
        </p:txBody>
      </p:sp>
      <p:pic>
        <p:nvPicPr>
          <p:cNvPr id="5" name="Imagem 4" descr="Forma, Retângulo&#10;&#10;O conteúdo gerado por IA pode estar incorreto.">
            <a:extLst>
              <a:ext uri="{FF2B5EF4-FFF2-40B4-BE49-F238E27FC236}">
                <a16:creationId xmlns:a16="http://schemas.microsoft.com/office/drawing/2014/main" id="{D258426A-ED8B-3617-F4B0-D4E695F5AAB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7014" r="47120" b="-30137"/>
          <a:stretch>
            <a:fillRect/>
          </a:stretch>
        </p:blipFill>
        <p:spPr>
          <a:xfrm>
            <a:off x="1309122" y="5364484"/>
            <a:ext cx="2002668" cy="653386"/>
          </a:xfrm>
          <a:prstGeom prst="rect">
            <a:avLst/>
          </a:prstGeom>
        </p:spPr>
      </p:pic>
      <p:sp>
        <p:nvSpPr>
          <p:cNvPr id="46" name="CaixaDeTexto 45">
            <a:extLst>
              <a:ext uri="{FF2B5EF4-FFF2-40B4-BE49-F238E27FC236}">
                <a16:creationId xmlns:a16="http://schemas.microsoft.com/office/drawing/2014/main" id="{E8E6275B-2069-F9D1-79AA-6994AEEDEF34}"/>
              </a:ext>
            </a:extLst>
          </p:cNvPr>
          <p:cNvSpPr txBox="1"/>
          <p:nvPr/>
        </p:nvSpPr>
        <p:spPr>
          <a:xfrm>
            <a:off x="1399009" y="5331679"/>
            <a:ext cx="1860409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1400" b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R$</a:t>
            </a:r>
            <a:r>
              <a:rPr lang="pt-BR" sz="2400" b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10.000</a:t>
            </a:r>
            <a:r>
              <a:rPr lang="pt-BR" sz="1600" b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,00 </a:t>
            </a:r>
            <a:endParaRPr lang="pt-BR" sz="1600">
              <a:solidFill>
                <a:schemeClr val="bg1"/>
              </a:solidFill>
              <a:latin typeface="Trebuchet MS"/>
              <a:ea typeface="+mn-lt"/>
              <a:cs typeface="+mn-lt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83E24045-D803-2DDE-827D-EFFB587F6507}"/>
              </a:ext>
            </a:extLst>
          </p:cNvPr>
          <p:cNvSpPr txBox="1"/>
          <p:nvPr/>
        </p:nvSpPr>
        <p:spPr>
          <a:xfrm>
            <a:off x="5007752" y="5107152"/>
            <a:ext cx="1705429" cy="30777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pt-BR" sz="1400" b="1" i="0" u="none" strike="noStrike" baseline="0">
                <a:solidFill>
                  <a:srgbClr val="FF0000"/>
                </a:solidFill>
                <a:latin typeface="Trebuchet MS"/>
              </a:rPr>
              <a:t>Investimento</a:t>
            </a:r>
            <a:endParaRPr lang="pt-BR" sz="1400">
              <a:solidFill>
                <a:srgbClr val="FF0000"/>
              </a:solidFill>
              <a:cs typeface="Arial"/>
            </a:endParaRPr>
          </a:p>
        </p:txBody>
      </p:sp>
      <p:pic>
        <p:nvPicPr>
          <p:cNvPr id="12" name="Imagem 11" descr="Forma, Retângulo&#10;&#10;O conteúdo gerado por IA pode estar incorreto.">
            <a:extLst>
              <a:ext uri="{FF2B5EF4-FFF2-40B4-BE49-F238E27FC236}">
                <a16:creationId xmlns:a16="http://schemas.microsoft.com/office/drawing/2014/main" id="{F3CEE16A-A98E-FAD6-1E17-3D150B5AAA3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7014" r="47120" b="-30137"/>
          <a:stretch>
            <a:fillRect/>
          </a:stretch>
        </p:blipFill>
        <p:spPr>
          <a:xfrm>
            <a:off x="8876590" y="5364484"/>
            <a:ext cx="2002668" cy="653386"/>
          </a:xfrm>
          <a:prstGeom prst="rect">
            <a:avLst/>
          </a:prstGeom>
        </p:spPr>
      </p:pic>
      <p:sp>
        <p:nvSpPr>
          <p:cNvPr id="16" name="CaixaDeTexto 15">
            <a:extLst>
              <a:ext uri="{FF2B5EF4-FFF2-40B4-BE49-F238E27FC236}">
                <a16:creationId xmlns:a16="http://schemas.microsoft.com/office/drawing/2014/main" id="{AE20973D-D754-38E3-CBB0-3030623C1FA3}"/>
              </a:ext>
            </a:extLst>
          </p:cNvPr>
          <p:cNvSpPr txBox="1"/>
          <p:nvPr/>
        </p:nvSpPr>
        <p:spPr>
          <a:xfrm>
            <a:off x="8855086" y="5107151"/>
            <a:ext cx="1705429" cy="30777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pt-BR" sz="1400" b="1" i="0" u="none" strike="noStrike" baseline="0">
                <a:solidFill>
                  <a:srgbClr val="FF0000"/>
                </a:solidFill>
                <a:latin typeface="Trebuchet MS"/>
              </a:rPr>
              <a:t>Investimento</a:t>
            </a:r>
            <a:endParaRPr lang="pt-BR" sz="1400">
              <a:solidFill>
                <a:srgbClr val="FF0000"/>
              </a:solidFill>
              <a:cs typeface="Arial"/>
            </a:endParaRPr>
          </a:p>
        </p:txBody>
      </p:sp>
      <p:cxnSp>
        <p:nvCxnSpPr>
          <p:cNvPr id="19" name="Conector de Seta Reta 18">
            <a:extLst>
              <a:ext uri="{FF2B5EF4-FFF2-40B4-BE49-F238E27FC236}">
                <a16:creationId xmlns:a16="http://schemas.microsoft.com/office/drawing/2014/main" id="{3A5CD103-8CCD-F980-39BA-EB0D8C939B2A}"/>
              </a:ext>
            </a:extLst>
          </p:cNvPr>
          <p:cNvCxnSpPr>
            <a:cxnSpLocks/>
          </p:cNvCxnSpPr>
          <p:nvPr/>
        </p:nvCxnSpPr>
        <p:spPr>
          <a:xfrm>
            <a:off x="8092786" y="3885869"/>
            <a:ext cx="0" cy="1999941"/>
          </a:xfrm>
          <a:prstGeom prst="straightConnector1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ector de Seta Reta 19">
            <a:extLst>
              <a:ext uri="{FF2B5EF4-FFF2-40B4-BE49-F238E27FC236}">
                <a16:creationId xmlns:a16="http://schemas.microsoft.com/office/drawing/2014/main" id="{3BB61468-CDB9-8359-8661-E53970693C87}"/>
              </a:ext>
            </a:extLst>
          </p:cNvPr>
          <p:cNvCxnSpPr>
            <a:cxnSpLocks/>
          </p:cNvCxnSpPr>
          <p:nvPr/>
        </p:nvCxnSpPr>
        <p:spPr>
          <a:xfrm>
            <a:off x="4225636" y="3119252"/>
            <a:ext cx="0" cy="762000"/>
          </a:xfrm>
          <a:prstGeom prst="straightConnector1">
            <a:avLst/>
          </a:prstGeom>
          <a:ln w="12700">
            <a:solidFill>
              <a:srgbClr val="E6E7E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ector de Seta Reta 28">
            <a:extLst>
              <a:ext uri="{FF2B5EF4-FFF2-40B4-BE49-F238E27FC236}">
                <a16:creationId xmlns:a16="http://schemas.microsoft.com/office/drawing/2014/main" id="{C1699AA9-9598-6CAB-8FB0-5F15FDB062FE}"/>
              </a:ext>
            </a:extLst>
          </p:cNvPr>
          <p:cNvCxnSpPr>
            <a:cxnSpLocks/>
          </p:cNvCxnSpPr>
          <p:nvPr/>
        </p:nvCxnSpPr>
        <p:spPr>
          <a:xfrm>
            <a:off x="8092786" y="3119252"/>
            <a:ext cx="0" cy="762000"/>
          </a:xfrm>
          <a:prstGeom prst="straightConnector1">
            <a:avLst/>
          </a:prstGeom>
          <a:ln w="12700">
            <a:solidFill>
              <a:srgbClr val="E6E7E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66D70314-1A50-D7C2-1E96-E09991C676C8}"/>
              </a:ext>
            </a:extLst>
          </p:cNvPr>
          <p:cNvSpPr txBox="1"/>
          <p:nvPr/>
        </p:nvSpPr>
        <p:spPr>
          <a:xfrm>
            <a:off x="5133017" y="5331679"/>
            <a:ext cx="1860409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1400" b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R$</a:t>
            </a:r>
            <a:r>
              <a:rPr lang="pt-BR" sz="2400" b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9.000</a:t>
            </a:r>
            <a:r>
              <a:rPr lang="pt-BR" sz="1600" b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,00 </a:t>
            </a:r>
            <a:endParaRPr lang="pt-BR" sz="1600">
              <a:solidFill>
                <a:schemeClr val="bg1"/>
              </a:solidFill>
              <a:latin typeface="Trebuchet MS"/>
              <a:ea typeface="+mn-lt"/>
              <a:cs typeface="+mn-lt"/>
            </a:endParaRPr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F967DEED-2207-4461-C62C-B4234DC848D5}"/>
              </a:ext>
            </a:extLst>
          </p:cNvPr>
          <p:cNvSpPr txBox="1"/>
          <p:nvPr/>
        </p:nvSpPr>
        <p:spPr>
          <a:xfrm>
            <a:off x="8954960" y="5331679"/>
            <a:ext cx="1860409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1400" b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R$</a:t>
            </a:r>
            <a:r>
              <a:rPr lang="pt-BR" sz="2400" b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6.000</a:t>
            </a:r>
            <a:r>
              <a:rPr lang="pt-BR" sz="1600" b="1">
                <a:solidFill>
                  <a:schemeClr val="bg1"/>
                </a:solidFill>
                <a:latin typeface="Trebuchet MS"/>
                <a:ea typeface="+mn-lt"/>
                <a:cs typeface="+mn-lt"/>
              </a:rPr>
              <a:t>,00 </a:t>
            </a:r>
            <a:endParaRPr lang="pt-BR" sz="1600">
              <a:solidFill>
                <a:schemeClr val="bg1"/>
              </a:solidFill>
              <a:latin typeface="Trebuchet MS"/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68298487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A559A06-4A80-A405-F39F-FC4CFB694C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>
            <a:extLst>
              <a:ext uri="{FF2B5EF4-FFF2-40B4-BE49-F238E27FC236}">
                <a16:creationId xmlns:a16="http://schemas.microsoft.com/office/drawing/2014/main" id="{0CED0D8B-BF16-5726-F541-AC94C19CFBFB}"/>
              </a:ext>
            </a:extLst>
          </p:cNvPr>
          <p:cNvSpPr txBox="1"/>
          <p:nvPr/>
        </p:nvSpPr>
        <p:spPr>
          <a:xfrm>
            <a:off x="1878775" y="5168539"/>
            <a:ext cx="6096000" cy="1015663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pt-BR" sz="2400" b="1" u="sng" err="1">
                <a:solidFill>
                  <a:schemeClr val="bg1"/>
                </a:solidFill>
                <a:latin typeface="Trebuchet MS"/>
              </a:rPr>
              <a:t>Polliana</a:t>
            </a:r>
            <a:r>
              <a:rPr lang="pt-BR" sz="2400" b="1" u="sng">
                <a:solidFill>
                  <a:schemeClr val="bg1"/>
                </a:solidFill>
                <a:latin typeface="Trebuchet MS"/>
              </a:rPr>
              <a:t> Claudino</a:t>
            </a:r>
          </a:p>
          <a:p>
            <a:r>
              <a:rPr lang="pt-BR" sz="1200">
                <a:solidFill>
                  <a:schemeClr val="bg1"/>
                </a:solidFill>
                <a:latin typeface="Trebuchet MS"/>
              </a:rPr>
              <a:t>Project Manager</a:t>
            </a:r>
            <a:endParaRPr lang="pt-BR">
              <a:solidFill>
                <a:schemeClr val="bg1"/>
              </a:solidFill>
            </a:endParaRPr>
          </a:p>
          <a:p>
            <a:r>
              <a:rPr lang="pt-BR" sz="1200">
                <a:solidFill>
                  <a:schemeClr val="bg1"/>
                </a:solidFill>
                <a:latin typeface="Trebuchet MS"/>
              </a:rPr>
              <a:t>p.claudino@koelnmesse.com.br</a:t>
            </a:r>
          </a:p>
          <a:p>
            <a:r>
              <a:rPr lang="pt-BR" sz="1200">
                <a:solidFill>
                  <a:schemeClr val="bg1"/>
                </a:solidFill>
                <a:latin typeface="Trebuchet MS"/>
              </a:rPr>
              <a:t>+55 11 99432-7762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9BD2FE04-1F46-B3AE-8480-EE4585CF65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16114" y="-365874"/>
            <a:ext cx="12192000" cy="3279006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2E46CA87-BA0C-5DAA-271D-C6913AAB2F9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65719" y="6184446"/>
            <a:ext cx="1351190" cy="410936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7772B4D0-5053-2703-1337-FCB453B91DD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8312" y="5022170"/>
            <a:ext cx="1189718" cy="1160690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80E8DB1D-2B61-2DB2-7EEA-CDAFDFA8B70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20391" y="-1585914"/>
            <a:ext cx="7403297" cy="8512629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92017DAA-437A-681F-F5A2-930CE666A75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96828" y="3915001"/>
            <a:ext cx="1988458" cy="1495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131180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Tema do Offic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5F8486D58CB26045946767C5476A4BAF" ma:contentTypeVersion="11" ma:contentTypeDescription="Crie um novo documento." ma:contentTypeScope="" ma:versionID="80ec69b7c9ae26d5176397c476041152">
  <xsd:schema xmlns:xsd="http://www.w3.org/2001/XMLSchema" xmlns:xs="http://www.w3.org/2001/XMLSchema" xmlns:p="http://schemas.microsoft.com/office/2006/metadata/properties" xmlns:ns3="7f7df076-3127-4038-a98c-a0f3ba6db0c0" targetNamespace="http://schemas.microsoft.com/office/2006/metadata/properties" ma:root="true" ma:fieldsID="caaa9e8bdc71bd699510b0d06dfaa85b" ns3:_="">
    <xsd:import namespace="7f7df076-3127-4038-a98c-a0f3ba6db0c0"/>
    <xsd:element name="properties">
      <xsd:complexType>
        <xsd:sequence>
          <xsd:element name="documentManagement">
            <xsd:complexType>
              <xsd:all>
                <xsd:element ref="ns3:MediaServiceDateTaken" minOccurs="0"/>
                <xsd:element ref="ns3:_activity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System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Location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f7df076-3127-4038-a98c-a0f3ba6db0c0" elementFormDefault="qualified">
    <xsd:import namespace="http://schemas.microsoft.com/office/2006/documentManagement/types"/>
    <xsd:import namespace="http://schemas.microsoft.com/office/infopath/2007/PartnerControls"/>
    <xsd:element name="MediaServiceDateTaken" ma:index="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_activity" ma:index="9" nillable="true" ma:displayName="_activity" ma:hidden="true" ma:internalName="_activity">
      <xsd:simpleType>
        <xsd:restriction base="dms:Note"/>
      </xsd:simpleType>
    </xsd:element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SystemTags" ma:index="13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7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7f7df076-3127-4038-a98c-a0f3ba6db0c0" xsi:nil="true"/>
  </documentManagement>
</p:properties>
</file>

<file path=customXml/itemProps1.xml><?xml version="1.0" encoding="utf-8"?>
<ds:datastoreItem xmlns:ds="http://schemas.openxmlformats.org/officeDocument/2006/customXml" ds:itemID="{229CDE8F-63DA-485E-9D01-4508A778F35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FA90A3E-BB0F-4607-ACA3-6D1C4597AA6B}">
  <ds:schemaRefs>
    <ds:schemaRef ds:uri="7f7df076-3127-4038-a98c-a0f3ba6db0c0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DE552A00-FA59-46C5-AF0E-C10AD29237B8}">
  <ds:schemaRefs>
    <ds:schemaRef ds:uri="7f7df076-3127-4038-a98c-a0f3ba6db0c0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5588</Words>
  <Application>Microsoft Office PowerPoint</Application>
  <PresentationFormat>Widescreen</PresentationFormat>
  <Paragraphs>1008</Paragraphs>
  <Slides>67</Slides>
  <Notes>28</Notes>
  <HiddenSlides>0</HiddenSlides>
  <MMClips>0</MMClips>
  <ScaleCrop>false</ScaleCrop>
  <HeadingPairs>
    <vt:vector size="6" baseType="variant">
      <vt:variant>
        <vt:lpstr>Fontes usadas</vt:lpstr>
      </vt:variant>
      <vt:variant>
        <vt:i4>10</vt:i4>
      </vt:variant>
      <vt:variant>
        <vt:lpstr>Tema</vt:lpstr>
      </vt:variant>
      <vt:variant>
        <vt:i4>2</vt:i4>
      </vt:variant>
      <vt:variant>
        <vt:lpstr>Títulos de slides</vt:lpstr>
      </vt:variant>
      <vt:variant>
        <vt:i4>67</vt:i4>
      </vt:variant>
    </vt:vector>
  </HeadingPairs>
  <TitlesOfParts>
    <vt:vector size="79" baseType="lpstr">
      <vt:lpstr>Aptos</vt:lpstr>
      <vt:lpstr>Aptos Display</vt:lpstr>
      <vt:lpstr>Arial</vt:lpstr>
      <vt:lpstr>Arial,Sans-Serif</vt:lpstr>
      <vt:lpstr>HK Grotesk</vt:lpstr>
      <vt:lpstr>Play</vt:lpstr>
      <vt:lpstr>Segoe UI</vt:lpstr>
      <vt:lpstr>Trebuchet MS</vt:lpstr>
      <vt:lpstr>TrebuchetMS</vt:lpstr>
      <vt:lpstr>TrebuchetMS-Bold</vt:lpstr>
      <vt:lpstr>Tema do Office</vt:lpstr>
      <vt:lpstr>1_Tema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Kauane Cordeiro</dc:creator>
  <cp:lastModifiedBy>Koelnmesse Brazil</cp:lastModifiedBy>
  <cp:revision>8</cp:revision>
  <dcterms:created xsi:type="dcterms:W3CDTF">2026-05-25T16:44:54Z</dcterms:created>
  <dcterms:modified xsi:type="dcterms:W3CDTF">2026-08-17T19:09:05Z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0x0101005F8486D58CB26045946767C5476A4BAF</vt:lpwstr>
  </property>
</Properties>
</file>